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Nunito" panose="020B060402020202020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5" d="100"/>
          <a:sy n="145" d="100"/>
        </p:scale>
        <p:origin x="624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205425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316552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a16389fc4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a16389fc4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61646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a9af882262_0_3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a9af882262_0_3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16376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a9af882262_0_2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a9af882262_0_2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61177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a9af882262_0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a9af882262_0_3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88622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a9af882262_0_3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a9af882262_0_3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81745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a9af882262_0_2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a9af882262_0_2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93393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a9af882262_0_2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a9af882262_0_2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390496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a9af882262_0_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a9af882262_0_3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26153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a9af882262_0_3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a9af882262_0_3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378447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a9af882262_0_3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a9af882262_0_3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42508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a9af882262_0_3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a9af882262_0_3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23068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6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34;p2"/>
          <p:cNvSpPr txBox="1">
            <a:spLocks noGrp="1"/>
          </p:cNvSpPr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35" name="Google Shape;35;p2"/>
          <p:cNvSpPr txBox="1">
            <a:spLocks noGrp="1"/>
          </p:cNvSpPr>
          <p:nvPr>
            <p:ph type="subTitle" idx="1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Google Shape;119;p11"/>
          <p:cNvSpPr txBox="1">
            <a:spLocks noGrp="1"/>
          </p:cNvSpPr>
          <p:nvPr>
            <p:ph type="title" hasCustomPrompt="1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>
            <a:spLocks noGrp="1"/>
          </p:cNvSpPr>
          <p:nvPr>
            <p:ph type="body" idx="1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ctr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1" name="Google Shape;121;p1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p3"/>
          <p:cNvSpPr txBox="1">
            <a:spLocks noGrp="1"/>
          </p:cNvSpPr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4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4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dk2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1" name="Google Shape;61;p5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p5"/>
          <p:cNvSpPr txBox="1">
            <a:spLocks noGrp="1"/>
          </p:cNvSpPr>
          <p:nvPr>
            <p:ph type="body" idx="2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5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2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9" name="Google Shape;69;p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accent3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7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5" name="Google Shape;75;p7"/>
          <p:cNvSpPr txBox="1">
            <a:spLocks noGrp="1"/>
          </p:cNvSpPr>
          <p:nvPr>
            <p:ph type="body" idx="1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" name="Google Shape;93;p8"/>
          <p:cNvSpPr txBox="1">
            <a:spLocks noGrp="1"/>
          </p:cNvSpPr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94" name="Google Shape;94;p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9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00" name="Google Shape;100;p9"/>
          <p:cNvSpPr txBox="1">
            <a:spLocks noGrp="1"/>
          </p:cNvSpPr>
          <p:nvPr>
            <p:ph type="subTitle" idx="1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9"/>
          <p:cNvSpPr txBox="1">
            <a:spLocks noGrp="1"/>
          </p:cNvSpPr>
          <p:nvPr>
            <p:ph type="body" idx="2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02" name="Google Shape;102;p9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0"/>
          <p:cNvSpPr txBox="1">
            <a:spLocks noGrp="1"/>
          </p:cNvSpPr>
          <p:nvPr>
            <p:ph type="body" idx="1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8" name="Google Shape;108;p10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hift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hopkinsmedicine.org/health/conditions-and-diseases/coronavirus" TargetMode="External"/><Relationship Id="rId3" Type="http://schemas.openxmlformats.org/officeDocument/2006/relationships/hyperlink" Target="https://www.usnews.com/news/best-states/california/articles/2020-05-01/population-shrinks-in-california-still-most-populous-state" TargetMode="External"/><Relationship Id="rId7" Type="http://schemas.openxmlformats.org/officeDocument/2006/relationships/hyperlink" Target="https://www.counterpointresearch.com/coronavirus-weekly-update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usarestaurants.info/explore/united-states/hawaii/honolulu-county/pearl-city/buffalo-wild-wings-808-260-9464.htm" TargetMode="External"/><Relationship Id="rId5" Type="http://schemas.openxmlformats.org/officeDocument/2006/relationships/hyperlink" Target="https://www.silicon.co.uk/workspace/hp-sales-hammered-warns-growth-125545" TargetMode="External"/><Relationship Id="rId10" Type="http://schemas.openxmlformats.org/officeDocument/2006/relationships/hyperlink" Target="https://www.midtownalamoana.com/places/" TargetMode="External"/><Relationship Id="rId4" Type="http://schemas.openxmlformats.org/officeDocument/2006/relationships/hyperlink" Target="https://bigislandnow.com/2019/03/31/big-island-takes-top-spot-for-fishing-in-hawaii/" TargetMode="External"/><Relationship Id="rId9" Type="http://schemas.openxmlformats.org/officeDocument/2006/relationships/hyperlink" Target="https://www.hvcb.org/school-report/eight-major-islands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>
            <a:spLocks noGrp="1"/>
          </p:cNvSpPr>
          <p:nvPr>
            <p:ph type="ctrTitle"/>
          </p:nvPr>
        </p:nvSpPr>
        <p:spPr>
          <a:xfrm>
            <a:off x="1448175" y="1286850"/>
            <a:ext cx="6111000" cy="211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to </a:t>
            </a:r>
            <a:r>
              <a:rPr lang="en" b="1"/>
              <a:t>Manage</a:t>
            </a:r>
            <a:r>
              <a:rPr lang="en"/>
              <a:t> a </a:t>
            </a:r>
            <a:r>
              <a:rPr lang="en" b="1"/>
              <a:t>Small Business</a:t>
            </a:r>
            <a:r>
              <a:rPr lang="en"/>
              <a:t> During a Pandemic Such as </a:t>
            </a:r>
            <a:r>
              <a:rPr lang="en" b="1"/>
              <a:t>COVID-19</a:t>
            </a:r>
            <a:r>
              <a:rPr lang="en"/>
              <a:t> in </a:t>
            </a:r>
            <a:r>
              <a:rPr lang="en" b="1"/>
              <a:t>Hawaii</a:t>
            </a:r>
            <a:endParaRPr b="1"/>
          </a:p>
        </p:txBody>
      </p:sp>
      <p:sp>
        <p:nvSpPr>
          <p:cNvPr id="129" name="Google Shape;129;p13"/>
          <p:cNvSpPr txBox="1">
            <a:spLocks noGrp="1"/>
          </p:cNvSpPr>
          <p:nvPr>
            <p:ph type="subTitle" idx="1"/>
          </p:nvPr>
        </p:nvSpPr>
        <p:spPr>
          <a:xfrm>
            <a:off x="1823025" y="3561808"/>
            <a:ext cx="5361300" cy="5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By Kasity Soriano</a:t>
            </a:r>
            <a:endParaRPr/>
          </a:p>
        </p:txBody>
      </p:sp>
      <p:pic>
        <p:nvPicPr>
          <p:cNvPr id="130" name="Google Shape;130;p13"/>
          <p:cNvPicPr preferRelativeResize="0"/>
          <p:nvPr/>
        </p:nvPicPr>
        <p:blipFill rotWithShape="1">
          <a:blip r:embed="rId3">
            <a:alphaModFix/>
          </a:blip>
          <a:srcRect b="10563"/>
          <a:stretch/>
        </p:blipFill>
        <p:spPr>
          <a:xfrm>
            <a:off x="7342208" y="2992854"/>
            <a:ext cx="1366951" cy="182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3"/>
          <p:cNvPicPr preferRelativeResize="0"/>
          <p:nvPr/>
        </p:nvPicPr>
        <p:blipFill rotWithShape="1">
          <a:blip r:embed="rId4">
            <a:alphaModFix/>
          </a:blip>
          <a:srcRect r="11354"/>
          <a:stretch/>
        </p:blipFill>
        <p:spPr>
          <a:xfrm>
            <a:off x="405525" y="2877824"/>
            <a:ext cx="1574579" cy="1052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2"/>
          <p:cNvSpPr txBox="1">
            <a:spLocks noGrp="1"/>
          </p:cNvSpPr>
          <p:nvPr>
            <p:ph type="title"/>
          </p:nvPr>
        </p:nvSpPr>
        <p:spPr>
          <a:xfrm>
            <a:off x="745550" y="435100"/>
            <a:ext cx="7505700" cy="336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Why?</a:t>
            </a: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People love to see businesses who are still open while taking pracatious. The more you engage your business the more people will return to support!</a:t>
            </a:r>
            <a:endParaRPr sz="25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22"/>
          <p:cNvSpPr txBox="1">
            <a:spLocks noGrp="1"/>
          </p:cNvSpPr>
          <p:nvPr>
            <p:ph type="body" idx="1"/>
          </p:nvPr>
        </p:nvSpPr>
        <p:spPr>
          <a:xfrm>
            <a:off x="483875" y="46483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 </a:t>
            </a:r>
            <a:endParaRPr/>
          </a:p>
        </p:txBody>
      </p:sp>
      <p:pic>
        <p:nvPicPr>
          <p:cNvPr id="202" name="Google Shape;20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5775" y="3034350"/>
            <a:ext cx="2761456" cy="1516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45106" y="3034351"/>
            <a:ext cx="3162645" cy="1516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3"/>
          <p:cNvSpPr txBox="1">
            <a:spLocks noGrp="1"/>
          </p:cNvSpPr>
          <p:nvPr>
            <p:ph type="title"/>
          </p:nvPr>
        </p:nvSpPr>
        <p:spPr>
          <a:xfrm>
            <a:off x="414150" y="625025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THANK YOU!</a:t>
            </a:r>
            <a:endParaRPr sz="4000"/>
          </a:p>
        </p:txBody>
      </p:sp>
      <p:sp>
        <p:nvSpPr>
          <p:cNvPr id="209" name="Google Shape;209;p23"/>
          <p:cNvSpPr txBox="1">
            <a:spLocks noGrp="1"/>
          </p:cNvSpPr>
          <p:nvPr>
            <p:ph type="body" idx="1"/>
          </p:nvPr>
        </p:nvSpPr>
        <p:spPr>
          <a:xfrm>
            <a:off x="1892400" y="3792000"/>
            <a:ext cx="53592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50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Any Questions? </a:t>
            </a:r>
            <a:endParaRPr sz="5000"/>
          </a:p>
        </p:txBody>
      </p:sp>
      <p:pic>
        <p:nvPicPr>
          <p:cNvPr id="210" name="Google Shape;21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17290" y="1689913"/>
            <a:ext cx="3379634" cy="199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1888" y="1689912"/>
            <a:ext cx="2113738" cy="1991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4"/>
          <p:cNvSpPr txBox="1">
            <a:spLocks noGrp="1"/>
          </p:cNvSpPr>
          <p:nvPr>
            <p:ph type="title"/>
          </p:nvPr>
        </p:nvSpPr>
        <p:spPr>
          <a:xfrm>
            <a:off x="692025" y="188075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Reference Pages</a:t>
            </a:r>
            <a:endParaRPr b="1"/>
          </a:p>
        </p:txBody>
      </p:sp>
      <p:sp>
        <p:nvSpPr>
          <p:cNvPr id="217" name="Google Shape;217;p24"/>
          <p:cNvSpPr txBox="1">
            <a:spLocks noGrp="1"/>
          </p:cNvSpPr>
          <p:nvPr>
            <p:ph type="body" idx="1"/>
          </p:nvPr>
        </p:nvSpPr>
        <p:spPr>
          <a:xfrm>
            <a:off x="640675" y="735900"/>
            <a:ext cx="7505700" cy="411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Associated Press. (1 May 2020). “</a:t>
            </a:r>
            <a:r>
              <a:rPr lang="en" sz="1000">
                <a:solidFill>
                  <a:srgbClr val="11111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Population Shrinks in California, Still Most Populous State”. Usnews. Retrieved from </a:t>
            </a:r>
            <a:r>
              <a:rPr lang="en" sz="10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https://www.usnews.com/news/best-states/california/articles/2020-05-01/population-shrinks-in-california-still-most-populous-state</a:t>
            </a:r>
            <a:r>
              <a:rPr lang="en" sz="1000"/>
              <a:t> </a:t>
            </a:r>
            <a:endParaRPr sz="10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000"/>
              <a:t>Big Island Now. (31 March 2019). “Which Hawaiian Island Suits Your Vacation Style?”. Big Island Now. Retrieved from </a:t>
            </a:r>
            <a:r>
              <a:rPr lang="en" sz="10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https://bigislandnow.com/2019/03/31/big-island-takes-top-spot-for-fishing-in-hawaii/</a:t>
            </a:r>
            <a:r>
              <a:rPr lang="en" sz="1000"/>
              <a:t> </a:t>
            </a:r>
            <a:endParaRPr sz="10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000"/>
              <a:t>Burt Jeffery. (22 August 13). “</a:t>
            </a:r>
            <a:r>
              <a:rPr lang="en" sz="1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HP’s Whitman Warns On Growth After Sales Slump”. Silicon. </a:t>
            </a:r>
            <a:r>
              <a:rPr lang="en" sz="1000"/>
              <a:t>Retrieved from </a:t>
            </a:r>
            <a:r>
              <a:rPr lang="en" sz="1000" u="sng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https://www.silicon.co.uk/workspace/hp-sales-hammered-warns-growth-125545</a:t>
            </a:r>
            <a:r>
              <a:rPr lang="en" sz="1000"/>
              <a:t> </a:t>
            </a:r>
            <a:endParaRPr sz="10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McCord Daleel. (2020). “Buffalo Wild Wings” USA Restaurants. Retrieved from </a:t>
            </a:r>
            <a:r>
              <a:rPr lang="en" sz="1000" u="sng">
                <a:solidFill>
                  <a:schemeClr val="accent5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https://usarestaurants.info/explore/united-states/hawaii/honolulu-county/pearl-city/buffalo-wild-wings-808-260-9464.htm</a:t>
            </a:r>
            <a:r>
              <a:rPr lang="en" sz="1000"/>
              <a:t> </a:t>
            </a:r>
            <a:endParaRPr sz="10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000"/>
              <a:t>Richardson Peter. (12 November 2020). “Weekly Update: Global Coronavirus Impact and Implications”. Counterpoint. Retrieved from </a:t>
            </a:r>
            <a:r>
              <a:rPr lang="en" sz="1000" u="sng">
                <a:solidFill>
                  <a:schemeClr val="accent5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https://www.counterpointresearch.com/coronavirus-weekly-update/</a:t>
            </a:r>
            <a:r>
              <a:rPr lang="en" sz="1000"/>
              <a:t> </a:t>
            </a:r>
            <a:endParaRPr sz="10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000"/>
              <a:t>Sauer M Lauren. (2020). “What Is Coronavirus?” Hopkins Medicine. Retrieved from </a:t>
            </a:r>
            <a:r>
              <a:rPr lang="en" sz="1000" u="sng">
                <a:solidFill>
                  <a:schemeClr val="accent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https://www.hopkinsmedicine.org/health/conditions-and-diseases/coronavirus</a:t>
            </a:r>
            <a:r>
              <a:rPr lang="en" sz="1000"/>
              <a:t> </a:t>
            </a:r>
            <a:endParaRPr sz="10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2020). “Eight Major Islands”. Hawaii Visitors and Convention Bureau. Retrieved from  </a:t>
            </a:r>
            <a:r>
              <a:rPr lang="en" sz="10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9"/>
              </a:rPr>
              <a:t>https://www.hvcb.org/school-report/eight-major-islands/</a:t>
            </a:r>
            <a:endParaRPr sz="10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(2020). “Neighborhood Favorites”. Midtown Ala Moana. Retrieved from</a:t>
            </a:r>
            <a:r>
              <a:rPr lang="en" sz="1000"/>
              <a:t> </a:t>
            </a:r>
            <a:r>
              <a:rPr lang="en" sz="1000" u="sng">
                <a:solidFill>
                  <a:schemeClr val="hlink"/>
                </a:solidFill>
                <a:hlinkClick r:id="rId10"/>
              </a:rPr>
              <a:t>https://www.midtownalamoana.com/places/</a:t>
            </a:r>
            <a:r>
              <a:rPr lang="en" sz="1000"/>
              <a:t> </a:t>
            </a:r>
            <a:endParaRPr sz="10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0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4"/>
          <p:cNvSpPr txBox="1">
            <a:spLocks noGrp="1"/>
          </p:cNvSpPr>
          <p:nvPr>
            <p:ph type="title"/>
          </p:nvPr>
        </p:nvSpPr>
        <p:spPr>
          <a:xfrm>
            <a:off x="571650" y="403675"/>
            <a:ext cx="7753200" cy="92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Who is this targeted to?</a:t>
            </a:r>
            <a:endParaRPr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14"/>
          <p:cNvSpPr txBox="1">
            <a:spLocks noGrp="1"/>
          </p:cNvSpPr>
          <p:nvPr>
            <p:ph type="body" idx="1"/>
          </p:nvPr>
        </p:nvSpPr>
        <p:spPr>
          <a:xfrm>
            <a:off x="819150" y="1083575"/>
            <a:ext cx="7505700" cy="359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For those who would love to </a:t>
            </a:r>
            <a:r>
              <a:rPr lang="en" sz="2500" u="sng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start</a:t>
            </a:r>
            <a:r>
              <a:rPr lang="en" sz="25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 a business in Hawaii!</a:t>
            </a:r>
            <a:endParaRPr sz="25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AND/OR</a:t>
            </a:r>
            <a:endParaRPr sz="25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5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For those who </a:t>
            </a:r>
            <a:r>
              <a:rPr lang="en" sz="2500" u="sng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already</a:t>
            </a:r>
            <a:r>
              <a:rPr lang="en" sz="25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 manage a small business in Hawaii!</a:t>
            </a:r>
            <a:endParaRPr sz="2500"/>
          </a:p>
        </p:txBody>
      </p:sp>
      <p:pic>
        <p:nvPicPr>
          <p:cNvPr id="138" name="Google Shape;13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27073" y="1666310"/>
            <a:ext cx="1120577" cy="12160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5"/>
          <p:cNvSpPr txBox="1">
            <a:spLocks noGrp="1"/>
          </p:cNvSpPr>
          <p:nvPr>
            <p:ph type="title"/>
          </p:nvPr>
        </p:nvSpPr>
        <p:spPr>
          <a:xfrm>
            <a:off x="360450" y="303425"/>
            <a:ext cx="2383800" cy="86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Purpose</a:t>
            </a: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00" dirty="0"/>
          </a:p>
        </p:txBody>
      </p:sp>
      <p:sp>
        <p:nvSpPr>
          <p:cNvPr id="144" name="Google Shape;144;p15"/>
          <p:cNvSpPr txBox="1">
            <a:spLocks noGrp="1"/>
          </p:cNvSpPr>
          <p:nvPr>
            <p:ph type="body" idx="1"/>
          </p:nvPr>
        </p:nvSpPr>
        <p:spPr>
          <a:xfrm>
            <a:off x="461100" y="989850"/>
            <a:ext cx="8221800" cy="316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dirty="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Small business owners could face three major issues such as not making enough money/losing money, afraid of getting affected, and not having as much customers as before. Small business owners must always be ready for emergencies. Strategic recommendations should keep a small business in Hawaii running and successful such as managing expenses, following rules, and advertising on social media.</a:t>
            </a:r>
            <a:endParaRPr sz="2500" dirty="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 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6"/>
          <p:cNvSpPr txBox="1">
            <a:spLocks noGrp="1"/>
          </p:cNvSpPr>
          <p:nvPr>
            <p:ph type="title"/>
          </p:nvPr>
        </p:nvSpPr>
        <p:spPr>
          <a:xfrm>
            <a:off x="534450" y="264700"/>
            <a:ext cx="80751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What is Considered a Small Business?</a:t>
            </a:r>
            <a:endParaRPr b="1" dirty="0"/>
          </a:p>
        </p:txBody>
      </p:sp>
      <p:sp>
        <p:nvSpPr>
          <p:cNvPr id="150" name="Google Shape;150;p16"/>
          <p:cNvSpPr txBox="1">
            <a:spLocks noGrp="1"/>
          </p:cNvSpPr>
          <p:nvPr>
            <p:ph type="body" idx="1"/>
          </p:nvPr>
        </p:nvSpPr>
        <p:spPr>
          <a:xfrm>
            <a:off x="777825" y="1012350"/>
            <a:ext cx="7505700" cy="19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Char char="-"/>
            </a:pPr>
            <a:r>
              <a:rPr lang="en" sz="2500" dirty="0">
                <a:solidFill>
                  <a:schemeClr val="lt1"/>
                </a:solidFill>
              </a:rPr>
              <a:t>A small business has the same concept but with less employees and less revenue than larger businesses. </a:t>
            </a:r>
            <a:endParaRPr sz="2500" dirty="0">
              <a:solidFill>
                <a:schemeClr val="lt1"/>
              </a:solidFill>
            </a:endParaRPr>
          </a:p>
        </p:txBody>
      </p:sp>
      <p:pic>
        <p:nvPicPr>
          <p:cNvPr id="151" name="Google Shape;15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9153" y="2667975"/>
            <a:ext cx="2654151" cy="183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74600" y="2571738"/>
            <a:ext cx="2450250" cy="1821614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6"/>
          <p:cNvSpPr txBox="1"/>
          <p:nvPr/>
        </p:nvSpPr>
        <p:spPr>
          <a:xfrm>
            <a:off x="3513400" y="2742650"/>
            <a:ext cx="2321100" cy="168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  <a:r>
              <a:rPr lang="en" sz="160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Big </a:t>
            </a:r>
            <a:r>
              <a:rPr lang="en" sz="1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Business in Hawaii</a:t>
            </a:r>
            <a:endParaRPr sz="16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60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Small </a:t>
            </a:r>
            <a:r>
              <a:rPr lang="en" sz="1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Business in Hawaii </a:t>
            </a:r>
            <a:endParaRPr sz="16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4" name="Google Shape;154;p16"/>
          <p:cNvCxnSpPr/>
          <p:nvPr/>
        </p:nvCxnSpPr>
        <p:spPr>
          <a:xfrm>
            <a:off x="3602650" y="4186224"/>
            <a:ext cx="2142600" cy="930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5" name="Google Shape;155;p16"/>
          <p:cNvCxnSpPr/>
          <p:nvPr/>
        </p:nvCxnSpPr>
        <p:spPr>
          <a:xfrm flipH="1">
            <a:off x="3602650" y="3084613"/>
            <a:ext cx="1940700" cy="930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7"/>
          <p:cNvSpPr txBox="1">
            <a:spLocks noGrp="1"/>
          </p:cNvSpPr>
          <p:nvPr>
            <p:ph type="title"/>
          </p:nvPr>
        </p:nvSpPr>
        <p:spPr>
          <a:xfrm>
            <a:off x="607925" y="419875"/>
            <a:ext cx="3753000" cy="53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/>
              <a:t>A Bit About Hawaii</a:t>
            </a:r>
            <a:endParaRPr sz="2800" b="1"/>
          </a:p>
        </p:txBody>
      </p:sp>
      <p:sp>
        <p:nvSpPr>
          <p:cNvPr id="161" name="Google Shape;161;p17"/>
          <p:cNvSpPr txBox="1">
            <a:spLocks noGrp="1"/>
          </p:cNvSpPr>
          <p:nvPr>
            <p:ph type="body" idx="1"/>
          </p:nvPr>
        </p:nvSpPr>
        <p:spPr>
          <a:xfrm>
            <a:off x="607925" y="1099425"/>
            <a:ext cx="7505700" cy="349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Char char="-"/>
            </a:pPr>
            <a:r>
              <a:rPr lang="en" sz="2500" dirty="0">
                <a:solidFill>
                  <a:schemeClr val="lt1"/>
                </a:solidFill>
              </a:rPr>
              <a:t>S</a:t>
            </a:r>
            <a:r>
              <a:rPr lang="en" sz="2500" u="sng" dirty="0">
                <a:solidFill>
                  <a:schemeClr val="lt1"/>
                </a:solidFill>
              </a:rPr>
              <a:t>mall</a:t>
            </a:r>
            <a:r>
              <a:rPr lang="en" sz="2500" dirty="0">
                <a:solidFill>
                  <a:schemeClr val="lt1"/>
                </a:solidFill>
              </a:rPr>
              <a:t> state with 8 islands. </a:t>
            </a:r>
            <a:endParaRPr sz="2500" dirty="0">
              <a:solidFill>
                <a:schemeClr val="lt1"/>
              </a:solidFill>
            </a:endParaRPr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Char char="-"/>
            </a:pPr>
            <a:r>
              <a:rPr lang="en" sz="2500" u="sng" dirty="0">
                <a:solidFill>
                  <a:schemeClr val="lt1"/>
                </a:solidFill>
              </a:rPr>
              <a:t>Population</a:t>
            </a:r>
            <a:r>
              <a:rPr lang="en" sz="2500" dirty="0">
                <a:solidFill>
                  <a:schemeClr val="lt1"/>
                </a:solidFill>
              </a:rPr>
              <a:t> of all islands put together is about </a:t>
            </a:r>
            <a:r>
              <a:rPr lang="en" sz="2500" u="sng" dirty="0">
                <a:solidFill>
                  <a:schemeClr val="lt1"/>
                </a:solidFill>
              </a:rPr>
              <a:t>43,000 </a:t>
            </a:r>
            <a:r>
              <a:rPr lang="en" sz="2500" dirty="0">
                <a:solidFill>
                  <a:schemeClr val="lt1"/>
                </a:solidFill>
              </a:rPr>
              <a:t>That is very little compared to other states. </a:t>
            </a:r>
            <a:endParaRPr sz="2500" dirty="0">
              <a:solidFill>
                <a:schemeClr val="lt1"/>
              </a:solidFill>
            </a:endParaRPr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Char char="-"/>
            </a:pPr>
            <a:r>
              <a:rPr lang="en" sz="2500" dirty="0">
                <a:solidFill>
                  <a:schemeClr val="lt1"/>
                </a:solidFill>
              </a:rPr>
              <a:t>Hawaii has 105,242 small businesses.</a:t>
            </a:r>
            <a:endParaRPr sz="2500" dirty="0">
              <a:solidFill>
                <a:schemeClr val="lt1"/>
              </a:solidFill>
            </a:endParaRPr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Char char="-"/>
            </a:pPr>
            <a:r>
              <a:rPr lang="en" sz="2500" dirty="0">
                <a:solidFill>
                  <a:schemeClr val="lt1"/>
                </a:solidFill>
              </a:rPr>
              <a:t>Locals are very </a:t>
            </a:r>
            <a:r>
              <a:rPr lang="en" sz="2500" u="sng" dirty="0">
                <a:solidFill>
                  <a:schemeClr val="lt1"/>
                </a:solidFill>
              </a:rPr>
              <a:t>Aloha</a:t>
            </a:r>
            <a:r>
              <a:rPr lang="en" sz="2500" dirty="0">
                <a:solidFill>
                  <a:schemeClr val="lt1"/>
                </a:solidFill>
              </a:rPr>
              <a:t> spirited which allows many people to support.</a:t>
            </a:r>
            <a:endParaRPr sz="2500" dirty="0">
              <a:solidFill>
                <a:schemeClr val="lt1"/>
              </a:solidFill>
            </a:endParaRPr>
          </a:p>
        </p:txBody>
      </p:sp>
      <p:pic>
        <p:nvPicPr>
          <p:cNvPr id="162" name="Google Shape;16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6600" y="3494474"/>
            <a:ext cx="1887025" cy="1249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>
            <a:spLocks noGrp="1"/>
          </p:cNvSpPr>
          <p:nvPr>
            <p:ph type="title"/>
          </p:nvPr>
        </p:nvSpPr>
        <p:spPr>
          <a:xfrm>
            <a:off x="327900" y="348825"/>
            <a:ext cx="4691700" cy="43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/>
              <a:t>The Basics of Coronavirus</a:t>
            </a:r>
            <a:endParaRPr sz="2800" b="1"/>
          </a:p>
        </p:txBody>
      </p:sp>
      <p:sp>
        <p:nvSpPr>
          <p:cNvPr id="168" name="Google Shape;168;p18"/>
          <p:cNvSpPr txBox="1">
            <a:spLocks noGrp="1"/>
          </p:cNvSpPr>
          <p:nvPr>
            <p:ph type="body" idx="1"/>
          </p:nvPr>
        </p:nvSpPr>
        <p:spPr>
          <a:xfrm>
            <a:off x="720350" y="937625"/>
            <a:ext cx="7505700" cy="370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Nunito"/>
              <a:buChar char="-"/>
            </a:pPr>
            <a:r>
              <a:rPr lang="en" sz="2200" u="sng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Worldwide</a:t>
            </a:r>
            <a:r>
              <a:rPr lang="en" sz="22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 virus originally from China.</a:t>
            </a:r>
            <a:endParaRPr sz="22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Nunito"/>
              <a:buChar char="-"/>
            </a:pPr>
            <a:r>
              <a:rPr lang="en" sz="22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Affects people in different ways. This can lead to mild symptoms to severe illness</a:t>
            </a:r>
            <a:endParaRPr sz="22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Nunito"/>
              <a:buChar char="-"/>
            </a:pPr>
            <a:r>
              <a:rPr lang="en" sz="2200" u="sng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Symptoms</a:t>
            </a:r>
            <a:r>
              <a:rPr lang="en" sz="22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 include , shortness of breath, body ache, loss of taste and much more.</a:t>
            </a:r>
            <a:endParaRPr sz="22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Nunito"/>
              <a:buChar char="-"/>
            </a:pPr>
            <a:r>
              <a:rPr lang="en" sz="22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Virus </a:t>
            </a:r>
            <a:r>
              <a:rPr lang="en" sz="2200" u="sng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spreads</a:t>
            </a:r>
            <a:r>
              <a:rPr lang="en" sz="22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 from person to person.</a:t>
            </a:r>
            <a:endParaRPr sz="22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Nunito"/>
              <a:buChar char="-"/>
            </a:pPr>
            <a:r>
              <a:rPr lang="en" sz="22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Could be prevented by </a:t>
            </a:r>
            <a:r>
              <a:rPr lang="en" sz="2200" u="sng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following rules</a:t>
            </a:r>
            <a:r>
              <a:rPr lang="en" sz="22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.</a:t>
            </a:r>
            <a:endParaRPr sz="22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69" name="Google Shape;16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50799" y="3515600"/>
            <a:ext cx="2224351" cy="1237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9"/>
          <p:cNvSpPr txBox="1">
            <a:spLocks noGrp="1"/>
          </p:cNvSpPr>
          <p:nvPr>
            <p:ph type="title"/>
          </p:nvPr>
        </p:nvSpPr>
        <p:spPr>
          <a:xfrm>
            <a:off x="349350" y="228475"/>
            <a:ext cx="85401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/>
              <a:t>3 main issues businesses could go through because of COVID-19</a:t>
            </a:r>
            <a:endParaRPr sz="2800" b="1"/>
          </a:p>
        </p:txBody>
      </p:sp>
      <p:sp>
        <p:nvSpPr>
          <p:cNvPr id="175" name="Google Shape;175;p19"/>
          <p:cNvSpPr txBox="1">
            <a:spLocks noGrp="1"/>
          </p:cNvSpPr>
          <p:nvPr>
            <p:ph type="body" idx="1"/>
          </p:nvPr>
        </p:nvSpPr>
        <p:spPr>
          <a:xfrm>
            <a:off x="694325" y="1102100"/>
            <a:ext cx="7505700" cy="341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AutoNum type="arabicParenR"/>
            </a:pPr>
            <a:r>
              <a:rPr lang="en" sz="2500">
                <a:solidFill>
                  <a:schemeClr val="lt1"/>
                </a:solidFill>
              </a:rPr>
              <a:t>Most Important: Not making enough money and/or losing money.</a:t>
            </a:r>
            <a:endParaRPr sz="2500">
              <a:solidFill>
                <a:schemeClr val="lt1"/>
              </a:solidFill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000"/>
          </a:p>
          <a:p>
            <a:pPr marL="457200" lvl="0" indent="-387350" algn="l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500"/>
              <a:buAutoNum type="arabicParenR"/>
            </a:pPr>
            <a:r>
              <a:rPr lang="en" sz="2500">
                <a:solidFill>
                  <a:schemeClr val="lt1"/>
                </a:solidFill>
              </a:rPr>
              <a:t>Workers and customers being afraid of testing positive for Coronavirus.</a:t>
            </a:r>
            <a:endParaRPr sz="2500">
              <a:solidFill>
                <a:schemeClr val="lt1"/>
              </a:solidFill>
            </a:endParaRPr>
          </a:p>
          <a:p>
            <a:pPr marL="45720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2000"/>
          </a:p>
          <a:p>
            <a:pPr marL="457200" lvl="0" indent="-387350" algn="l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2500"/>
              <a:buAutoNum type="arabicParenR"/>
            </a:pPr>
            <a:r>
              <a:rPr lang="en" sz="2500">
                <a:solidFill>
                  <a:schemeClr val="lt1"/>
                </a:solidFill>
              </a:rPr>
              <a:t>Not having as much customers as before. </a:t>
            </a:r>
            <a:endParaRPr sz="2500">
              <a:solidFill>
                <a:schemeClr val="lt1"/>
              </a:solidFill>
            </a:endParaRPr>
          </a:p>
        </p:txBody>
      </p:sp>
      <p:pic>
        <p:nvPicPr>
          <p:cNvPr id="176" name="Google Shape;17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52700" y="1630375"/>
            <a:ext cx="1513245" cy="1178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70516" y="3333271"/>
            <a:ext cx="1670540" cy="11203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0"/>
          <p:cNvSpPr txBox="1">
            <a:spLocks noGrp="1"/>
          </p:cNvSpPr>
          <p:nvPr>
            <p:ph type="title"/>
          </p:nvPr>
        </p:nvSpPr>
        <p:spPr>
          <a:xfrm>
            <a:off x="358050" y="290375"/>
            <a:ext cx="7828500" cy="698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3 Recommendations for business owners</a:t>
            </a:r>
            <a:endParaRPr b="1"/>
          </a:p>
        </p:txBody>
      </p:sp>
      <p:sp>
        <p:nvSpPr>
          <p:cNvPr id="183" name="Google Shape;183;p20"/>
          <p:cNvSpPr txBox="1"/>
          <p:nvPr/>
        </p:nvSpPr>
        <p:spPr>
          <a:xfrm>
            <a:off x="584800" y="784325"/>
            <a:ext cx="2369100" cy="37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First Important</a:t>
            </a:r>
            <a:endParaRPr sz="2500" u="sng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Manage expenses!</a:t>
            </a:r>
            <a:endParaRPr sz="25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-"/>
            </a:pPr>
            <a:r>
              <a:rPr lang="en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Less payroll</a:t>
            </a:r>
            <a:endParaRPr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-"/>
            </a:pPr>
            <a:r>
              <a:rPr lang="en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Cheapter utensils</a:t>
            </a:r>
            <a:endParaRPr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-"/>
            </a:pPr>
            <a:r>
              <a:rPr lang="en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Utilize gas/electricity</a:t>
            </a:r>
            <a:endParaRPr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20"/>
          <p:cNvSpPr txBox="1"/>
          <p:nvPr/>
        </p:nvSpPr>
        <p:spPr>
          <a:xfrm>
            <a:off x="3250938" y="815075"/>
            <a:ext cx="2642100" cy="369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Second Important</a:t>
            </a:r>
            <a:endParaRPr sz="2500" u="sng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Follow the state law!</a:t>
            </a:r>
            <a:endParaRPr sz="25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-"/>
            </a:pPr>
            <a:r>
              <a:rPr lang="en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Wear your mask</a:t>
            </a:r>
            <a:endParaRPr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-"/>
            </a:pPr>
            <a:r>
              <a:rPr lang="en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Stay 6 feet apart</a:t>
            </a:r>
            <a:endParaRPr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-"/>
            </a:pPr>
            <a:r>
              <a:rPr lang="en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Wash your hands</a:t>
            </a:r>
            <a:endParaRPr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20"/>
          <p:cNvSpPr txBox="1"/>
          <p:nvPr/>
        </p:nvSpPr>
        <p:spPr>
          <a:xfrm>
            <a:off x="6279350" y="810713"/>
            <a:ext cx="2518800" cy="369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Third Important</a:t>
            </a:r>
            <a:endParaRPr sz="2500" u="sng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Advertise on social media!</a:t>
            </a:r>
            <a:endParaRPr sz="25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-"/>
            </a:pPr>
            <a:r>
              <a:rPr lang="en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Take pictures</a:t>
            </a:r>
            <a:endParaRPr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-"/>
            </a:pPr>
            <a:r>
              <a:rPr lang="en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Post on all forms of social media</a:t>
            </a:r>
            <a:endParaRPr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libri"/>
              <a:buChar char="-"/>
            </a:pPr>
            <a:r>
              <a:rPr lang="en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Stay connected</a:t>
            </a:r>
            <a:endParaRPr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6" name="Google Shape;186;p20"/>
          <p:cNvPicPr preferRelativeResize="0"/>
          <p:nvPr/>
        </p:nvPicPr>
        <p:blipFill rotWithShape="1">
          <a:blip r:embed="rId3">
            <a:alphaModFix/>
          </a:blip>
          <a:srcRect r="8710"/>
          <a:stretch/>
        </p:blipFill>
        <p:spPr>
          <a:xfrm>
            <a:off x="584800" y="3497325"/>
            <a:ext cx="2211027" cy="1152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4600" y="2907659"/>
            <a:ext cx="1434977" cy="16284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22020" y="3417601"/>
            <a:ext cx="1486521" cy="1118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1"/>
          <p:cNvSpPr txBox="1">
            <a:spLocks noGrp="1"/>
          </p:cNvSpPr>
          <p:nvPr>
            <p:ph type="title"/>
          </p:nvPr>
        </p:nvSpPr>
        <p:spPr>
          <a:xfrm>
            <a:off x="819150" y="496650"/>
            <a:ext cx="7505700" cy="33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Continue to do so!!!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00" b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Following these 3 recommendations should keep your small business in Hawaii running even during a active pandemic!</a:t>
            </a:r>
            <a:endParaRPr sz="2500"/>
          </a:p>
        </p:txBody>
      </p:sp>
      <p:sp>
        <p:nvSpPr>
          <p:cNvPr id="194" name="Google Shape;194;p21"/>
          <p:cNvSpPr txBox="1">
            <a:spLocks noGrp="1"/>
          </p:cNvSpPr>
          <p:nvPr>
            <p:ph type="body" idx="1"/>
          </p:nvPr>
        </p:nvSpPr>
        <p:spPr>
          <a:xfrm>
            <a:off x="334750" y="4668150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 </a:t>
            </a:r>
            <a:endParaRPr/>
          </a:p>
        </p:txBody>
      </p:sp>
      <p:pic>
        <p:nvPicPr>
          <p:cNvPr id="195" name="Google Shape;19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4222" y="2835001"/>
            <a:ext cx="1795855" cy="17106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586</Words>
  <Application>Microsoft Office PowerPoint</Application>
  <PresentationFormat>On-screen Show (16:9)</PresentationFormat>
  <Paragraphs>71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Nunito</vt:lpstr>
      <vt:lpstr>Times New Roman</vt:lpstr>
      <vt:lpstr>Arial</vt:lpstr>
      <vt:lpstr>Shift</vt:lpstr>
      <vt:lpstr>How to Manage a Small Business During a Pandemic Such as COVID-19 in Hawaii</vt:lpstr>
      <vt:lpstr>Who is this targeted to?   </vt:lpstr>
      <vt:lpstr>Purpose  </vt:lpstr>
      <vt:lpstr>What is Considered a Small Business?</vt:lpstr>
      <vt:lpstr>A Bit About Hawaii</vt:lpstr>
      <vt:lpstr>The Basics of Coronavirus</vt:lpstr>
      <vt:lpstr>3 main issues businesses could go through because of COVID-19</vt:lpstr>
      <vt:lpstr>3 Recommendations for business owners</vt:lpstr>
      <vt:lpstr>Continue to do so!!!  Following these 3 recommendations should keep your small business in Hawaii running even during a active pandemic!</vt:lpstr>
      <vt:lpstr>Why?  People love to see businesses who are still open while taking pracatious. The more you engage your business the more people will return to support! </vt:lpstr>
      <vt:lpstr>THANK YOU!</vt:lpstr>
      <vt:lpstr>Reference Pages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Manage a Small Business During a Pandemic Such as COVID-19 in Hawaii</dc:title>
  <dc:creator>Rush Family</dc:creator>
  <cp:lastModifiedBy>Rush Family</cp:lastModifiedBy>
  <cp:revision>2</cp:revision>
  <dcterms:modified xsi:type="dcterms:W3CDTF">2020-11-14T16:15:59Z</dcterms:modified>
</cp:coreProperties>
</file>