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240B"/>
    <a:srgbClr val="7E0000"/>
    <a:srgbClr val="5C0000"/>
    <a:srgbClr val="7A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5" d="100"/>
          <a:sy n="105" d="100"/>
        </p:scale>
        <p:origin x="120" y="5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5294405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917563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777888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5" name="Rectangle 14"/>
          <p:cNvSpPr/>
          <p:nvPr userDrawn="1"/>
        </p:nvSpPr>
        <p:spPr>
          <a:xfrm>
            <a:off x="11988800"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6" name="Rectangle 15"/>
          <p:cNvSpPr/>
          <p:nvPr userDrawn="1"/>
        </p:nvSpPr>
        <p:spPr>
          <a:xfrm>
            <a:off x="-1" y="0"/>
            <a:ext cx="203200" cy="68580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7" name="Rectangle 16"/>
          <p:cNvSpPr/>
          <p:nvPr userDrawn="1"/>
        </p:nvSpPr>
        <p:spPr>
          <a:xfrm>
            <a:off x="0" y="0"/>
            <a:ext cx="12192000" cy="85725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8" name="Rectangle 17"/>
          <p:cNvSpPr/>
          <p:nvPr userDrawn="1"/>
        </p:nvSpPr>
        <p:spPr>
          <a:xfrm>
            <a:off x="0" y="6000750"/>
            <a:ext cx="12192000" cy="85725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endParaRPr lang="en-US" sz="375" dirty="0"/>
          </a:p>
        </p:txBody>
      </p:sp>
      <p:sp>
        <p:nvSpPr>
          <p:cNvPr id="11" name="Instructions"/>
          <p:cNvSpPr/>
          <p:nvPr userDrawn="1"/>
        </p:nvSpPr>
        <p:spPr>
          <a:xfrm>
            <a:off x="-2921000" y="0"/>
            <a:ext cx="2667000" cy="6858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35713" tIns="35713" rIns="35713" bIns="35713"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rgbClr val="7F7F7F"/>
                </a:solidFill>
                <a:latin typeface="Calibri" pitchFamily="34" charset="0"/>
                <a:cs typeface="Calibri" panose="020F0502020204030204" pitchFamily="34" charset="0"/>
              </a:rPr>
              <a:t>Poster Print Size:</a:t>
            </a:r>
            <a:endParaRPr sz="1500" dirty="0">
              <a:solidFill>
                <a:srgbClr val="7F7F7F"/>
              </a:solidFill>
              <a:latin typeface="Calibri" pitchFamily="34" charset="0"/>
              <a:cs typeface="Calibri" panose="020F0502020204030204" pitchFamily="34" charset="0"/>
            </a:endParaRPr>
          </a:p>
          <a:p>
            <a:pPr lvl="0">
              <a:spcBef>
                <a:spcPts val="0"/>
              </a:spcBef>
              <a:spcAft>
                <a:spcPts val="375"/>
              </a:spcAft>
            </a:pPr>
            <a:r>
              <a:rPr lang="en-US" sz="1021"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Placeholders</a:t>
            </a:r>
            <a:r>
              <a:rPr sz="1500" dirty="0">
                <a:solidFill>
                  <a:srgbClr val="7F7F7F"/>
                </a:solidFill>
                <a:latin typeface="Calibri" pitchFamily="34" charset="0"/>
                <a:cs typeface="Calibri" panose="020F0502020204030204" pitchFamily="34" charset="0"/>
              </a:rPr>
              <a:t>:</a:t>
            </a:r>
          </a:p>
          <a:p>
            <a:pPr lvl="0">
              <a:spcBef>
                <a:spcPts val="0"/>
              </a:spcBef>
              <a:spcAft>
                <a:spcPts val="375"/>
              </a:spcAft>
            </a:pPr>
            <a:r>
              <a:rPr sz="1021" dirty="0">
                <a:solidFill>
                  <a:srgbClr val="7F7F7F"/>
                </a:solidFill>
                <a:latin typeface="Calibri" pitchFamily="34" charset="0"/>
                <a:cs typeface="Calibri" panose="020F0502020204030204" pitchFamily="34" charset="0"/>
              </a:rPr>
              <a:t>The </a:t>
            </a:r>
            <a:r>
              <a:rPr lang="en-US" sz="1021" dirty="0">
                <a:solidFill>
                  <a:srgbClr val="7F7F7F"/>
                </a:solidFill>
                <a:latin typeface="Calibri" pitchFamily="34" charset="0"/>
                <a:cs typeface="Calibri" panose="020F0502020204030204" pitchFamily="34" charset="0"/>
              </a:rPr>
              <a:t>various elements included</a:t>
            </a:r>
            <a:r>
              <a:rPr sz="1021" dirty="0">
                <a:solidFill>
                  <a:srgbClr val="7F7F7F"/>
                </a:solidFill>
                <a:latin typeface="Calibri" pitchFamily="34" charset="0"/>
                <a:cs typeface="Calibri" panose="020F0502020204030204" pitchFamily="34" charset="0"/>
              </a:rPr>
              <a:t> in this </a:t>
            </a:r>
            <a:r>
              <a:rPr lang="en-US" sz="1021" dirty="0">
                <a:solidFill>
                  <a:srgbClr val="7F7F7F"/>
                </a:solidFill>
                <a:latin typeface="Calibri" pitchFamily="34" charset="0"/>
                <a:cs typeface="Calibri" panose="020F0502020204030204" pitchFamily="34" charset="0"/>
              </a:rPr>
              <a:t>poster are ones</a:t>
            </a:r>
            <a:r>
              <a:rPr lang="en-US" sz="1021" baseline="0" dirty="0">
                <a:solidFill>
                  <a:srgbClr val="7F7F7F"/>
                </a:solidFill>
                <a:latin typeface="Calibri" pitchFamily="34" charset="0"/>
                <a:cs typeface="Calibri" panose="020F0502020204030204" pitchFamily="34" charset="0"/>
              </a:rPr>
              <a:t> we often see in medical, research, and scientific posters.</a:t>
            </a:r>
            <a:r>
              <a:rPr sz="1021" dirty="0">
                <a:solidFill>
                  <a:srgbClr val="7F7F7F"/>
                </a:solidFill>
                <a:latin typeface="Calibri" pitchFamily="34" charset="0"/>
                <a:cs typeface="Calibri" panose="020F0502020204030204" pitchFamily="34" charset="0"/>
              </a:rPr>
              <a:t> </a:t>
            </a:r>
            <a:r>
              <a:rPr lang="en-US" sz="1021" dirty="0">
                <a:solidFill>
                  <a:srgbClr val="7F7F7F"/>
                </a:solidFill>
                <a:latin typeface="Calibri" pitchFamily="34" charset="0"/>
                <a:cs typeface="Calibri" panose="020F0502020204030204" pitchFamily="34" charset="0"/>
              </a:rPr>
              <a:t>Feel</a:t>
            </a:r>
            <a:r>
              <a:rPr lang="en-US" sz="1021"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375"/>
              </a:spcAft>
            </a:pPr>
            <a:r>
              <a:rPr lang="en-US" sz="1500" dirty="0">
                <a:solidFill>
                  <a:srgbClr val="7F7F7F"/>
                </a:solidFill>
                <a:latin typeface="Calibri" pitchFamily="34" charset="0"/>
                <a:cs typeface="Calibri" panose="020F0502020204030204" pitchFamily="34" charset="0"/>
              </a:rPr>
              <a:t>Image</a:t>
            </a:r>
            <a:r>
              <a:rPr lang="en-US" sz="1500" baseline="0" dirty="0">
                <a:solidFill>
                  <a:srgbClr val="7F7F7F"/>
                </a:solidFill>
                <a:latin typeface="Calibri" pitchFamily="34" charset="0"/>
                <a:cs typeface="Calibri" panose="020F0502020204030204" pitchFamily="34" charset="0"/>
              </a:rPr>
              <a:t> Quality</a:t>
            </a:r>
            <a:r>
              <a:rPr lang="en-US" sz="1500" dirty="0">
                <a:solidFill>
                  <a:srgbClr val="7F7F7F"/>
                </a:solidFill>
                <a:latin typeface="Calibri" pitchFamily="34" charset="0"/>
                <a:cs typeface="Calibri" panose="020F0502020204030204" pitchFamily="34" charset="0"/>
              </a:rPr>
              <a:t>:</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You can place digital photos or logo art in your poster file by selecting the </a:t>
            </a:r>
            <a:r>
              <a:rPr lang="en-US" sz="1021" b="1" dirty="0">
                <a:solidFill>
                  <a:srgbClr val="7F7F7F"/>
                </a:solidFill>
                <a:latin typeface="Calibri" pitchFamily="34" charset="0"/>
                <a:cs typeface="Calibri" panose="020F0502020204030204" pitchFamily="34" charset="0"/>
              </a:rPr>
              <a:t>Insert, Picture</a:t>
            </a:r>
            <a:r>
              <a:rPr lang="en-US" sz="1021"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1021" b="1" dirty="0">
                <a:solidFill>
                  <a:srgbClr val="7F7F7F"/>
                </a:solidFill>
                <a:latin typeface="Calibri" pitchFamily="34" charset="0"/>
                <a:cs typeface="Calibri" panose="020F0502020204030204" pitchFamily="34" charset="0"/>
              </a:rPr>
              <a:t>150-200 pixels per inch in their final printed size</a:t>
            </a:r>
            <a:r>
              <a:rPr lang="en-US" sz="1021" dirty="0">
                <a:solidFill>
                  <a:srgbClr val="7F7F7F"/>
                </a:solidFill>
                <a:latin typeface="Calibri" pitchFamily="34" charset="0"/>
                <a:cs typeface="Calibri" panose="020F0502020204030204" pitchFamily="34" charset="0"/>
              </a:rPr>
              <a:t>. For instance, a 1600 x 1200 pixel</a:t>
            </a:r>
            <a:r>
              <a:rPr lang="en-US" sz="1021" baseline="0" dirty="0">
                <a:solidFill>
                  <a:srgbClr val="7F7F7F"/>
                </a:solidFill>
                <a:latin typeface="Calibri" pitchFamily="34" charset="0"/>
                <a:cs typeface="Calibri" panose="020F0502020204030204" pitchFamily="34" charset="0"/>
              </a:rPr>
              <a:t> photo will usually look fine up to </a:t>
            </a:r>
            <a:r>
              <a:rPr lang="en-US" sz="1021" dirty="0">
                <a:solidFill>
                  <a:srgbClr val="7F7F7F"/>
                </a:solidFill>
                <a:latin typeface="Calibri" pitchFamily="34" charset="0"/>
                <a:cs typeface="Calibri" panose="020F0502020204030204" pitchFamily="34" charset="0"/>
              </a:rPr>
              <a:t>8“-10” wide on your printed poster.</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375"/>
              </a:spcAft>
            </a:pPr>
            <a:r>
              <a:rPr lang="en-US" sz="1021"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375"/>
              </a:spcAft>
            </a:pPr>
            <a:br>
              <a:rPr lang="en-US" sz="750" dirty="0">
                <a:solidFill>
                  <a:srgbClr val="7F7F7F"/>
                </a:solidFill>
                <a:latin typeface="Calibri" pitchFamily="34" charset="0"/>
                <a:cs typeface="Calibri" panose="020F0502020204030204" pitchFamily="34" charset="0"/>
              </a:rPr>
            </a:br>
            <a:r>
              <a:rPr lang="en-US" sz="75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12446000" y="0"/>
            <a:ext cx="2667000" cy="68580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Change</a:t>
              </a:r>
              <a:r>
                <a:rPr lang="en-US" sz="1500" baseline="0" dirty="0">
                  <a:solidFill>
                    <a:schemeClr val="bg1">
                      <a:lumMod val="50000"/>
                    </a:schemeClr>
                  </a:solidFill>
                  <a:latin typeface="Calibri" pitchFamily="34" charset="0"/>
                  <a:cs typeface="Calibri" panose="020F0502020204030204" pitchFamily="34" charset="0"/>
                </a:rPr>
                <a:t> Color Theme</a:t>
              </a:r>
              <a:r>
                <a:rPr lang="en-US" sz="1500" dirty="0">
                  <a:solidFill>
                    <a:schemeClr val="bg1">
                      <a:lumMod val="50000"/>
                    </a:schemeClr>
                  </a:solidFill>
                  <a:latin typeface="Calibri" pitchFamily="34" charset="0"/>
                  <a:cs typeface="Calibri" panose="020F0502020204030204" pitchFamily="34" charset="0"/>
                </a:rPr>
                <a:t>:</a:t>
              </a:r>
              <a:endParaRPr sz="150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1021"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To change the color theme, select the </a:t>
              </a:r>
              <a:r>
                <a:rPr lang="en-US" sz="1021" b="1" baseline="0" dirty="0">
                  <a:solidFill>
                    <a:schemeClr val="bg1">
                      <a:lumMod val="50000"/>
                    </a:schemeClr>
                  </a:solidFill>
                  <a:latin typeface="Calibri" pitchFamily="34" charset="0"/>
                  <a:cs typeface="Calibri" panose="020F0502020204030204" pitchFamily="34" charset="0"/>
                </a:rPr>
                <a:t>Design</a:t>
              </a:r>
              <a:r>
                <a:rPr lang="en-US" sz="1021" baseline="0" dirty="0">
                  <a:solidFill>
                    <a:schemeClr val="bg1">
                      <a:lumMod val="50000"/>
                    </a:schemeClr>
                  </a:solidFill>
                  <a:latin typeface="Calibri" pitchFamily="34" charset="0"/>
                  <a:cs typeface="Calibri" panose="020F0502020204030204" pitchFamily="34" charset="0"/>
                </a:rPr>
                <a:t> tab, then select the </a:t>
              </a:r>
              <a:r>
                <a:rPr lang="en-US" sz="1021" b="1" baseline="0" dirty="0">
                  <a:solidFill>
                    <a:schemeClr val="bg1">
                      <a:lumMod val="50000"/>
                    </a:schemeClr>
                  </a:solidFill>
                  <a:latin typeface="Calibri" pitchFamily="34" charset="0"/>
                  <a:cs typeface="Calibri" panose="020F0502020204030204" pitchFamily="34" charset="0"/>
                </a:rPr>
                <a:t>Colors</a:t>
              </a:r>
              <a:r>
                <a:rPr lang="en-US" sz="1021"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endParaRPr lang="en-US" sz="1021" baseline="0" dirty="0">
                <a:solidFill>
                  <a:schemeClr val="bg1">
                    <a:lumMod val="50000"/>
                  </a:schemeClr>
                </a:solidFill>
                <a:latin typeface="Calibri" pitchFamily="34" charset="0"/>
                <a:cs typeface="Calibri" panose="020F0502020204030204" pitchFamily="34" charset="0"/>
              </a:endParaRP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375"/>
                </a:spcAft>
              </a:pPr>
              <a:r>
                <a:rPr lang="en-US" sz="15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375"/>
                </a:spcAft>
              </a:pPr>
              <a:r>
                <a:rPr lang="en-US" sz="1021" dirty="0">
                  <a:solidFill>
                    <a:schemeClr val="bg1">
                      <a:lumMod val="50000"/>
                    </a:schemeClr>
                  </a:solidFill>
                  <a:latin typeface="Calibri" pitchFamily="34" charset="0"/>
                  <a:cs typeface="Calibri" panose="020F0502020204030204" pitchFamily="34" charset="0"/>
                </a:rPr>
                <a:t>Once your poster file is ready, visit</a:t>
              </a:r>
              <a:r>
                <a:rPr lang="en-US" sz="1021" baseline="0" dirty="0">
                  <a:solidFill>
                    <a:schemeClr val="bg1">
                      <a:lumMod val="50000"/>
                    </a:schemeClr>
                  </a:solidFill>
                  <a:latin typeface="Calibri" pitchFamily="34" charset="0"/>
                  <a:cs typeface="Calibri" panose="020F0502020204030204" pitchFamily="34" charset="0"/>
                </a:rPr>
                <a:t> </a:t>
              </a:r>
              <a:r>
                <a:rPr lang="en-US" sz="1021" b="1" baseline="0" dirty="0">
                  <a:solidFill>
                    <a:schemeClr val="bg1">
                      <a:lumMod val="50000"/>
                    </a:schemeClr>
                  </a:solidFill>
                  <a:latin typeface="Calibri" pitchFamily="34" charset="0"/>
                  <a:cs typeface="Calibri" panose="020F0502020204030204" pitchFamily="34" charset="0"/>
                </a:rPr>
                <a:t>www.genigraphics.com</a:t>
              </a:r>
              <a:r>
                <a:rPr lang="en-US" sz="1021"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375"/>
                </a:spcAft>
              </a:pPr>
              <a:r>
                <a:rPr lang="en-US" sz="1021"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1021"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1021" baseline="0" dirty="0">
                  <a:solidFill>
                    <a:schemeClr val="bg1">
                      <a:lumMod val="50000"/>
                    </a:schemeClr>
                  </a:solidFill>
                  <a:latin typeface="Calibri" pitchFamily="34" charset="0"/>
                  <a:cs typeface="Calibri" panose="020F0502020204030204" pitchFamily="34" charset="0"/>
                </a:rPr>
                <a:t>US and Canada:  1-800-790-4001</a:t>
              </a:r>
              <a:br>
                <a:rPr lang="en-US" sz="1021" baseline="0" dirty="0">
                  <a:solidFill>
                    <a:schemeClr val="bg1">
                      <a:lumMod val="50000"/>
                    </a:schemeClr>
                  </a:solidFill>
                  <a:latin typeface="Calibri" pitchFamily="34" charset="0"/>
                  <a:cs typeface="Calibri" panose="020F0502020204030204" pitchFamily="34" charset="0"/>
                </a:rPr>
              </a:br>
              <a:r>
                <a:rPr lang="en-US" sz="1021"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750" dirty="0">
                  <a:solidFill>
                    <a:schemeClr val="bg1">
                      <a:lumMod val="50000"/>
                    </a:schemeClr>
                  </a:solidFill>
                  <a:latin typeface="Calibri" pitchFamily="34" charset="0"/>
                  <a:cs typeface="Calibri" panose="020F0502020204030204" pitchFamily="34" charset="0"/>
                </a:rPr>
              </a:br>
              <a:r>
                <a:rPr lang="en-US" sz="75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668000" y="6794500"/>
            <a:ext cx="1471510" cy="38735"/>
          </a:xfrm>
          <a:prstGeom prst="rect">
            <a:avLst/>
          </a:prstGeom>
        </p:spPr>
      </p:pic>
    </p:spTree>
    <p:extLst>
      <p:ext uri="{BB962C8B-B14F-4D97-AF65-F5344CB8AC3E}">
        <p14:creationId xmlns:p14="http://schemas.microsoft.com/office/powerpoint/2010/main" val="1138736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840363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CC9751B-814A-45D6-98B9-A5852FB9DA72}" type="datetimeFigureOut">
              <a:rPr lang="en-US" smtClean="0"/>
              <a:t>2/7/2020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264375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11082179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CC9751B-814A-45D6-98B9-A5852FB9DA72}" type="datetimeFigureOut">
              <a:rPr lang="en-US" smtClean="0"/>
              <a:t>2/7/2020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7544701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CC9751B-814A-45D6-98B9-A5852FB9DA72}" type="datetimeFigureOut">
              <a:rPr lang="en-US" smtClean="0"/>
              <a:t>2/7/2020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268506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C9751B-814A-45D6-98B9-A5852FB9DA72}" type="datetimeFigureOut">
              <a:rPr lang="en-US" smtClean="0"/>
              <a:t>2/7/2020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2411320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2063133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CC9751B-814A-45D6-98B9-A5852FB9DA72}" type="datetimeFigureOut">
              <a:rPr lang="en-US" smtClean="0"/>
              <a:t>2/7/2020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7CFC42-178F-4D85-8656-07E6BBB94AB1}" type="slidenum">
              <a:rPr lang="en-US" smtClean="0"/>
              <a:t>‹#›</a:t>
            </a:fld>
            <a:endParaRPr lang="en-US"/>
          </a:p>
        </p:txBody>
      </p:sp>
    </p:spTree>
    <p:extLst>
      <p:ext uri="{BB962C8B-B14F-4D97-AF65-F5344CB8AC3E}">
        <p14:creationId xmlns:p14="http://schemas.microsoft.com/office/powerpoint/2010/main" val="3586421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9751B-814A-45D6-98B9-A5852FB9DA72}" type="datetimeFigureOut">
              <a:rPr lang="en-US" smtClean="0"/>
              <a:t>2/7/2020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7CFC42-178F-4D85-8656-07E6BBB94AB1}" type="slidenum">
              <a:rPr lang="en-US" smtClean="0"/>
              <a:t>‹#›</a:t>
            </a:fld>
            <a:endParaRPr lang="en-US"/>
          </a:p>
        </p:txBody>
      </p:sp>
    </p:spTree>
    <p:extLst>
      <p:ext uri="{BB962C8B-B14F-4D97-AF65-F5344CB8AC3E}">
        <p14:creationId xmlns:p14="http://schemas.microsoft.com/office/powerpoint/2010/main" val="14995855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449606A-C111-4BED-9D16-5FCDBE831FB2}"/>
              </a:ext>
            </a:extLst>
          </p:cNvPr>
          <p:cNvSpPr/>
          <p:nvPr/>
        </p:nvSpPr>
        <p:spPr>
          <a:xfrm>
            <a:off x="0" y="0"/>
            <a:ext cx="12192000" cy="957866"/>
          </a:xfrm>
          <a:prstGeom prst="rect">
            <a:avLst/>
          </a:prstGeom>
          <a:solidFill>
            <a:srgbClr val="7C240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Box 122"/>
          <p:cNvSpPr txBox="1">
            <a:spLocks noChangeArrowheads="1"/>
          </p:cNvSpPr>
          <p:nvPr/>
        </p:nvSpPr>
        <p:spPr bwMode="auto">
          <a:xfrm>
            <a:off x="2552263" y="37954"/>
            <a:ext cx="6858000" cy="6059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28570" tIns="71425" rIns="28570" bIns="71425"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1500" b="1" dirty="0">
                <a:solidFill>
                  <a:schemeClr val="accent3">
                    <a:lumMod val="20000"/>
                    <a:lumOff val="80000"/>
                  </a:schemeClr>
                </a:solidFill>
                <a:latin typeface="+mn-lt"/>
              </a:rPr>
              <a:t>Utilizing Games to Increase </a:t>
            </a:r>
          </a:p>
          <a:p>
            <a:pPr algn="ctr" eaLnBrk="1" hangingPunct="1"/>
            <a:r>
              <a:rPr lang="en-US" sz="1500" b="1" dirty="0">
                <a:solidFill>
                  <a:schemeClr val="accent3">
                    <a:lumMod val="20000"/>
                    <a:lumOff val="80000"/>
                  </a:schemeClr>
                </a:solidFill>
                <a:latin typeface="+mn-lt"/>
              </a:rPr>
              <a:t>Mathematical Comprehension and Student Engagement</a:t>
            </a:r>
          </a:p>
        </p:txBody>
      </p:sp>
      <p:sp>
        <p:nvSpPr>
          <p:cNvPr id="5" name="Text Box 123"/>
          <p:cNvSpPr txBox="1">
            <a:spLocks noChangeArrowheads="1"/>
          </p:cNvSpPr>
          <p:nvPr/>
        </p:nvSpPr>
        <p:spPr bwMode="auto">
          <a:xfrm>
            <a:off x="2599888" y="538015"/>
            <a:ext cx="6858000" cy="3571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lIns="28570" tIns="28570" rIns="28570" bIns="2857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833" dirty="0">
                <a:solidFill>
                  <a:schemeClr val="accent3">
                    <a:lumMod val="20000"/>
                    <a:lumOff val="80000"/>
                  </a:schemeClr>
                </a:solidFill>
                <a:latin typeface="+mn-lt"/>
              </a:rPr>
              <a:t>Kalen </a:t>
            </a:r>
            <a:r>
              <a:rPr lang="en-US" sz="833" dirty="0" err="1">
                <a:solidFill>
                  <a:schemeClr val="accent3">
                    <a:lumMod val="20000"/>
                    <a:lumOff val="80000"/>
                  </a:schemeClr>
                </a:solidFill>
                <a:latin typeface="+mn-lt"/>
              </a:rPr>
              <a:t>Lagoc</a:t>
            </a:r>
            <a:r>
              <a:rPr lang="en-US" sz="833" dirty="0">
                <a:solidFill>
                  <a:schemeClr val="accent3">
                    <a:lumMod val="20000"/>
                    <a:lumOff val="80000"/>
                  </a:schemeClr>
                </a:solidFill>
                <a:latin typeface="+mn-lt"/>
              </a:rPr>
              <a:t>-Chang</a:t>
            </a:r>
            <a:endParaRPr lang="en-US" sz="833" baseline="30000" dirty="0">
              <a:solidFill>
                <a:schemeClr val="accent3">
                  <a:lumMod val="20000"/>
                  <a:lumOff val="80000"/>
                </a:schemeClr>
              </a:solidFill>
              <a:latin typeface="+mn-lt"/>
            </a:endParaRPr>
          </a:p>
          <a:p>
            <a:pPr algn="ctr" eaLnBrk="1" hangingPunct="1"/>
            <a:r>
              <a:rPr lang="en-US" sz="833" dirty="0">
                <a:solidFill>
                  <a:schemeClr val="accent3">
                    <a:lumMod val="20000"/>
                    <a:lumOff val="80000"/>
                  </a:schemeClr>
                </a:solidFill>
                <a:latin typeface="+mn-lt"/>
              </a:rPr>
              <a:t>University of </a:t>
            </a:r>
            <a:r>
              <a:rPr lang="en-US" sz="833" dirty="0" err="1">
                <a:solidFill>
                  <a:schemeClr val="accent3">
                    <a:lumMod val="20000"/>
                    <a:lumOff val="80000"/>
                  </a:schemeClr>
                </a:solidFill>
                <a:latin typeface="+mn-lt"/>
              </a:rPr>
              <a:t>Hawai‘I</a:t>
            </a:r>
            <a:r>
              <a:rPr lang="en-US" sz="833" dirty="0">
                <a:solidFill>
                  <a:schemeClr val="accent3">
                    <a:lumMod val="20000"/>
                    <a:lumOff val="80000"/>
                  </a:schemeClr>
                </a:solidFill>
                <a:latin typeface="+mn-lt"/>
              </a:rPr>
              <a:t> at West </a:t>
            </a:r>
            <a:r>
              <a:rPr lang="en-US" sz="833" dirty="0" err="1">
                <a:solidFill>
                  <a:schemeClr val="accent3">
                    <a:lumMod val="20000"/>
                    <a:lumOff val="80000"/>
                  </a:schemeClr>
                </a:solidFill>
                <a:latin typeface="+mn-lt"/>
              </a:rPr>
              <a:t>O‘ahu</a:t>
            </a:r>
            <a:r>
              <a:rPr lang="en-US" sz="833" dirty="0">
                <a:solidFill>
                  <a:schemeClr val="accent3">
                    <a:lumMod val="20000"/>
                    <a:lumOff val="80000"/>
                  </a:schemeClr>
                </a:solidFill>
                <a:latin typeface="+mn-lt"/>
              </a:rPr>
              <a:t> </a:t>
            </a:r>
          </a:p>
        </p:txBody>
      </p:sp>
      <p:sp>
        <p:nvSpPr>
          <p:cNvPr id="10" name="Text Box 189"/>
          <p:cNvSpPr txBox="1">
            <a:spLocks noChangeArrowheads="1"/>
          </p:cNvSpPr>
          <p:nvPr/>
        </p:nvSpPr>
        <p:spPr bwMode="auto">
          <a:xfrm>
            <a:off x="344246" y="1180953"/>
            <a:ext cx="3632136" cy="1473470"/>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000" dirty="0">
                <a:latin typeface="+mn-lt"/>
              </a:rPr>
              <a:t>This research explores the implementation of games in the classroom and its effects on mathematical comprehension and student engagement. Researchers describe the pros and cons of implementing games in educational settings for both teachers and students. They also provide tips and recommendations for educators who are looking to incorporate games in their teaching practices. Results and conclusions of conducted studies demonstrate that utilizing games in the classroom has a positive effect on students’ mathematical comprehension and increases student engagement. </a:t>
            </a:r>
            <a:r>
              <a:rPr lang="en-US" sz="1200" dirty="0">
                <a:latin typeface="+mn-lt"/>
              </a:rPr>
              <a:t>    </a:t>
            </a:r>
          </a:p>
        </p:txBody>
      </p:sp>
      <p:sp>
        <p:nvSpPr>
          <p:cNvPr id="32" name="Rectangle 31"/>
          <p:cNvSpPr/>
          <p:nvPr/>
        </p:nvSpPr>
        <p:spPr>
          <a:xfrm>
            <a:off x="344246" y="1038078"/>
            <a:ext cx="3632136" cy="142875"/>
          </a:xfrm>
          <a:prstGeom prst="rect">
            <a:avLst/>
          </a:prstGeom>
          <a:solidFill>
            <a:srgbClr val="7C240B"/>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Abstract</a:t>
            </a:r>
          </a:p>
        </p:txBody>
      </p:sp>
      <p:sp>
        <p:nvSpPr>
          <p:cNvPr id="33" name="Rectangle 32"/>
          <p:cNvSpPr/>
          <p:nvPr/>
        </p:nvSpPr>
        <p:spPr>
          <a:xfrm>
            <a:off x="344246" y="2734635"/>
            <a:ext cx="3632136"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Introduction </a:t>
            </a:r>
          </a:p>
        </p:txBody>
      </p:sp>
      <p:sp>
        <p:nvSpPr>
          <p:cNvPr id="13" name="Text Box 192"/>
          <p:cNvSpPr txBox="1">
            <a:spLocks noChangeArrowheads="1"/>
          </p:cNvSpPr>
          <p:nvPr/>
        </p:nvSpPr>
        <p:spPr bwMode="auto">
          <a:xfrm>
            <a:off x="4195891" y="1180953"/>
            <a:ext cx="3731706" cy="1750469"/>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228600" indent="-228600" eaLnBrk="1" hangingPunct="1">
              <a:buFont typeface="+mj-lt"/>
              <a:buAutoNum type="arabicPeriod"/>
            </a:pPr>
            <a:r>
              <a:rPr lang="en-US" sz="1000" b="1" dirty="0">
                <a:latin typeface="+mn-lt"/>
              </a:rPr>
              <a:t>Created control and experimental group.</a:t>
            </a:r>
            <a:r>
              <a:rPr lang="en-US" sz="1000" dirty="0">
                <a:latin typeface="+mn-lt"/>
              </a:rPr>
              <a:t> Experimental group conducted regular game play while control group followed the regular curriculum.</a:t>
            </a:r>
            <a:endParaRPr lang="en-US" sz="1000" b="1" dirty="0">
              <a:latin typeface="+mn-lt"/>
            </a:endParaRPr>
          </a:p>
          <a:p>
            <a:pPr marL="228600" indent="-228600" eaLnBrk="1" hangingPunct="1">
              <a:buFont typeface="+mj-lt"/>
              <a:buAutoNum type="arabicPeriod"/>
            </a:pPr>
            <a:r>
              <a:rPr lang="en-US" sz="1000" b="1" dirty="0">
                <a:latin typeface="+mn-lt"/>
              </a:rPr>
              <a:t>Analyzed pre and post attitude questionnaires. </a:t>
            </a:r>
            <a:r>
              <a:rPr lang="en-US" sz="1000" dirty="0">
                <a:latin typeface="+mn-lt"/>
              </a:rPr>
              <a:t>Elicit themes on students’ attitude towards mathematics and self-efficacy levels.</a:t>
            </a:r>
          </a:p>
          <a:p>
            <a:pPr marL="228600" indent="-228600" eaLnBrk="1" hangingPunct="1">
              <a:buFont typeface="+mj-lt"/>
              <a:buAutoNum type="arabicPeriod"/>
            </a:pPr>
            <a:r>
              <a:rPr lang="en-US" sz="1000" b="1" dirty="0">
                <a:latin typeface="+mn-lt"/>
              </a:rPr>
              <a:t>Analyzed pre and post mathematical comprehension test.</a:t>
            </a:r>
            <a:r>
              <a:rPr lang="en-US" sz="1000" dirty="0">
                <a:latin typeface="+mn-lt"/>
              </a:rPr>
              <a:t> Statistically compare students’ test scores.</a:t>
            </a:r>
          </a:p>
          <a:p>
            <a:pPr marL="228600" indent="-228600" eaLnBrk="1" hangingPunct="1">
              <a:buFont typeface="+mj-lt"/>
              <a:buAutoNum type="arabicPeriod"/>
            </a:pPr>
            <a:r>
              <a:rPr lang="en-US" sz="1000" b="1" dirty="0">
                <a:latin typeface="+mn-lt"/>
              </a:rPr>
              <a:t>Conduct semi-structured student interviews.</a:t>
            </a:r>
            <a:r>
              <a:rPr lang="en-US" sz="1000" dirty="0">
                <a:latin typeface="+mn-lt"/>
              </a:rPr>
              <a:t> Elicit themes and compare with observational data.</a:t>
            </a:r>
            <a:endParaRPr lang="en-US" sz="1000" b="1" dirty="0">
              <a:latin typeface="+mn-lt"/>
            </a:endParaRPr>
          </a:p>
          <a:p>
            <a:pPr marL="228600" indent="-228600" eaLnBrk="1" hangingPunct="1">
              <a:buFont typeface="+mj-lt"/>
              <a:buAutoNum type="arabicPeriod"/>
            </a:pPr>
            <a:r>
              <a:rPr lang="en-US" sz="1000" b="1" dirty="0">
                <a:latin typeface="+mn-lt"/>
              </a:rPr>
              <a:t>Collect data from the classroom.</a:t>
            </a:r>
            <a:r>
              <a:rPr lang="en-US" sz="1000" dirty="0">
                <a:latin typeface="+mn-lt"/>
              </a:rPr>
              <a:t> Perform classroom observations and record student reflections and remarks.</a:t>
            </a:r>
            <a:endParaRPr lang="en-US" sz="1000" b="1" dirty="0">
              <a:latin typeface="+mn-lt"/>
            </a:endParaRPr>
          </a:p>
        </p:txBody>
      </p:sp>
      <p:sp>
        <p:nvSpPr>
          <p:cNvPr id="34" name="Rectangle 33"/>
          <p:cNvSpPr/>
          <p:nvPr/>
        </p:nvSpPr>
        <p:spPr>
          <a:xfrm>
            <a:off x="4195891" y="1038078"/>
            <a:ext cx="3731706"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Methods </a:t>
            </a:r>
          </a:p>
        </p:txBody>
      </p:sp>
      <p:sp>
        <p:nvSpPr>
          <p:cNvPr id="12" name="Text Box 191"/>
          <p:cNvSpPr txBox="1">
            <a:spLocks noChangeArrowheads="1"/>
          </p:cNvSpPr>
          <p:nvPr/>
        </p:nvSpPr>
        <p:spPr bwMode="auto">
          <a:xfrm>
            <a:off x="8280319" y="1186276"/>
            <a:ext cx="3561637" cy="2673799"/>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ctr" eaLnBrk="1" hangingPunct="1"/>
            <a:r>
              <a:rPr lang="en-US" sz="1000" u="sng" dirty="0">
                <a:latin typeface="+mn-lt"/>
              </a:rPr>
              <a:t>Mathematical Comprehension</a:t>
            </a:r>
          </a:p>
          <a:p>
            <a:pPr marL="171450" indent="-171450" eaLnBrk="1" hangingPunct="1">
              <a:buFont typeface="Arial" panose="020B0604020202020204" pitchFamily="34" charset="0"/>
              <a:buChar char="•"/>
            </a:pPr>
            <a:r>
              <a:rPr lang="en-US" sz="1000" dirty="0">
                <a:latin typeface="+mn-lt"/>
              </a:rPr>
              <a:t>Game playing group scored, on average, 3.6 points higher than the control group on the post study test.</a:t>
            </a:r>
          </a:p>
          <a:p>
            <a:pPr marL="171450" indent="-171450" eaLnBrk="1" hangingPunct="1">
              <a:buFont typeface="Arial" panose="020B0604020202020204" pitchFamily="34" charset="0"/>
              <a:buChar char="•"/>
            </a:pPr>
            <a:r>
              <a:rPr lang="en-US" sz="1000" dirty="0">
                <a:latin typeface="+mn-lt"/>
              </a:rPr>
              <a:t>On average, 13 of 19 students in game playing group increased their test score by 5.8 points while 9 of 19 students in the control group increased 2.6 points.</a:t>
            </a:r>
          </a:p>
          <a:p>
            <a:pPr algn="ctr" eaLnBrk="1" hangingPunct="1"/>
            <a:endParaRPr lang="en-US" sz="1000" dirty="0">
              <a:latin typeface="+mn-lt"/>
            </a:endParaRPr>
          </a:p>
          <a:p>
            <a:pPr algn="ctr" eaLnBrk="1" hangingPunct="1"/>
            <a:r>
              <a:rPr lang="en-US" sz="1000" u="sng" dirty="0">
                <a:latin typeface="+mn-lt"/>
              </a:rPr>
              <a:t>Student Engagement</a:t>
            </a:r>
          </a:p>
          <a:p>
            <a:pPr marL="171450" indent="-171450" eaLnBrk="1" hangingPunct="1">
              <a:buFont typeface="Arial" panose="020B0604020202020204" pitchFamily="34" charset="0"/>
              <a:buChar char="•"/>
            </a:pPr>
            <a:r>
              <a:rPr lang="en-US" sz="1000" dirty="0">
                <a:latin typeface="+mn-lt"/>
              </a:rPr>
              <a:t>On average, the control group increased their mathematical engagement and attitude questionnaire scores by 1 point while the game playing group increased by 2.5 points.</a:t>
            </a:r>
          </a:p>
          <a:p>
            <a:pPr marL="171450" indent="-171450" eaLnBrk="1" hangingPunct="1">
              <a:buFont typeface="Arial" panose="020B0604020202020204" pitchFamily="34" charset="0"/>
              <a:buChar char="•"/>
            </a:pPr>
            <a:r>
              <a:rPr lang="en-US" sz="1000" dirty="0">
                <a:latin typeface="+mn-lt"/>
              </a:rPr>
              <a:t>Game playing group indicated increased confidence and enjoyment in explaining mathematical problems.</a:t>
            </a:r>
          </a:p>
          <a:p>
            <a:pPr eaLnBrk="1" hangingPunct="1"/>
            <a:endParaRPr lang="en-US" sz="1000" dirty="0">
              <a:latin typeface="+mn-lt"/>
            </a:endParaRPr>
          </a:p>
          <a:p>
            <a:pPr eaLnBrk="1" hangingPunct="1"/>
            <a:r>
              <a:rPr lang="en-US" sz="1000" dirty="0">
                <a:latin typeface="+mn-lt"/>
              </a:rPr>
              <a:t>**There was no indicated direct correlation between students’ mathematical performance and engagement. Further research is necessary to support or oppose this claim.</a:t>
            </a:r>
          </a:p>
        </p:txBody>
      </p:sp>
      <p:sp>
        <p:nvSpPr>
          <p:cNvPr id="35" name="Rectangle 34"/>
          <p:cNvSpPr/>
          <p:nvPr/>
        </p:nvSpPr>
        <p:spPr>
          <a:xfrm>
            <a:off x="8280319" y="1041575"/>
            <a:ext cx="3561637"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Results</a:t>
            </a:r>
          </a:p>
        </p:txBody>
      </p:sp>
      <p:sp>
        <p:nvSpPr>
          <p:cNvPr id="14" name="Text Box 193"/>
          <p:cNvSpPr txBox="1">
            <a:spLocks noChangeArrowheads="1"/>
          </p:cNvSpPr>
          <p:nvPr/>
        </p:nvSpPr>
        <p:spPr bwMode="auto">
          <a:xfrm>
            <a:off x="8280319" y="4024216"/>
            <a:ext cx="3561637" cy="1134916"/>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171450" indent="-171450" eaLnBrk="1" hangingPunct="1">
              <a:buFont typeface="Arial" panose="020B0604020202020204" pitchFamily="34" charset="0"/>
              <a:buChar char="•"/>
            </a:pPr>
            <a:r>
              <a:rPr lang="en-US" sz="1000" dirty="0">
                <a:latin typeface="+mn-lt"/>
              </a:rPr>
              <a:t>Implementing games in the classroom has positive effects on students’ mathematical comprehension.</a:t>
            </a:r>
          </a:p>
          <a:p>
            <a:pPr marL="171450" indent="-171450" eaLnBrk="1" hangingPunct="1">
              <a:buFont typeface="Arial" panose="020B0604020202020204" pitchFamily="34" charset="0"/>
              <a:buChar char="•"/>
            </a:pPr>
            <a:r>
              <a:rPr lang="en-US" sz="1000" dirty="0">
                <a:latin typeface="+mn-lt"/>
              </a:rPr>
              <a:t>Utilizing games will “help motivate and engage students in learning math and making learning fun” (</a:t>
            </a:r>
            <a:r>
              <a:rPr lang="en-US" sz="1000" dirty="0" err="1">
                <a:latin typeface="+mn-lt"/>
              </a:rPr>
              <a:t>Bremner</a:t>
            </a:r>
            <a:r>
              <a:rPr lang="en-US" sz="1000" dirty="0">
                <a:latin typeface="+mn-lt"/>
              </a:rPr>
              <a:t> 2012).</a:t>
            </a:r>
          </a:p>
          <a:p>
            <a:pPr marL="171450" indent="-171450" eaLnBrk="1" hangingPunct="1">
              <a:buFont typeface="Arial" panose="020B0604020202020204" pitchFamily="34" charset="0"/>
              <a:buChar char="•"/>
            </a:pPr>
            <a:r>
              <a:rPr lang="en-US" sz="1000" dirty="0">
                <a:latin typeface="+mn-lt"/>
              </a:rPr>
              <a:t>Effective mathematical games are grounded in mathematics, self-directed, engaging, and appropriately challenging for all students.</a:t>
            </a:r>
          </a:p>
        </p:txBody>
      </p:sp>
      <p:sp>
        <p:nvSpPr>
          <p:cNvPr id="36" name="Rectangle 35"/>
          <p:cNvSpPr/>
          <p:nvPr/>
        </p:nvSpPr>
        <p:spPr>
          <a:xfrm>
            <a:off x="8280317" y="3881341"/>
            <a:ext cx="3561637"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Conclusions</a:t>
            </a:r>
          </a:p>
        </p:txBody>
      </p:sp>
      <p:sp>
        <p:nvSpPr>
          <p:cNvPr id="11" name="Text Box 190"/>
          <p:cNvSpPr txBox="1">
            <a:spLocks noChangeArrowheads="1"/>
          </p:cNvSpPr>
          <p:nvPr/>
        </p:nvSpPr>
        <p:spPr bwMode="auto">
          <a:xfrm>
            <a:off x="349389" y="2879578"/>
            <a:ext cx="3611117" cy="2366022"/>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1000" dirty="0">
                <a:latin typeface="+mn-lt"/>
              </a:rPr>
              <a:t>Although there are many students who enjoy mathematics class, there also exists many students who may struggle through the subject due to emphasis on high volumes of memorization and repetition of problems. These students will benefit from multiple means of engaging in academic content. Mathematical comprehension dramatically increased for students who played games that reinforced concepts taught in class (Pareto, </a:t>
            </a:r>
            <a:r>
              <a:rPr lang="en-US" sz="1000" dirty="0" err="1">
                <a:latin typeface="+mn-lt"/>
              </a:rPr>
              <a:t>Haake</a:t>
            </a:r>
            <a:r>
              <a:rPr lang="en-US" sz="1000" dirty="0">
                <a:latin typeface="+mn-lt"/>
              </a:rPr>
              <a:t>, Lindstrom, </a:t>
            </a:r>
            <a:r>
              <a:rPr lang="en-US" sz="1000" dirty="0" err="1">
                <a:latin typeface="+mn-lt"/>
              </a:rPr>
              <a:t>Sjoden</a:t>
            </a:r>
            <a:r>
              <a:rPr lang="en-US" sz="1000" dirty="0">
                <a:latin typeface="+mn-lt"/>
              </a:rPr>
              <a:t>, &amp; </a:t>
            </a:r>
            <a:r>
              <a:rPr lang="en-US" sz="1000" dirty="0" err="1">
                <a:latin typeface="+mn-lt"/>
              </a:rPr>
              <a:t>Gulz</a:t>
            </a:r>
            <a:r>
              <a:rPr lang="en-US" sz="1000" dirty="0">
                <a:latin typeface="+mn-lt"/>
              </a:rPr>
              <a:t>, 2013).</a:t>
            </a:r>
          </a:p>
          <a:p>
            <a:pPr eaLnBrk="1" hangingPunct="1"/>
            <a:endParaRPr lang="en-US" sz="1000" dirty="0">
              <a:latin typeface="+mn-lt"/>
            </a:endParaRPr>
          </a:p>
          <a:p>
            <a:pPr eaLnBrk="1" hangingPunct="1"/>
            <a:r>
              <a:rPr lang="en-US" sz="1000" dirty="0">
                <a:latin typeface="+mn-lt"/>
              </a:rPr>
              <a:t>Not only is the goal of mathematics educators to help students get good grades, but to also create students who are authentically excited about learning math. Utilizing mathematical games in the classroom provide students different ways of viewing the content as well as encourages critical thinking and student engagement while problem solving (</a:t>
            </a:r>
            <a:r>
              <a:rPr lang="en-US" sz="1000" dirty="0" err="1">
                <a:latin typeface="+mn-lt"/>
              </a:rPr>
              <a:t>Buchheister</a:t>
            </a:r>
            <a:r>
              <a:rPr lang="en-US" sz="1000" dirty="0">
                <a:latin typeface="+mn-lt"/>
              </a:rPr>
              <a:t>, Jackson, &amp; Taylor, 2017).</a:t>
            </a:r>
          </a:p>
        </p:txBody>
      </p:sp>
      <p:sp>
        <p:nvSpPr>
          <p:cNvPr id="29" name="Text Box 193"/>
          <p:cNvSpPr txBox="1">
            <a:spLocks noChangeArrowheads="1"/>
          </p:cNvSpPr>
          <p:nvPr/>
        </p:nvSpPr>
        <p:spPr bwMode="auto">
          <a:xfrm>
            <a:off x="8280319" y="5326246"/>
            <a:ext cx="3561637" cy="1165694"/>
          </a:xfrm>
          <a:prstGeom prst="rect">
            <a:avLst/>
          </a:prstGeom>
          <a:solidFill>
            <a:schemeClr val="bg1"/>
          </a:solidFill>
          <a:ln w="12700">
            <a:solidFill>
              <a:schemeClr val="accent1">
                <a:lumMod val="75000"/>
              </a:schemeClr>
            </a:solidFill>
          </a:ln>
          <a:effectLst/>
        </p:spPr>
        <p:txBody>
          <a:bodyPr wrap="square" lIns="28570" tIns="28570" rIns="28570" bIns="2857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171450" indent="-171450" eaLnBrk="1" hangingPunct="1">
              <a:buFont typeface="Arial" panose="020B0604020202020204" pitchFamily="34" charset="0"/>
              <a:buChar char="•"/>
            </a:pPr>
            <a:r>
              <a:rPr lang="en-US" sz="600" dirty="0" err="1">
                <a:latin typeface="+mn-lt"/>
              </a:rPr>
              <a:t>Bremner</a:t>
            </a:r>
            <a:r>
              <a:rPr lang="en-US" sz="600" dirty="0">
                <a:latin typeface="+mn-lt"/>
              </a:rPr>
              <a:t>, A. (2012). Singing and gaming to math literacy. </a:t>
            </a:r>
            <a:r>
              <a:rPr lang="en-US" sz="600" i="1" dirty="0">
                <a:latin typeface="+mn-lt"/>
              </a:rPr>
              <a:t>Teaching Children Mathematics</a:t>
            </a:r>
            <a:r>
              <a:rPr lang="en-US" sz="600" dirty="0">
                <a:latin typeface="+mn-lt"/>
              </a:rPr>
              <a:t>, 19(9), 582-584. Retrieved from https://www.nctm.org/Publications/teaching-children-mathematics/2013/Vol19/Issue9/technology-from-the-classroom_-Singing-and-gaming-to-math-literacy/ </a:t>
            </a:r>
          </a:p>
          <a:p>
            <a:pPr marL="171450" indent="-171450" eaLnBrk="1" hangingPunct="1">
              <a:buFont typeface="Arial" panose="020B0604020202020204" pitchFamily="34" charset="0"/>
              <a:buChar char="•"/>
            </a:pPr>
            <a:r>
              <a:rPr lang="en-US" sz="600" dirty="0" err="1">
                <a:latin typeface="+mn-lt"/>
              </a:rPr>
              <a:t>Buchheister</a:t>
            </a:r>
            <a:r>
              <a:rPr lang="en-US" sz="600" dirty="0">
                <a:latin typeface="+mn-lt"/>
              </a:rPr>
              <a:t>, K., Jackson, C., Taylor, C. E. (2017). Math games: A universal design approach to mathematical reasoning. </a:t>
            </a:r>
            <a:r>
              <a:rPr lang="en-US" sz="600" i="1" dirty="0">
                <a:latin typeface="+mn-lt"/>
              </a:rPr>
              <a:t>Australian Primary Mathematics Classroom</a:t>
            </a:r>
            <a:r>
              <a:rPr lang="en-US" sz="600" dirty="0">
                <a:latin typeface="+mn-lt"/>
              </a:rPr>
              <a:t>, 22(4), 7-12. Retrieved from http://search.ebscohost.com.libproxy.westoahu.hawaii.edu/login.aspx?direct=true&amp;db=eric&amp;AN=EJ1163821&amp;site=ehost-live&amp;scope=site</a:t>
            </a:r>
          </a:p>
          <a:p>
            <a:pPr marL="171450" indent="-171450" eaLnBrk="1" hangingPunct="1">
              <a:buFont typeface="Arial" panose="020B0604020202020204" pitchFamily="34" charset="0"/>
              <a:buChar char="•"/>
            </a:pPr>
            <a:r>
              <a:rPr lang="en-US" sz="600" dirty="0">
                <a:latin typeface="+mn-lt"/>
              </a:rPr>
              <a:t>Pareto, L., </a:t>
            </a:r>
            <a:r>
              <a:rPr lang="en-US" sz="600" dirty="0" err="1">
                <a:latin typeface="+mn-lt"/>
              </a:rPr>
              <a:t>Haake</a:t>
            </a:r>
            <a:r>
              <a:rPr lang="en-US" sz="600" dirty="0">
                <a:latin typeface="+mn-lt"/>
              </a:rPr>
              <a:t>, M., Lindstrom, P., </a:t>
            </a:r>
            <a:r>
              <a:rPr lang="en-US" sz="600" dirty="0" err="1">
                <a:latin typeface="+mn-lt"/>
              </a:rPr>
              <a:t>Sjoden</a:t>
            </a:r>
            <a:r>
              <a:rPr lang="en-US" sz="600" dirty="0">
                <a:latin typeface="+mn-lt"/>
              </a:rPr>
              <a:t>, B., &amp; </a:t>
            </a:r>
            <a:r>
              <a:rPr lang="en-US" sz="600" dirty="0" err="1">
                <a:latin typeface="+mn-lt"/>
              </a:rPr>
              <a:t>Gulz</a:t>
            </a:r>
            <a:r>
              <a:rPr lang="en-US" sz="600" dirty="0">
                <a:latin typeface="+mn-lt"/>
              </a:rPr>
              <a:t>, A. (2012). A teachable-agent-based game affording collaboration and competition: Evaluating math comprehension and motivation. </a:t>
            </a:r>
            <a:r>
              <a:rPr lang="en-US" sz="600" i="1" dirty="0">
                <a:latin typeface="+mn-lt"/>
              </a:rPr>
              <a:t>Educational Technology Research and Development</a:t>
            </a:r>
            <a:r>
              <a:rPr lang="en-US" sz="600" dirty="0">
                <a:latin typeface="+mn-lt"/>
              </a:rPr>
              <a:t>, </a:t>
            </a:r>
            <a:r>
              <a:rPr lang="en-US" sz="600" i="1" dirty="0">
                <a:latin typeface="+mn-lt"/>
              </a:rPr>
              <a:t>60</a:t>
            </a:r>
            <a:r>
              <a:rPr lang="en-US" sz="600" dirty="0">
                <a:latin typeface="+mn-lt"/>
              </a:rPr>
              <a:t>(5), 723–751. Retrieved from http://search.ebscohost.com.libproxy.westoahu.hawaii.edu/login.aspx?direct=true&amp;db=eric&amp;AN=EJ980354&amp;login.asp&amp;site=ehost-live&amp;scope=site</a:t>
            </a:r>
          </a:p>
        </p:txBody>
      </p:sp>
      <p:sp>
        <p:nvSpPr>
          <p:cNvPr id="30" name="Rectangle 29"/>
          <p:cNvSpPr/>
          <p:nvPr/>
        </p:nvSpPr>
        <p:spPr>
          <a:xfrm>
            <a:off x="8280319" y="5183371"/>
            <a:ext cx="3561637" cy="142875"/>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14285" tIns="7143" rIns="14285" bIns="7143" rtlCol="0" anchor="ctr"/>
          <a:lstStyle/>
          <a:p>
            <a:pPr algn="ctr"/>
            <a:r>
              <a:rPr lang="en-US" sz="917" b="1" dirty="0">
                <a:solidFill>
                  <a:schemeClr val="accent3">
                    <a:lumMod val="20000"/>
                    <a:lumOff val="80000"/>
                  </a:schemeClr>
                </a:solidFill>
              </a:rPr>
              <a:t>References</a:t>
            </a:r>
          </a:p>
        </p:txBody>
      </p:sp>
      <p:pic>
        <p:nvPicPr>
          <p:cNvPr id="1033" name="Picture 9" descr="UHWO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88921" y="73341"/>
            <a:ext cx="821862" cy="821862"/>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UHWO owl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13145" y="73341"/>
            <a:ext cx="1326906" cy="805732"/>
          </a:xfrm>
          <a:prstGeom prst="rect">
            <a:avLst/>
          </a:prstGeom>
          <a:noFill/>
          <a:extLst>
            <a:ext uri="{909E8E84-426E-40DD-AFC4-6F175D3DCCD1}">
              <a14:hiddenFill xmlns:a14="http://schemas.microsoft.com/office/drawing/2010/main">
                <a:solidFill>
                  <a:srgbClr val="FFFFFF"/>
                </a:solidFill>
              </a14:hiddenFill>
            </a:ext>
          </a:extLst>
        </p:spPr>
      </p:pic>
      <p:sp>
        <p:nvSpPr>
          <p:cNvPr id="37" name="Rectangle 36">
            <a:extLst>
              <a:ext uri="{FF2B5EF4-FFF2-40B4-BE49-F238E27FC236}">
                <a16:creationId xmlns:a16="http://schemas.microsoft.com/office/drawing/2014/main" id="{5D6F4D11-2833-4D48-AAA0-B721D0A6730F}"/>
              </a:ext>
            </a:extLst>
          </p:cNvPr>
          <p:cNvSpPr/>
          <p:nvPr/>
        </p:nvSpPr>
        <p:spPr>
          <a:xfrm>
            <a:off x="0" y="6720687"/>
            <a:ext cx="12192000" cy="142876"/>
          </a:xfrm>
          <a:prstGeom prst="rect">
            <a:avLst/>
          </a:prstGeom>
          <a:solidFill>
            <a:srgbClr val="7C240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titude control group and playing group bar graphs.">
            <a:extLst>
              <a:ext uri="{FF2B5EF4-FFF2-40B4-BE49-F238E27FC236}">
                <a16:creationId xmlns:a16="http://schemas.microsoft.com/office/drawing/2014/main" id="{E6C06BBF-3880-43AF-9C68-F3A0E423EB0E}"/>
              </a:ext>
            </a:extLst>
          </p:cNvPr>
          <p:cNvPicPr>
            <a:picLocks noChangeAspect="1"/>
          </p:cNvPicPr>
          <p:nvPr/>
        </p:nvPicPr>
        <p:blipFill rotWithShape="1">
          <a:blip r:embed="rId4"/>
          <a:srcRect l="1272" t="3138" r="1739" b="2688"/>
          <a:stretch/>
        </p:blipFill>
        <p:spPr>
          <a:xfrm>
            <a:off x="4067419" y="4846083"/>
            <a:ext cx="4105984" cy="1452460"/>
          </a:xfrm>
          <a:prstGeom prst="rect">
            <a:avLst/>
          </a:prstGeom>
        </p:spPr>
      </p:pic>
      <p:pic>
        <p:nvPicPr>
          <p:cNvPr id="16" name="Picture 15" descr="Math test control group and playing group bar graphs.">
            <a:extLst>
              <a:ext uri="{FF2B5EF4-FFF2-40B4-BE49-F238E27FC236}">
                <a16:creationId xmlns:a16="http://schemas.microsoft.com/office/drawing/2014/main" id="{644575C9-7974-4FEB-A715-00BB66CF197E}"/>
              </a:ext>
            </a:extLst>
          </p:cNvPr>
          <p:cNvPicPr>
            <a:picLocks noChangeAspect="1"/>
          </p:cNvPicPr>
          <p:nvPr/>
        </p:nvPicPr>
        <p:blipFill rotWithShape="1">
          <a:blip r:embed="rId5"/>
          <a:srcRect l="904" t="2406" r="1470" b="2029"/>
          <a:stretch/>
        </p:blipFill>
        <p:spPr>
          <a:xfrm>
            <a:off x="4067419" y="3111307"/>
            <a:ext cx="4105984" cy="1466733"/>
          </a:xfrm>
          <a:prstGeom prst="rect">
            <a:avLst/>
          </a:prstGeom>
        </p:spPr>
      </p:pic>
      <p:pic>
        <p:nvPicPr>
          <p:cNvPr id="1028" name="Picture 4" descr="A cartoon lettering that spells out &quot;Game Time!&quot;">
            <a:extLst>
              <a:ext uri="{FF2B5EF4-FFF2-40B4-BE49-F238E27FC236}">
                <a16:creationId xmlns:a16="http://schemas.microsoft.com/office/drawing/2014/main" id="{528F2283-1D9B-4C5B-A8E3-C9A3FC6EEC9F}"/>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54756" y="5321455"/>
            <a:ext cx="3290192" cy="132337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145A0973-D6C7-495A-BE7A-971C301582A5}"/>
              </a:ext>
            </a:extLst>
          </p:cNvPr>
          <p:cNvSpPr txBox="1"/>
          <p:nvPr/>
        </p:nvSpPr>
        <p:spPr>
          <a:xfrm>
            <a:off x="454756" y="6501542"/>
            <a:ext cx="714835" cy="138499"/>
          </a:xfrm>
          <a:prstGeom prst="rect">
            <a:avLst/>
          </a:prstGeom>
          <a:noFill/>
        </p:spPr>
        <p:txBody>
          <a:bodyPr wrap="square" rtlCol="0">
            <a:spAutoFit/>
          </a:bodyPr>
          <a:lstStyle/>
          <a:p>
            <a:pPr algn="ctr"/>
            <a:r>
              <a:rPr lang="en-US" sz="300" dirty="0"/>
              <a:t>Free clipart from Clipart Station</a:t>
            </a:r>
          </a:p>
        </p:txBody>
      </p:sp>
    </p:spTree>
    <p:extLst>
      <p:ext uri="{BB962C8B-B14F-4D97-AF65-F5344CB8AC3E}">
        <p14:creationId xmlns:p14="http://schemas.microsoft.com/office/powerpoint/2010/main" val="2659752990"/>
      </p:ext>
    </p:extLst>
  </p:cSld>
  <p:clrMapOvr>
    <a:masterClrMapping/>
  </p:clrMapOvr>
</p:sld>
</file>

<file path=ppt/theme/theme1.xml><?xml version="1.0" encoding="utf-8"?>
<a:theme xmlns:a="http://schemas.openxmlformats.org/drawingml/2006/main" name="Office Them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4501</TotalTime>
  <Words>732</Words>
  <Application>Microsoft Office PowerPoint</Application>
  <PresentationFormat>Widescreen</PresentationFormat>
  <Paragraphs>35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UHWO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Utilizing Games to Increase Mathematical Comprehension and Student Engagement</dc:title>
  <dc:creator>Kalen Lagoc-Chang</dc:creator>
  <cp:lastModifiedBy>Alphie Garcia</cp:lastModifiedBy>
  <cp:revision>72</cp:revision>
  <dcterms:created xsi:type="dcterms:W3CDTF">2017-09-21T21:13:48Z</dcterms:created>
  <dcterms:modified xsi:type="dcterms:W3CDTF">2020-02-07T18:38:36Z</dcterms:modified>
</cp:coreProperties>
</file>