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1" r:id="rId1"/>
  </p:sldMasterIdLst>
  <p:sldIdLst>
    <p:sldId id="258"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p:cViewPr varScale="1">
        <p:scale>
          <a:sx n="116" d="100"/>
          <a:sy n="116" d="100"/>
        </p:scale>
        <p:origin x="402" y="2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E91F01-3815-BC40-B548-51E584DFC285}" type="doc">
      <dgm:prSet loTypeId="urn:microsoft.com/office/officeart/2005/8/layout/orgChart1" loCatId="list" qsTypeId="urn:microsoft.com/office/officeart/2005/8/quickstyle/simple1" qsCatId="simple" csTypeId="urn:microsoft.com/office/officeart/2005/8/colors/accent1_1" csCatId="accent1" phldr="1"/>
      <dgm:spPr/>
      <dgm:t>
        <a:bodyPr/>
        <a:lstStyle/>
        <a:p>
          <a:endParaRPr lang="en-US"/>
        </a:p>
      </dgm:t>
    </dgm:pt>
    <dgm:pt modelId="{3D3DDEAD-63B4-1145-919D-3140E5212F42}">
      <dgm:prSet phldrT="[Text]" custT="1"/>
      <dgm:spPr>
        <a:ln w="12700">
          <a:solidFill>
            <a:schemeClr val="accent1">
              <a:lumMod val="75000"/>
            </a:schemeClr>
          </a:solidFill>
        </a:ln>
      </dgm:spPr>
      <dgm:t>
        <a:bodyPr/>
        <a:lstStyle/>
        <a:p>
          <a:r>
            <a:rPr lang="en-US" sz="1100" b="0" dirty="0">
              <a:latin typeface="Century Gothic" panose="020B0502020202020204" pitchFamily="34" charset="0"/>
            </a:rPr>
            <a:t>Dyscalculia</a:t>
          </a:r>
        </a:p>
      </dgm:t>
    </dgm:pt>
    <dgm:pt modelId="{D1B7178E-F5CD-5547-8A07-271E245C2734}" type="parTrans" cxnId="{24E7EB0D-0243-5740-8A9E-14A8F7D53191}">
      <dgm:prSet/>
      <dgm:spPr/>
      <dgm:t>
        <a:bodyPr/>
        <a:lstStyle/>
        <a:p>
          <a:endParaRPr lang="en-US"/>
        </a:p>
      </dgm:t>
    </dgm:pt>
    <dgm:pt modelId="{C63E7B1C-C468-EA42-9E91-CF8FAF8D48ED}" type="sibTrans" cxnId="{24E7EB0D-0243-5740-8A9E-14A8F7D53191}">
      <dgm:prSet/>
      <dgm:spPr/>
      <dgm:t>
        <a:bodyPr/>
        <a:lstStyle/>
        <a:p>
          <a:endParaRPr lang="en-US"/>
        </a:p>
      </dgm:t>
    </dgm:pt>
    <dgm:pt modelId="{F33E1DE9-C58B-9A44-B4D7-BBB76B275D7D}">
      <dgm:prSet phldrT="[Text]" custT="1"/>
      <dgm:spPr>
        <a:ln w="12700">
          <a:solidFill>
            <a:schemeClr val="accent1">
              <a:lumMod val="75000"/>
            </a:schemeClr>
          </a:solidFill>
        </a:ln>
      </dgm:spPr>
      <dgm:t>
        <a:bodyPr anchor="t"/>
        <a:lstStyle/>
        <a:p>
          <a:r>
            <a:rPr lang="en-US" sz="1000" u="sng" dirty="0">
              <a:latin typeface="Century Gothic" panose="020B0502020202020204" pitchFamily="34" charset="0"/>
            </a:rPr>
            <a:t>Break down:</a:t>
          </a:r>
        </a:p>
        <a:p>
          <a:r>
            <a:rPr lang="en-US" sz="950" b="0" u="none" dirty="0">
              <a:latin typeface="Century Gothic" panose="020B0502020202020204" pitchFamily="34" charset="0"/>
            </a:rPr>
            <a:t>1. Semantic memory: </a:t>
          </a:r>
          <a:r>
            <a:rPr lang="en-US" sz="950" u="none" dirty="0">
              <a:latin typeface="Century Gothic" panose="020B0502020202020204" pitchFamily="34" charset="0"/>
            </a:rPr>
            <a:t>Difficulty retrieving arithmetic facts</a:t>
          </a:r>
        </a:p>
        <a:p>
          <a:r>
            <a:rPr lang="en-US" sz="950" b="0" u="none" dirty="0">
              <a:latin typeface="Century Gothic" panose="020B0502020202020204" pitchFamily="34" charset="0"/>
            </a:rPr>
            <a:t>2. Procedural memory: </a:t>
          </a:r>
          <a:r>
            <a:rPr lang="en-US" sz="950" u="none" dirty="0">
              <a:latin typeface="Century Gothic" panose="020B0502020202020204" pitchFamily="34" charset="0"/>
            </a:rPr>
            <a:t>Difficulty understanding and applying </a:t>
          </a:r>
          <a:r>
            <a:rPr lang="en-US" sz="950" b="0" u="none" dirty="0">
              <a:latin typeface="Century Gothic" panose="020B0502020202020204" pitchFamily="34" charset="0"/>
            </a:rPr>
            <a:t>mathematical procedures</a:t>
          </a:r>
        </a:p>
        <a:p>
          <a:r>
            <a:rPr lang="en-US" sz="950" b="0" u="none" dirty="0">
              <a:latin typeface="Century Gothic" panose="020B0502020202020204" pitchFamily="34" charset="0"/>
            </a:rPr>
            <a:t>3. Visuospatial memory: </a:t>
          </a:r>
          <a:r>
            <a:rPr lang="en-US" sz="950" u="none" dirty="0">
              <a:latin typeface="Century Gothic" panose="020B0502020202020204" pitchFamily="34" charset="0"/>
            </a:rPr>
            <a:t>Difficulty understanding spatially represented numerical information such as misalignment of columns, place value errors, or geometry</a:t>
          </a:r>
        </a:p>
        <a:p>
          <a:r>
            <a:rPr lang="en-US" sz="950" u="none" dirty="0">
              <a:latin typeface="Century Gothic" panose="020B0502020202020204" pitchFamily="34" charset="0"/>
            </a:rPr>
            <a:t>(</a:t>
          </a:r>
          <a:r>
            <a:rPr lang="en-US" sz="950" u="none" dirty="0" err="1">
              <a:latin typeface="Century Gothic" panose="020B0502020202020204" pitchFamily="34" charset="0"/>
            </a:rPr>
            <a:t>Wadlington</a:t>
          </a:r>
          <a:r>
            <a:rPr lang="en-US" sz="950" u="none" dirty="0">
              <a:latin typeface="Century Gothic" panose="020B0502020202020204" pitchFamily="34" charset="0"/>
            </a:rPr>
            <a:t>, 2008)      </a:t>
          </a:r>
        </a:p>
        <a:p>
          <a:endParaRPr lang="en-US" sz="1050" u="none" dirty="0">
            <a:latin typeface="Century Gothic" panose="020B0502020202020204" pitchFamily="34" charset="0"/>
          </a:endParaRPr>
        </a:p>
      </dgm:t>
    </dgm:pt>
    <dgm:pt modelId="{8C5E1B51-ED3B-A445-B437-03BEDF19EBCF}" type="parTrans" cxnId="{2B18A29D-6D2E-4D40-B592-C5891EC9DCFE}">
      <dgm:prSet/>
      <dgm:spPr>
        <a:ln w="12700">
          <a:solidFill>
            <a:schemeClr val="accent1">
              <a:lumMod val="75000"/>
            </a:schemeClr>
          </a:solidFill>
        </a:ln>
      </dgm:spPr>
      <dgm:t>
        <a:bodyPr/>
        <a:lstStyle/>
        <a:p>
          <a:endParaRPr lang="en-US"/>
        </a:p>
      </dgm:t>
    </dgm:pt>
    <dgm:pt modelId="{1A38D2A8-FB85-7748-BAA9-28C1F2356277}" type="sibTrans" cxnId="{2B18A29D-6D2E-4D40-B592-C5891EC9DCFE}">
      <dgm:prSet/>
      <dgm:spPr/>
      <dgm:t>
        <a:bodyPr/>
        <a:lstStyle/>
        <a:p>
          <a:endParaRPr lang="en-US"/>
        </a:p>
      </dgm:t>
    </dgm:pt>
    <dgm:pt modelId="{601EA46D-7914-5047-A568-96E87E6C26F9}">
      <dgm:prSet phldrT="[Text]" custT="1"/>
      <dgm:spPr>
        <a:ln w="12700">
          <a:solidFill>
            <a:schemeClr val="accent1">
              <a:lumMod val="75000"/>
            </a:schemeClr>
          </a:solidFill>
        </a:ln>
      </dgm:spPr>
      <dgm:t>
        <a:bodyPr anchor="t"/>
        <a:lstStyle/>
        <a:p>
          <a:pPr algn="ctr">
            <a:buNone/>
          </a:pPr>
          <a:r>
            <a:rPr lang="en-US" sz="1000" u="sng" dirty="0">
              <a:latin typeface="Century Gothic" panose="020B0502020202020204" pitchFamily="34" charset="0"/>
            </a:rPr>
            <a:t>Support:</a:t>
          </a:r>
        </a:p>
        <a:p>
          <a:pPr algn="l">
            <a:buFont typeface="Wingdings" pitchFamily="2" charset="2"/>
            <a:buChar char="§"/>
          </a:pPr>
          <a:r>
            <a:rPr lang="en-US" sz="1000" b="1" i="0" dirty="0"/>
            <a:t> ‣ </a:t>
          </a:r>
          <a:r>
            <a:rPr lang="en-US" sz="950" u="none" dirty="0">
              <a:latin typeface="Century Gothic" panose="020B0502020202020204" pitchFamily="34" charset="0"/>
            </a:rPr>
            <a:t>Charts, graphs, visuals to   track progress</a:t>
          </a:r>
        </a:p>
        <a:p>
          <a:pPr algn="l">
            <a:buFont typeface="Arial" panose="020B0604020202020204" pitchFamily="34" charset="0"/>
            <a:buNone/>
          </a:pPr>
          <a:r>
            <a:rPr lang="en-US" sz="1000" b="0" i="0" dirty="0"/>
            <a:t> </a:t>
          </a:r>
          <a:r>
            <a:rPr lang="en-US" sz="1000" b="1" i="0" dirty="0"/>
            <a:t>‣</a:t>
          </a:r>
          <a:r>
            <a:rPr lang="en-US" sz="950" u="none" dirty="0">
              <a:latin typeface="Century Gothic" panose="020B0502020202020204" pitchFamily="34" charset="0"/>
            </a:rPr>
            <a:t>Safe classroom environment</a:t>
          </a:r>
        </a:p>
        <a:p>
          <a:pPr algn="l">
            <a:buFont typeface="Arial" panose="020B0604020202020204" pitchFamily="34" charset="0"/>
            <a:buNone/>
          </a:pPr>
          <a:r>
            <a:rPr lang="en-US" sz="1000" b="1" i="0" dirty="0"/>
            <a:t> ‣</a:t>
          </a:r>
          <a:r>
            <a:rPr lang="en-US" sz="950" u="none" dirty="0">
              <a:latin typeface="Century Gothic" panose="020B0502020202020204" pitchFamily="34" charset="0"/>
            </a:rPr>
            <a:t>Games</a:t>
          </a:r>
        </a:p>
        <a:p>
          <a:pPr algn="l">
            <a:buFont typeface="Arial" panose="020B0604020202020204" pitchFamily="34" charset="0"/>
            <a:buNone/>
          </a:pPr>
          <a:r>
            <a:rPr lang="en-US" sz="1000" b="1" i="0" dirty="0"/>
            <a:t> ‣</a:t>
          </a:r>
          <a:r>
            <a:rPr lang="en-US" sz="950" u="none" dirty="0">
              <a:latin typeface="Century Gothic" panose="020B0502020202020204" pitchFamily="34" charset="0"/>
            </a:rPr>
            <a:t>Social interactions</a:t>
          </a:r>
        </a:p>
        <a:p>
          <a:pPr algn="l">
            <a:buFont typeface="Arial" panose="020B0604020202020204" pitchFamily="34" charset="0"/>
            <a:buNone/>
          </a:pPr>
          <a:r>
            <a:rPr lang="en-US" sz="950" b="0" i="0" dirty="0"/>
            <a:t> </a:t>
          </a:r>
          <a:r>
            <a:rPr lang="en-US" sz="1000" b="1" i="0" dirty="0"/>
            <a:t>‣</a:t>
          </a:r>
          <a:r>
            <a:rPr lang="en-US" sz="950" u="none" dirty="0">
              <a:latin typeface="Century Gothic" panose="020B0502020202020204" pitchFamily="34" charset="0"/>
            </a:rPr>
            <a:t>Group work</a:t>
          </a:r>
        </a:p>
        <a:p>
          <a:pPr algn="l">
            <a:buFont typeface="Arial" panose="020B0604020202020204" pitchFamily="34" charset="0"/>
            <a:buNone/>
          </a:pPr>
          <a:r>
            <a:rPr lang="en-US" sz="950" b="0" i="0" dirty="0"/>
            <a:t> </a:t>
          </a:r>
          <a:r>
            <a:rPr lang="en-US" sz="1000" b="1" i="0" dirty="0"/>
            <a:t>‣</a:t>
          </a:r>
          <a:r>
            <a:rPr lang="en-US" sz="950" u="none" dirty="0">
              <a:latin typeface="Century Gothic" panose="020B0502020202020204" pitchFamily="34" charset="0"/>
            </a:rPr>
            <a:t>I do, we do, you do model</a:t>
          </a:r>
        </a:p>
        <a:p>
          <a:pPr algn="l">
            <a:buFont typeface="Arial" panose="020B0604020202020204" pitchFamily="34" charset="0"/>
            <a:buNone/>
          </a:pPr>
          <a:r>
            <a:rPr lang="en-US" sz="1000" b="1" i="0" dirty="0"/>
            <a:t> ‣</a:t>
          </a:r>
          <a:r>
            <a:rPr lang="en-US" sz="950" u="none" dirty="0">
              <a:latin typeface="Century Gothic" panose="020B0502020202020204" pitchFamily="34" charset="0"/>
            </a:rPr>
            <a:t>Step by step</a:t>
          </a:r>
        </a:p>
        <a:p>
          <a:pPr algn="l">
            <a:buFont typeface="Arial" panose="020B0604020202020204" pitchFamily="34" charset="0"/>
            <a:buNone/>
          </a:pPr>
          <a:r>
            <a:rPr lang="en-US" sz="1000" b="1" i="0" dirty="0"/>
            <a:t> ‣</a:t>
          </a:r>
          <a:r>
            <a:rPr lang="en-US" sz="950" u="none" dirty="0">
              <a:latin typeface="Century Gothic" panose="020B0502020202020204" pitchFamily="34" charset="0"/>
            </a:rPr>
            <a:t>Scaffold</a:t>
          </a:r>
        </a:p>
        <a:p>
          <a:pPr algn="l">
            <a:buFont typeface="Arial" panose="020B0604020202020204" pitchFamily="34" charset="0"/>
            <a:buNone/>
          </a:pPr>
          <a:r>
            <a:rPr lang="en-US" sz="1000" b="1" u="none" dirty="0">
              <a:latin typeface="Century Gothic" panose="020B0502020202020204" pitchFamily="34" charset="0"/>
            </a:rPr>
            <a:t> </a:t>
          </a:r>
          <a:r>
            <a:rPr lang="en-US" sz="1000" b="1" i="0" dirty="0"/>
            <a:t>‣</a:t>
          </a:r>
          <a:r>
            <a:rPr lang="en-US" sz="950" b="0" i="0" dirty="0">
              <a:latin typeface="Century Gothic" panose="020B0502020202020204" pitchFamily="34" charset="0"/>
            </a:rPr>
            <a:t>Preview lesson</a:t>
          </a:r>
          <a:endParaRPr lang="en-US" sz="950" u="none" dirty="0">
            <a:latin typeface="Century Gothic" panose="020B0502020202020204" pitchFamily="34" charset="0"/>
          </a:endParaRPr>
        </a:p>
        <a:p>
          <a:pPr algn="l">
            <a:buFont typeface="Arial" panose="020B0604020202020204" pitchFamily="34" charset="0"/>
            <a:buNone/>
          </a:pPr>
          <a:r>
            <a:rPr lang="en-US" sz="1000" b="1" i="0" dirty="0"/>
            <a:t> ‣</a:t>
          </a:r>
          <a:r>
            <a:rPr lang="en-US" sz="950" u="none" dirty="0">
              <a:latin typeface="Century Gothic" panose="020B0502020202020204" pitchFamily="34" charset="0"/>
            </a:rPr>
            <a:t>Manipulatives</a:t>
          </a:r>
        </a:p>
        <a:p>
          <a:pPr algn="l">
            <a:buFont typeface="Arial" panose="020B0604020202020204" pitchFamily="34" charset="0"/>
            <a:buNone/>
          </a:pPr>
          <a:endParaRPr lang="en-US" sz="950" u="none" dirty="0">
            <a:latin typeface="Century Gothic" panose="020B0502020202020204" pitchFamily="34" charset="0"/>
          </a:endParaRPr>
        </a:p>
        <a:p>
          <a:pPr algn="l">
            <a:buFont typeface="Arial" panose="020B0604020202020204" pitchFamily="34" charset="0"/>
            <a:buNone/>
          </a:pPr>
          <a:endParaRPr lang="en-US" sz="1100" u="none" dirty="0">
            <a:latin typeface="Century Gothic" panose="020B0502020202020204" pitchFamily="34" charset="0"/>
          </a:endParaRPr>
        </a:p>
      </dgm:t>
    </dgm:pt>
    <dgm:pt modelId="{1F45563A-548B-6643-8955-C0FA35B4459F}" type="parTrans" cxnId="{DBFFB19F-E50B-0648-B306-BE3C24B999E4}">
      <dgm:prSet/>
      <dgm:spPr>
        <a:ln w="12700">
          <a:solidFill>
            <a:schemeClr val="accent1">
              <a:lumMod val="75000"/>
            </a:schemeClr>
          </a:solidFill>
        </a:ln>
      </dgm:spPr>
      <dgm:t>
        <a:bodyPr/>
        <a:lstStyle/>
        <a:p>
          <a:endParaRPr lang="en-US"/>
        </a:p>
      </dgm:t>
    </dgm:pt>
    <dgm:pt modelId="{F0589D9F-A0CD-8E4F-8E7F-5C5C3F45045B}" type="sibTrans" cxnId="{DBFFB19F-E50B-0648-B306-BE3C24B999E4}">
      <dgm:prSet/>
      <dgm:spPr/>
      <dgm:t>
        <a:bodyPr/>
        <a:lstStyle/>
        <a:p>
          <a:endParaRPr lang="en-US"/>
        </a:p>
      </dgm:t>
    </dgm:pt>
    <dgm:pt modelId="{4A16A862-0A5E-5C44-99D8-93FFF7DD7041}" type="pres">
      <dgm:prSet presAssocID="{C6E91F01-3815-BC40-B548-51E584DFC285}" presName="hierChild1" presStyleCnt="0">
        <dgm:presLayoutVars>
          <dgm:orgChart val="1"/>
          <dgm:chPref val="1"/>
          <dgm:dir/>
          <dgm:animOne val="branch"/>
          <dgm:animLvl val="lvl"/>
          <dgm:resizeHandles/>
        </dgm:presLayoutVars>
      </dgm:prSet>
      <dgm:spPr/>
    </dgm:pt>
    <dgm:pt modelId="{A2F24853-64E9-2648-8DF5-773345368DBA}" type="pres">
      <dgm:prSet presAssocID="{3D3DDEAD-63B4-1145-919D-3140E5212F42}" presName="hierRoot1" presStyleCnt="0">
        <dgm:presLayoutVars>
          <dgm:hierBranch val="init"/>
        </dgm:presLayoutVars>
      </dgm:prSet>
      <dgm:spPr/>
    </dgm:pt>
    <dgm:pt modelId="{814AE6E4-982E-5D45-9381-3E5A786C0E5E}" type="pres">
      <dgm:prSet presAssocID="{3D3DDEAD-63B4-1145-919D-3140E5212F42}" presName="rootComposite1" presStyleCnt="0"/>
      <dgm:spPr/>
    </dgm:pt>
    <dgm:pt modelId="{E3051ACC-AC61-A34F-8B35-32EEB54DC54D}" type="pres">
      <dgm:prSet presAssocID="{3D3DDEAD-63B4-1145-919D-3140E5212F42}" presName="rootText1" presStyleLbl="node0" presStyleIdx="0" presStyleCnt="1" custScaleX="68567" custScaleY="38929" custLinFactNeighborX="-462" custLinFactNeighborY="5341">
        <dgm:presLayoutVars>
          <dgm:chPref val="3"/>
        </dgm:presLayoutVars>
      </dgm:prSet>
      <dgm:spPr/>
    </dgm:pt>
    <dgm:pt modelId="{93E5E11A-8C70-1A4D-99AE-5A8EF91398FD}" type="pres">
      <dgm:prSet presAssocID="{3D3DDEAD-63B4-1145-919D-3140E5212F42}" presName="rootConnector1" presStyleLbl="node1" presStyleIdx="0" presStyleCnt="0"/>
      <dgm:spPr/>
    </dgm:pt>
    <dgm:pt modelId="{A23B6320-1F13-4845-9A30-411B5FB12FEF}" type="pres">
      <dgm:prSet presAssocID="{3D3DDEAD-63B4-1145-919D-3140E5212F42}" presName="hierChild2" presStyleCnt="0"/>
      <dgm:spPr/>
    </dgm:pt>
    <dgm:pt modelId="{6030C00A-9139-A64E-9F9D-D87C9FBC0B7A}" type="pres">
      <dgm:prSet presAssocID="{8C5E1B51-ED3B-A445-B437-03BEDF19EBCF}" presName="Name37" presStyleLbl="parChTrans1D2" presStyleIdx="0" presStyleCnt="2"/>
      <dgm:spPr/>
    </dgm:pt>
    <dgm:pt modelId="{1BB596A7-697E-284E-BBC3-E5CD5D9603E0}" type="pres">
      <dgm:prSet presAssocID="{F33E1DE9-C58B-9A44-B4D7-BBB76B275D7D}" presName="hierRoot2" presStyleCnt="0">
        <dgm:presLayoutVars>
          <dgm:hierBranch val="init"/>
        </dgm:presLayoutVars>
      </dgm:prSet>
      <dgm:spPr/>
    </dgm:pt>
    <dgm:pt modelId="{BFD07B05-DC6F-0E4D-AA4F-4C761898A439}" type="pres">
      <dgm:prSet presAssocID="{F33E1DE9-C58B-9A44-B4D7-BBB76B275D7D}" presName="rootComposite" presStyleCnt="0"/>
      <dgm:spPr/>
    </dgm:pt>
    <dgm:pt modelId="{46317D61-861D-E746-81C2-8F693046517C}" type="pres">
      <dgm:prSet presAssocID="{F33E1DE9-C58B-9A44-B4D7-BBB76B275D7D}" presName="rootText" presStyleLbl="node2" presStyleIdx="0" presStyleCnt="2" custScaleY="278297">
        <dgm:presLayoutVars>
          <dgm:chPref val="3"/>
        </dgm:presLayoutVars>
      </dgm:prSet>
      <dgm:spPr/>
    </dgm:pt>
    <dgm:pt modelId="{4B839D19-C8FE-F94D-A902-4331E0E45695}" type="pres">
      <dgm:prSet presAssocID="{F33E1DE9-C58B-9A44-B4D7-BBB76B275D7D}" presName="rootConnector" presStyleLbl="node2" presStyleIdx="0" presStyleCnt="2"/>
      <dgm:spPr/>
    </dgm:pt>
    <dgm:pt modelId="{0CF99E10-5B1E-1640-9F3F-DF8C6B3C78D2}" type="pres">
      <dgm:prSet presAssocID="{F33E1DE9-C58B-9A44-B4D7-BBB76B275D7D}" presName="hierChild4" presStyleCnt="0"/>
      <dgm:spPr/>
    </dgm:pt>
    <dgm:pt modelId="{A594B4F8-89C4-BE47-8566-BAAAA5BD4BB5}" type="pres">
      <dgm:prSet presAssocID="{F33E1DE9-C58B-9A44-B4D7-BBB76B275D7D}" presName="hierChild5" presStyleCnt="0"/>
      <dgm:spPr/>
    </dgm:pt>
    <dgm:pt modelId="{8A068893-EA64-724E-ADB1-1A18E752C9AA}" type="pres">
      <dgm:prSet presAssocID="{1F45563A-548B-6643-8955-C0FA35B4459F}" presName="Name37" presStyleLbl="parChTrans1D2" presStyleIdx="1" presStyleCnt="2"/>
      <dgm:spPr/>
    </dgm:pt>
    <dgm:pt modelId="{0BCD7D82-0ECC-1648-83BB-283776B02FFB}" type="pres">
      <dgm:prSet presAssocID="{601EA46D-7914-5047-A568-96E87E6C26F9}" presName="hierRoot2" presStyleCnt="0">
        <dgm:presLayoutVars>
          <dgm:hierBranch val="init"/>
        </dgm:presLayoutVars>
      </dgm:prSet>
      <dgm:spPr/>
    </dgm:pt>
    <dgm:pt modelId="{A99D63A0-B3C6-9B4B-9759-7DEE9F42D3E9}" type="pres">
      <dgm:prSet presAssocID="{601EA46D-7914-5047-A568-96E87E6C26F9}" presName="rootComposite" presStyleCnt="0"/>
      <dgm:spPr/>
    </dgm:pt>
    <dgm:pt modelId="{B2D996F5-81CA-B54D-9A76-461285403298}" type="pres">
      <dgm:prSet presAssocID="{601EA46D-7914-5047-A568-96E87E6C26F9}" presName="rootText" presStyleLbl="node2" presStyleIdx="1" presStyleCnt="2" custScaleY="276318">
        <dgm:presLayoutVars>
          <dgm:chPref val="3"/>
        </dgm:presLayoutVars>
      </dgm:prSet>
      <dgm:spPr/>
    </dgm:pt>
    <dgm:pt modelId="{711E46CE-D796-F141-BA9F-735AB4BA5E3F}" type="pres">
      <dgm:prSet presAssocID="{601EA46D-7914-5047-A568-96E87E6C26F9}" presName="rootConnector" presStyleLbl="node2" presStyleIdx="1" presStyleCnt="2"/>
      <dgm:spPr/>
    </dgm:pt>
    <dgm:pt modelId="{734CFAA7-957A-754A-8CD0-EB0D498355D8}" type="pres">
      <dgm:prSet presAssocID="{601EA46D-7914-5047-A568-96E87E6C26F9}" presName="hierChild4" presStyleCnt="0"/>
      <dgm:spPr/>
    </dgm:pt>
    <dgm:pt modelId="{ECF82C30-7764-D640-9890-8E628CA79604}" type="pres">
      <dgm:prSet presAssocID="{601EA46D-7914-5047-A568-96E87E6C26F9}" presName="hierChild5" presStyleCnt="0"/>
      <dgm:spPr/>
    </dgm:pt>
    <dgm:pt modelId="{AA8B38C0-E47F-B347-B915-6B083AE40EF1}" type="pres">
      <dgm:prSet presAssocID="{3D3DDEAD-63B4-1145-919D-3140E5212F42}" presName="hierChild3" presStyleCnt="0"/>
      <dgm:spPr/>
    </dgm:pt>
  </dgm:ptLst>
  <dgm:cxnLst>
    <dgm:cxn modelId="{24E7EB0D-0243-5740-8A9E-14A8F7D53191}" srcId="{C6E91F01-3815-BC40-B548-51E584DFC285}" destId="{3D3DDEAD-63B4-1145-919D-3140E5212F42}" srcOrd="0" destOrd="0" parTransId="{D1B7178E-F5CD-5547-8A07-271E245C2734}" sibTransId="{C63E7B1C-C468-EA42-9E91-CF8FAF8D48ED}"/>
    <dgm:cxn modelId="{E11C545B-53CF-4741-B9E2-E2388C6B56D1}" type="presOf" srcId="{8C5E1B51-ED3B-A445-B437-03BEDF19EBCF}" destId="{6030C00A-9139-A64E-9F9D-D87C9FBC0B7A}" srcOrd="0" destOrd="0" presId="urn:microsoft.com/office/officeart/2005/8/layout/orgChart1"/>
    <dgm:cxn modelId="{16EF4342-2943-BB4A-B8CB-86D712A3D00F}" type="presOf" srcId="{3D3DDEAD-63B4-1145-919D-3140E5212F42}" destId="{93E5E11A-8C70-1A4D-99AE-5A8EF91398FD}" srcOrd="1" destOrd="0" presId="urn:microsoft.com/office/officeart/2005/8/layout/orgChart1"/>
    <dgm:cxn modelId="{CEF2A97B-1D02-4D46-A3EF-A118864FFC85}" type="presOf" srcId="{3D3DDEAD-63B4-1145-919D-3140E5212F42}" destId="{E3051ACC-AC61-A34F-8B35-32EEB54DC54D}" srcOrd="0" destOrd="0" presId="urn:microsoft.com/office/officeart/2005/8/layout/orgChart1"/>
    <dgm:cxn modelId="{DC17AD82-D4BA-F345-9C53-EB37990582FC}" type="presOf" srcId="{C6E91F01-3815-BC40-B548-51E584DFC285}" destId="{4A16A862-0A5E-5C44-99D8-93FFF7DD7041}" srcOrd="0" destOrd="0" presId="urn:microsoft.com/office/officeart/2005/8/layout/orgChart1"/>
    <dgm:cxn modelId="{EBA67A98-9214-2E42-A9AB-B0221E5E84B5}" type="presOf" srcId="{601EA46D-7914-5047-A568-96E87E6C26F9}" destId="{711E46CE-D796-F141-BA9F-735AB4BA5E3F}" srcOrd="1" destOrd="0" presId="urn:microsoft.com/office/officeart/2005/8/layout/orgChart1"/>
    <dgm:cxn modelId="{2B18A29D-6D2E-4D40-B592-C5891EC9DCFE}" srcId="{3D3DDEAD-63B4-1145-919D-3140E5212F42}" destId="{F33E1DE9-C58B-9A44-B4D7-BBB76B275D7D}" srcOrd="0" destOrd="0" parTransId="{8C5E1B51-ED3B-A445-B437-03BEDF19EBCF}" sibTransId="{1A38D2A8-FB85-7748-BAA9-28C1F2356277}"/>
    <dgm:cxn modelId="{766BEE9E-1DDC-5F43-81FB-E0E4F512A7CB}" type="presOf" srcId="{1F45563A-548B-6643-8955-C0FA35B4459F}" destId="{8A068893-EA64-724E-ADB1-1A18E752C9AA}" srcOrd="0" destOrd="0" presId="urn:microsoft.com/office/officeart/2005/8/layout/orgChart1"/>
    <dgm:cxn modelId="{DBFFB19F-E50B-0648-B306-BE3C24B999E4}" srcId="{3D3DDEAD-63B4-1145-919D-3140E5212F42}" destId="{601EA46D-7914-5047-A568-96E87E6C26F9}" srcOrd="1" destOrd="0" parTransId="{1F45563A-548B-6643-8955-C0FA35B4459F}" sibTransId="{F0589D9F-A0CD-8E4F-8E7F-5C5C3F45045B}"/>
    <dgm:cxn modelId="{D06231B8-5A6D-604C-AABB-E841CD6E6247}" type="presOf" srcId="{601EA46D-7914-5047-A568-96E87E6C26F9}" destId="{B2D996F5-81CA-B54D-9A76-461285403298}" srcOrd="0" destOrd="0" presId="urn:microsoft.com/office/officeart/2005/8/layout/orgChart1"/>
    <dgm:cxn modelId="{F1B07CE8-B6B6-0448-AB5A-E9ACD2FBC2D4}" type="presOf" srcId="{F33E1DE9-C58B-9A44-B4D7-BBB76B275D7D}" destId="{4B839D19-C8FE-F94D-A902-4331E0E45695}" srcOrd="1" destOrd="0" presId="urn:microsoft.com/office/officeart/2005/8/layout/orgChart1"/>
    <dgm:cxn modelId="{B3B006EB-329C-B147-9BA5-C259C10E4E88}" type="presOf" srcId="{F33E1DE9-C58B-9A44-B4D7-BBB76B275D7D}" destId="{46317D61-861D-E746-81C2-8F693046517C}" srcOrd="0" destOrd="0" presId="urn:microsoft.com/office/officeart/2005/8/layout/orgChart1"/>
    <dgm:cxn modelId="{D5588D9D-BCE6-B445-A4E1-D66C7D22D67E}" type="presParOf" srcId="{4A16A862-0A5E-5C44-99D8-93FFF7DD7041}" destId="{A2F24853-64E9-2648-8DF5-773345368DBA}" srcOrd="0" destOrd="0" presId="urn:microsoft.com/office/officeart/2005/8/layout/orgChart1"/>
    <dgm:cxn modelId="{63AE3C3B-8EF1-CC42-8304-7FE72C495B0D}" type="presParOf" srcId="{A2F24853-64E9-2648-8DF5-773345368DBA}" destId="{814AE6E4-982E-5D45-9381-3E5A786C0E5E}" srcOrd="0" destOrd="0" presId="urn:microsoft.com/office/officeart/2005/8/layout/orgChart1"/>
    <dgm:cxn modelId="{55E32DEA-DF17-B544-8355-77B9E3269112}" type="presParOf" srcId="{814AE6E4-982E-5D45-9381-3E5A786C0E5E}" destId="{E3051ACC-AC61-A34F-8B35-32EEB54DC54D}" srcOrd="0" destOrd="0" presId="urn:microsoft.com/office/officeart/2005/8/layout/orgChart1"/>
    <dgm:cxn modelId="{1A4EE544-6072-2048-9258-07A9B4172B9E}" type="presParOf" srcId="{814AE6E4-982E-5D45-9381-3E5A786C0E5E}" destId="{93E5E11A-8C70-1A4D-99AE-5A8EF91398FD}" srcOrd="1" destOrd="0" presId="urn:microsoft.com/office/officeart/2005/8/layout/orgChart1"/>
    <dgm:cxn modelId="{D0C6F46C-26FA-4645-9AC0-4C7A4877DFD3}" type="presParOf" srcId="{A2F24853-64E9-2648-8DF5-773345368DBA}" destId="{A23B6320-1F13-4845-9A30-411B5FB12FEF}" srcOrd="1" destOrd="0" presId="urn:microsoft.com/office/officeart/2005/8/layout/orgChart1"/>
    <dgm:cxn modelId="{918A4CD2-3537-6447-8151-3F69FA0B0AC3}" type="presParOf" srcId="{A23B6320-1F13-4845-9A30-411B5FB12FEF}" destId="{6030C00A-9139-A64E-9F9D-D87C9FBC0B7A}" srcOrd="0" destOrd="0" presId="urn:microsoft.com/office/officeart/2005/8/layout/orgChart1"/>
    <dgm:cxn modelId="{2E8CE609-022D-8A49-AC74-EC5686B2A34D}" type="presParOf" srcId="{A23B6320-1F13-4845-9A30-411B5FB12FEF}" destId="{1BB596A7-697E-284E-BBC3-E5CD5D9603E0}" srcOrd="1" destOrd="0" presId="urn:microsoft.com/office/officeart/2005/8/layout/orgChart1"/>
    <dgm:cxn modelId="{45389228-41A7-B04C-B6E2-5D749C7E187E}" type="presParOf" srcId="{1BB596A7-697E-284E-BBC3-E5CD5D9603E0}" destId="{BFD07B05-DC6F-0E4D-AA4F-4C761898A439}" srcOrd="0" destOrd="0" presId="urn:microsoft.com/office/officeart/2005/8/layout/orgChart1"/>
    <dgm:cxn modelId="{A0936F54-B283-2C40-B5B3-87EEFE398928}" type="presParOf" srcId="{BFD07B05-DC6F-0E4D-AA4F-4C761898A439}" destId="{46317D61-861D-E746-81C2-8F693046517C}" srcOrd="0" destOrd="0" presId="urn:microsoft.com/office/officeart/2005/8/layout/orgChart1"/>
    <dgm:cxn modelId="{9F0DEFD5-993D-0140-9C3B-3013BC5FD5F6}" type="presParOf" srcId="{BFD07B05-DC6F-0E4D-AA4F-4C761898A439}" destId="{4B839D19-C8FE-F94D-A902-4331E0E45695}" srcOrd="1" destOrd="0" presId="urn:microsoft.com/office/officeart/2005/8/layout/orgChart1"/>
    <dgm:cxn modelId="{161180D8-B28F-0B42-8DFD-DBB9E8B78D5A}" type="presParOf" srcId="{1BB596A7-697E-284E-BBC3-E5CD5D9603E0}" destId="{0CF99E10-5B1E-1640-9F3F-DF8C6B3C78D2}" srcOrd="1" destOrd="0" presId="urn:microsoft.com/office/officeart/2005/8/layout/orgChart1"/>
    <dgm:cxn modelId="{DB6CEAA4-8A72-944A-923C-E088B51F7627}" type="presParOf" srcId="{1BB596A7-697E-284E-BBC3-E5CD5D9603E0}" destId="{A594B4F8-89C4-BE47-8566-BAAAA5BD4BB5}" srcOrd="2" destOrd="0" presId="urn:microsoft.com/office/officeart/2005/8/layout/orgChart1"/>
    <dgm:cxn modelId="{79188482-7F6E-FB49-8C55-FD99D21B47C7}" type="presParOf" srcId="{A23B6320-1F13-4845-9A30-411B5FB12FEF}" destId="{8A068893-EA64-724E-ADB1-1A18E752C9AA}" srcOrd="2" destOrd="0" presId="urn:microsoft.com/office/officeart/2005/8/layout/orgChart1"/>
    <dgm:cxn modelId="{2D80D124-62D1-6C4B-8BF2-5B4136BA0811}" type="presParOf" srcId="{A23B6320-1F13-4845-9A30-411B5FB12FEF}" destId="{0BCD7D82-0ECC-1648-83BB-283776B02FFB}" srcOrd="3" destOrd="0" presId="urn:microsoft.com/office/officeart/2005/8/layout/orgChart1"/>
    <dgm:cxn modelId="{A1BC091A-D20D-B74E-8FA1-F09804313916}" type="presParOf" srcId="{0BCD7D82-0ECC-1648-83BB-283776B02FFB}" destId="{A99D63A0-B3C6-9B4B-9759-7DEE9F42D3E9}" srcOrd="0" destOrd="0" presId="urn:microsoft.com/office/officeart/2005/8/layout/orgChart1"/>
    <dgm:cxn modelId="{5D1CC67B-8D5A-4B4E-8B91-FBECC59A0E44}" type="presParOf" srcId="{A99D63A0-B3C6-9B4B-9759-7DEE9F42D3E9}" destId="{B2D996F5-81CA-B54D-9A76-461285403298}" srcOrd="0" destOrd="0" presId="urn:microsoft.com/office/officeart/2005/8/layout/orgChart1"/>
    <dgm:cxn modelId="{86D11E72-5E34-5149-A7D3-02E5057ED961}" type="presParOf" srcId="{A99D63A0-B3C6-9B4B-9759-7DEE9F42D3E9}" destId="{711E46CE-D796-F141-BA9F-735AB4BA5E3F}" srcOrd="1" destOrd="0" presId="urn:microsoft.com/office/officeart/2005/8/layout/orgChart1"/>
    <dgm:cxn modelId="{9EE15C4F-6642-6E4A-9946-302D8A1796B0}" type="presParOf" srcId="{0BCD7D82-0ECC-1648-83BB-283776B02FFB}" destId="{734CFAA7-957A-754A-8CD0-EB0D498355D8}" srcOrd="1" destOrd="0" presId="urn:microsoft.com/office/officeart/2005/8/layout/orgChart1"/>
    <dgm:cxn modelId="{BF06C8D0-C8C7-324B-A356-56F745696BE3}" type="presParOf" srcId="{0BCD7D82-0ECC-1648-83BB-283776B02FFB}" destId="{ECF82C30-7764-D640-9890-8E628CA79604}" srcOrd="2" destOrd="0" presId="urn:microsoft.com/office/officeart/2005/8/layout/orgChart1"/>
    <dgm:cxn modelId="{36692692-3E12-5243-9853-A99C9AC8837C}" type="presParOf" srcId="{A2F24853-64E9-2648-8DF5-773345368DBA}" destId="{AA8B38C0-E47F-B347-B915-6B083AE40EF1}" srcOrd="2" destOrd="0" presId="urn:microsoft.com/office/officeart/2005/8/layout/orgChart1"/>
  </dgm:cxnLst>
  <dgm:bg/>
  <dgm:whole>
    <a:ln w="12700"/>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068893-EA64-724E-ADB1-1A18E752C9AA}">
      <dsp:nvSpPr>
        <dsp:cNvPr id="0" name=""/>
        <dsp:cNvSpPr/>
      </dsp:nvSpPr>
      <dsp:spPr>
        <a:xfrm>
          <a:off x="1938043" y="530332"/>
          <a:ext cx="1073173" cy="322671"/>
        </a:xfrm>
        <a:custGeom>
          <a:avLst/>
          <a:gdLst/>
          <a:ahLst/>
          <a:cxnLst/>
          <a:rect l="0" t="0" r="0" b="0"/>
          <a:pathLst>
            <a:path>
              <a:moveTo>
                <a:pt x="0" y="0"/>
              </a:moveTo>
              <a:lnTo>
                <a:pt x="0" y="137830"/>
              </a:lnTo>
              <a:lnTo>
                <a:pt x="1073173" y="137830"/>
              </a:lnTo>
              <a:lnTo>
                <a:pt x="1073173" y="322671"/>
              </a:lnTo>
            </a:path>
          </a:pathLst>
        </a:custGeom>
        <a:noFill/>
        <a:ln w="12700" cap="rnd" cmpd="sng" algn="ctr">
          <a:solidFill>
            <a:schemeClr val="accent1">
              <a:lumMod val="75000"/>
            </a:schemeClr>
          </a:solidFill>
          <a:prstDash val="solid"/>
        </a:ln>
        <a:effectLst/>
      </dsp:spPr>
      <dsp:style>
        <a:lnRef idx="2">
          <a:scrgbClr r="0" g="0" b="0"/>
        </a:lnRef>
        <a:fillRef idx="0">
          <a:scrgbClr r="0" g="0" b="0"/>
        </a:fillRef>
        <a:effectRef idx="0">
          <a:scrgbClr r="0" g="0" b="0"/>
        </a:effectRef>
        <a:fontRef idx="minor"/>
      </dsp:style>
    </dsp:sp>
    <dsp:sp modelId="{6030C00A-9139-A64E-9F9D-D87C9FBC0B7A}">
      <dsp:nvSpPr>
        <dsp:cNvPr id="0" name=""/>
        <dsp:cNvSpPr/>
      </dsp:nvSpPr>
      <dsp:spPr>
        <a:xfrm>
          <a:off x="881136" y="530332"/>
          <a:ext cx="1056907" cy="322671"/>
        </a:xfrm>
        <a:custGeom>
          <a:avLst/>
          <a:gdLst/>
          <a:ahLst/>
          <a:cxnLst/>
          <a:rect l="0" t="0" r="0" b="0"/>
          <a:pathLst>
            <a:path>
              <a:moveTo>
                <a:pt x="1056907" y="0"/>
              </a:moveTo>
              <a:lnTo>
                <a:pt x="1056907" y="137830"/>
              </a:lnTo>
              <a:lnTo>
                <a:pt x="0" y="137830"/>
              </a:lnTo>
              <a:lnTo>
                <a:pt x="0" y="322671"/>
              </a:lnTo>
            </a:path>
          </a:pathLst>
        </a:custGeom>
        <a:noFill/>
        <a:ln w="12700" cap="rnd" cmpd="sng" algn="ctr">
          <a:solidFill>
            <a:schemeClr val="accent1">
              <a:lumMod val="75000"/>
            </a:schemeClr>
          </a:solidFill>
          <a:prstDash val="solid"/>
        </a:ln>
        <a:effectLst/>
      </dsp:spPr>
      <dsp:style>
        <a:lnRef idx="2">
          <a:scrgbClr r="0" g="0" b="0"/>
        </a:lnRef>
        <a:fillRef idx="0">
          <a:scrgbClr r="0" g="0" b="0"/>
        </a:fillRef>
        <a:effectRef idx="0">
          <a:scrgbClr r="0" g="0" b="0"/>
        </a:effectRef>
        <a:fontRef idx="minor"/>
      </dsp:style>
    </dsp:sp>
    <dsp:sp modelId="{E3051ACC-AC61-A34F-8B35-32EEB54DC54D}">
      <dsp:nvSpPr>
        <dsp:cNvPr id="0" name=""/>
        <dsp:cNvSpPr/>
      </dsp:nvSpPr>
      <dsp:spPr>
        <a:xfrm>
          <a:off x="1334518" y="187680"/>
          <a:ext cx="1207051" cy="342652"/>
        </a:xfrm>
        <a:prstGeom prst="rect">
          <a:avLst/>
        </a:prstGeom>
        <a:solidFill>
          <a:schemeClr val="lt1">
            <a:hueOff val="0"/>
            <a:satOff val="0"/>
            <a:lumOff val="0"/>
            <a:alphaOff val="0"/>
          </a:schemeClr>
        </a:solidFill>
        <a:ln w="12700" cap="rnd"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0" kern="1200" dirty="0">
              <a:latin typeface="Century Gothic" panose="020B0502020202020204" pitchFamily="34" charset="0"/>
            </a:rPr>
            <a:t>Dyscalculia</a:t>
          </a:r>
        </a:p>
      </dsp:txBody>
      <dsp:txXfrm>
        <a:off x="1334518" y="187680"/>
        <a:ext cx="1207051" cy="342652"/>
      </dsp:txXfrm>
    </dsp:sp>
    <dsp:sp modelId="{46317D61-861D-E746-81C2-8F693046517C}">
      <dsp:nvSpPr>
        <dsp:cNvPr id="0" name=""/>
        <dsp:cNvSpPr/>
      </dsp:nvSpPr>
      <dsp:spPr>
        <a:xfrm>
          <a:off x="938" y="853004"/>
          <a:ext cx="1760396" cy="2449565"/>
        </a:xfrm>
        <a:prstGeom prst="rect">
          <a:avLst/>
        </a:prstGeom>
        <a:solidFill>
          <a:schemeClr val="lt1">
            <a:hueOff val="0"/>
            <a:satOff val="0"/>
            <a:lumOff val="0"/>
            <a:alphaOff val="0"/>
          </a:schemeClr>
        </a:solidFill>
        <a:ln w="12700" cap="rnd"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t" anchorCtr="0">
          <a:noAutofit/>
        </a:bodyPr>
        <a:lstStyle/>
        <a:p>
          <a:pPr marL="0" lvl="0" indent="0" algn="ctr" defTabSz="444500">
            <a:lnSpc>
              <a:spcPct val="90000"/>
            </a:lnSpc>
            <a:spcBef>
              <a:spcPct val="0"/>
            </a:spcBef>
            <a:spcAft>
              <a:spcPct val="35000"/>
            </a:spcAft>
            <a:buNone/>
          </a:pPr>
          <a:r>
            <a:rPr lang="en-US" sz="1000" u="sng" kern="1200" dirty="0">
              <a:latin typeface="Century Gothic" panose="020B0502020202020204" pitchFamily="34" charset="0"/>
            </a:rPr>
            <a:t>Break down:</a:t>
          </a:r>
        </a:p>
        <a:p>
          <a:pPr marL="0" lvl="0" indent="0" algn="ctr" defTabSz="444500">
            <a:lnSpc>
              <a:spcPct val="90000"/>
            </a:lnSpc>
            <a:spcBef>
              <a:spcPct val="0"/>
            </a:spcBef>
            <a:spcAft>
              <a:spcPct val="35000"/>
            </a:spcAft>
            <a:buNone/>
          </a:pPr>
          <a:r>
            <a:rPr lang="en-US" sz="950" b="0" u="none" kern="1200" dirty="0">
              <a:latin typeface="Century Gothic" panose="020B0502020202020204" pitchFamily="34" charset="0"/>
            </a:rPr>
            <a:t>1. Semantic memory: </a:t>
          </a:r>
          <a:r>
            <a:rPr lang="en-US" sz="950" u="none" kern="1200" dirty="0">
              <a:latin typeface="Century Gothic" panose="020B0502020202020204" pitchFamily="34" charset="0"/>
            </a:rPr>
            <a:t>Difficulty retrieving arithmetic facts</a:t>
          </a:r>
        </a:p>
        <a:p>
          <a:pPr marL="0" lvl="0" indent="0" algn="ctr" defTabSz="444500">
            <a:lnSpc>
              <a:spcPct val="90000"/>
            </a:lnSpc>
            <a:spcBef>
              <a:spcPct val="0"/>
            </a:spcBef>
            <a:spcAft>
              <a:spcPct val="35000"/>
            </a:spcAft>
            <a:buNone/>
          </a:pPr>
          <a:r>
            <a:rPr lang="en-US" sz="950" b="0" u="none" kern="1200" dirty="0">
              <a:latin typeface="Century Gothic" panose="020B0502020202020204" pitchFamily="34" charset="0"/>
            </a:rPr>
            <a:t>2. Procedural memory: </a:t>
          </a:r>
          <a:r>
            <a:rPr lang="en-US" sz="950" u="none" kern="1200" dirty="0">
              <a:latin typeface="Century Gothic" panose="020B0502020202020204" pitchFamily="34" charset="0"/>
            </a:rPr>
            <a:t>Difficulty understanding and applying </a:t>
          </a:r>
          <a:r>
            <a:rPr lang="en-US" sz="950" b="0" u="none" kern="1200" dirty="0">
              <a:latin typeface="Century Gothic" panose="020B0502020202020204" pitchFamily="34" charset="0"/>
            </a:rPr>
            <a:t>mathematical procedures</a:t>
          </a:r>
        </a:p>
        <a:p>
          <a:pPr marL="0" lvl="0" indent="0" algn="ctr" defTabSz="444500">
            <a:lnSpc>
              <a:spcPct val="90000"/>
            </a:lnSpc>
            <a:spcBef>
              <a:spcPct val="0"/>
            </a:spcBef>
            <a:spcAft>
              <a:spcPct val="35000"/>
            </a:spcAft>
            <a:buNone/>
          </a:pPr>
          <a:r>
            <a:rPr lang="en-US" sz="950" b="0" u="none" kern="1200" dirty="0">
              <a:latin typeface="Century Gothic" panose="020B0502020202020204" pitchFamily="34" charset="0"/>
            </a:rPr>
            <a:t>3. Visuospatial memory: </a:t>
          </a:r>
          <a:r>
            <a:rPr lang="en-US" sz="950" u="none" kern="1200" dirty="0">
              <a:latin typeface="Century Gothic" panose="020B0502020202020204" pitchFamily="34" charset="0"/>
            </a:rPr>
            <a:t>Difficulty understanding spatially represented numerical information such as misalignment of columns, place value errors, or geometry</a:t>
          </a:r>
        </a:p>
        <a:p>
          <a:pPr marL="0" lvl="0" indent="0" algn="ctr" defTabSz="444500">
            <a:lnSpc>
              <a:spcPct val="90000"/>
            </a:lnSpc>
            <a:spcBef>
              <a:spcPct val="0"/>
            </a:spcBef>
            <a:spcAft>
              <a:spcPct val="35000"/>
            </a:spcAft>
            <a:buNone/>
          </a:pPr>
          <a:r>
            <a:rPr lang="en-US" sz="950" u="none" kern="1200" dirty="0">
              <a:latin typeface="Century Gothic" panose="020B0502020202020204" pitchFamily="34" charset="0"/>
            </a:rPr>
            <a:t>(</a:t>
          </a:r>
          <a:r>
            <a:rPr lang="en-US" sz="950" u="none" kern="1200" dirty="0" err="1">
              <a:latin typeface="Century Gothic" panose="020B0502020202020204" pitchFamily="34" charset="0"/>
            </a:rPr>
            <a:t>Wadlington</a:t>
          </a:r>
          <a:r>
            <a:rPr lang="en-US" sz="950" u="none" kern="1200" dirty="0">
              <a:latin typeface="Century Gothic" panose="020B0502020202020204" pitchFamily="34" charset="0"/>
            </a:rPr>
            <a:t>, 2008)      </a:t>
          </a:r>
        </a:p>
        <a:p>
          <a:pPr marL="0" lvl="0" indent="0" algn="ctr" defTabSz="444500">
            <a:lnSpc>
              <a:spcPct val="90000"/>
            </a:lnSpc>
            <a:spcBef>
              <a:spcPct val="0"/>
            </a:spcBef>
            <a:spcAft>
              <a:spcPct val="35000"/>
            </a:spcAft>
            <a:buNone/>
          </a:pPr>
          <a:endParaRPr lang="en-US" sz="1050" u="none" kern="1200" dirty="0">
            <a:latin typeface="Century Gothic" panose="020B0502020202020204" pitchFamily="34" charset="0"/>
          </a:endParaRPr>
        </a:p>
      </dsp:txBody>
      <dsp:txXfrm>
        <a:off x="938" y="853004"/>
        <a:ext cx="1760396" cy="2449565"/>
      </dsp:txXfrm>
    </dsp:sp>
    <dsp:sp modelId="{B2D996F5-81CA-B54D-9A76-461285403298}">
      <dsp:nvSpPr>
        <dsp:cNvPr id="0" name=""/>
        <dsp:cNvSpPr/>
      </dsp:nvSpPr>
      <dsp:spPr>
        <a:xfrm>
          <a:off x="2131018" y="853004"/>
          <a:ext cx="1760396" cy="2432146"/>
        </a:xfrm>
        <a:prstGeom prst="rect">
          <a:avLst/>
        </a:prstGeom>
        <a:solidFill>
          <a:schemeClr val="lt1">
            <a:hueOff val="0"/>
            <a:satOff val="0"/>
            <a:lumOff val="0"/>
            <a:alphaOff val="0"/>
          </a:schemeClr>
        </a:solidFill>
        <a:ln w="12700" cap="rnd"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t" anchorCtr="0">
          <a:noAutofit/>
        </a:bodyPr>
        <a:lstStyle/>
        <a:p>
          <a:pPr marL="0" lvl="0" indent="0" algn="ctr" defTabSz="444500">
            <a:lnSpc>
              <a:spcPct val="90000"/>
            </a:lnSpc>
            <a:spcBef>
              <a:spcPct val="0"/>
            </a:spcBef>
            <a:spcAft>
              <a:spcPct val="35000"/>
            </a:spcAft>
            <a:buNone/>
          </a:pPr>
          <a:r>
            <a:rPr lang="en-US" sz="1000" u="sng" kern="1200" dirty="0">
              <a:latin typeface="Century Gothic" panose="020B0502020202020204" pitchFamily="34" charset="0"/>
            </a:rPr>
            <a:t>Support:</a:t>
          </a:r>
        </a:p>
        <a:p>
          <a:pPr marL="0" lvl="0" indent="0" algn="l" defTabSz="444500">
            <a:lnSpc>
              <a:spcPct val="90000"/>
            </a:lnSpc>
            <a:spcBef>
              <a:spcPct val="0"/>
            </a:spcBef>
            <a:spcAft>
              <a:spcPct val="35000"/>
            </a:spcAft>
            <a:buFont typeface="Wingdings" pitchFamily="2" charset="2"/>
            <a:buNone/>
          </a:pPr>
          <a:r>
            <a:rPr lang="en-US" sz="1000" b="1" i="0" kern="1200" dirty="0"/>
            <a:t> ‣ </a:t>
          </a:r>
          <a:r>
            <a:rPr lang="en-US" sz="950" u="none" kern="1200" dirty="0">
              <a:latin typeface="Century Gothic" panose="020B0502020202020204" pitchFamily="34" charset="0"/>
            </a:rPr>
            <a:t>Charts, graphs, visuals to   track progress</a:t>
          </a:r>
        </a:p>
        <a:p>
          <a:pPr marL="0" lvl="0" indent="0" algn="l" defTabSz="444500">
            <a:lnSpc>
              <a:spcPct val="90000"/>
            </a:lnSpc>
            <a:spcBef>
              <a:spcPct val="0"/>
            </a:spcBef>
            <a:spcAft>
              <a:spcPct val="35000"/>
            </a:spcAft>
            <a:buFont typeface="Arial" panose="020B0604020202020204" pitchFamily="34" charset="0"/>
            <a:buNone/>
          </a:pPr>
          <a:r>
            <a:rPr lang="en-US" sz="1000" b="0" i="0" kern="1200" dirty="0"/>
            <a:t> </a:t>
          </a:r>
          <a:r>
            <a:rPr lang="en-US" sz="1000" b="1" i="0" kern="1200" dirty="0"/>
            <a:t>‣</a:t>
          </a:r>
          <a:r>
            <a:rPr lang="en-US" sz="950" u="none" kern="1200" dirty="0">
              <a:latin typeface="Century Gothic" panose="020B0502020202020204" pitchFamily="34" charset="0"/>
            </a:rPr>
            <a:t>Safe classroom environment</a:t>
          </a:r>
        </a:p>
        <a:p>
          <a:pPr marL="0" lvl="0" indent="0" algn="l" defTabSz="444500">
            <a:lnSpc>
              <a:spcPct val="90000"/>
            </a:lnSpc>
            <a:spcBef>
              <a:spcPct val="0"/>
            </a:spcBef>
            <a:spcAft>
              <a:spcPct val="35000"/>
            </a:spcAft>
            <a:buFont typeface="Arial" panose="020B0604020202020204" pitchFamily="34" charset="0"/>
            <a:buNone/>
          </a:pPr>
          <a:r>
            <a:rPr lang="en-US" sz="1000" b="1" i="0" kern="1200" dirty="0"/>
            <a:t> ‣</a:t>
          </a:r>
          <a:r>
            <a:rPr lang="en-US" sz="950" u="none" kern="1200" dirty="0">
              <a:latin typeface="Century Gothic" panose="020B0502020202020204" pitchFamily="34" charset="0"/>
            </a:rPr>
            <a:t>Games</a:t>
          </a:r>
        </a:p>
        <a:p>
          <a:pPr marL="0" lvl="0" indent="0" algn="l" defTabSz="444500">
            <a:lnSpc>
              <a:spcPct val="90000"/>
            </a:lnSpc>
            <a:spcBef>
              <a:spcPct val="0"/>
            </a:spcBef>
            <a:spcAft>
              <a:spcPct val="35000"/>
            </a:spcAft>
            <a:buFont typeface="Arial" panose="020B0604020202020204" pitchFamily="34" charset="0"/>
            <a:buNone/>
          </a:pPr>
          <a:r>
            <a:rPr lang="en-US" sz="1000" b="1" i="0" kern="1200" dirty="0"/>
            <a:t> ‣</a:t>
          </a:r>
          <a:r>
            <a:rPr lang="en-US" sz="950" u="none" kern="1200" dirty="0">
              <a:latin typeface="Century Gothic" panose="020B0502020202020204" pitchFamily="34" charset="0"/>
            </a:rPr>
            <a:t>Social interactions</a:t>
          </a:r>
        </a:p>
        <a:p>
          <a:pPr marL="0" lvl="0" indent="0" algn="l" defTabSz="444500">
            <a:lnSpc>
              <a:spcPct val="90000"/>
            </a:lnSpc>
            <a:spcBef>
              <a:spcPct val="0"/>
            </a:spcBef>
            <a:spcAft>
              <a:spcPct val="35000"/>
            </a:spcAft>
            <a:buFont typeface="Arial" panose="020B0604020202020204" pitchFamily="34" charset="0"/>
            <a:buNone/>
          </a:pPr>
          <a:r>
            <a:rPr lang="en-US" sz="950" b="0" i="0" kern="1200" dirty="0"/>
            <a:t> </a:t>
          </a:r>
          <a:r>
            <a:rPr lang="en-US" sz="1000" b="1" i="0" kern="1200" dirty="0"/>
            <a:t>‣</a:t>
          </a:r>
          <a:r>
            <a:rPr lang="en-US" sz="950" u="none" kern="1200" dirty="0">
              <a:latin typeface="Century Gothic" panose="020B0502020202020204" pitchFamily="34" charset="0"/>
            </a:rPr>
            <a:t>Group work</a:t>
          </a:r>
        </a:p>
        <a:p>
          <a:pPr marL="0" lvl="0" indent="0" algn="l" defTabSz="444500">
            <a:lnSpc>
              <a:spcPct val="90000"/>
            </a:lnSpc>
            <a:spcBef>
              <a:spcPct val="0"/>
            </a:spcBef>
            <a:spcAft>
              <a:spcPct val="35000"/>
            </a:spcAft>
            <a:buFont typeface="Arial" panose="020B0604020202020204" pitchFamily="34" charset="0"/>
            <a:buNone/>
          </a:pPr>
          <a:r>
            <a:rPr lang="en-US" sz="950" b="0" i="0" kern="1200" dirty="0"/>
            <a:t> </a:t>
          </a:r>
          <a:r>
            <a:rPr lang="en-US" sz="1000" b="1" i="0" kern="1200" dirty="0"/>
            <a:t>‣</a:t>
          </a:r>
          <a:r>
            <a:rPr lang="en-US" sz="950" u="none" kern="1200" dirty="0">
              <a:latin typeface="Century Gothic" panose="020B0502020202020204" pitchFamily="34" charset="0"/>
            </a:rPr>
            <a:t>I do, we do, you do model</a:t>
          </a:r>
        </a:p>
        <a:p>
          <a:pPr marL="0" lvl="0" indent="0" algn="l" defTabSz="444500">
            <a:lnSpc>
              <a:spcPct val="90000"/>
            </a:lnSpc>
            <a:spcBef>
              <a:spcPct val="0"/>
            </a:spcBef>
            <a:spcAft>
              <a:spcPct val="35000"/>
            </a:spcAft>
            <a:buFont typeface="Arial" panose="020B0604020202020204" pitchFamily="34" charset="0"/>
            <a:buNone/>
          </a:pPr>
          <a:r>
            <a:rPr lang="en-US" sz="1000" b="1" i="0" kern="1200" dirty="0"/>
            <a:t> ‣</a:t>
          </a:r>
          <a:r>
            <a:rPr lang="en-US" sz="950" u="none" kern="1200" dirty="0">
              <a:latin typeface="Century Gothic" panose="020B0502020202020204" pitchFamily="34" charset="0"/>
            </a:rPr>
            <a:t>Step by step</a:t>
          </a:r>
        </a:p>
        <a:p>
          <a:pPr marL="0" lvl="0" indent="0" algn="l" defTabSz="444500">
            <a:lnSpc>
              <a:spcPct val="90000"/>
            </a:lnSpc>
            <a:spcBef>
              <a:spcPct val="0"/>
            </a:spcBef>
            <a:spcAft>
              <a:spcPct val="35000"/>
            </a:spcAft>
            <a:buFont typeface="Arial" panose="020B0604020202020204" pitchFamily="34" charset="0"/>
            <a:buNone/>
          </a:pPr>
          <a:r>
            <a:rPr lang="en-US" sz="1000" b="1" i="0" kern="1200" dirty="0"/>
            <a:t> ‣</a:t>
          </a:r>
          <a:r>
            <a:rPr lang="en-US" sz="950" u="none" kern="1200" dirty="0">
              <a:latin typeface="Century Gothic" panose="020B0502020202020204" pitchFamily="34" charset="0"/>
            </a:rPr>
            <a:t>Scaffold</a:t>
          </a:r>
        </a:p>
        <a:p>
          <a:pPr marL="0" lvl="0" indent="0" algn="l" defTabSz="444500">
            <a:lnSpc>
              <a:spcPct val="90000"/>
            </a:lnSpc>
            <a:spcBef>
              <a:spcPct val="0"/>
            </a:spcBef>
            <a:spcAft>
              <a:spcPct val="35000"/>
            </a:spcAft>
            <a:buFont typeface="Arial" panose="020B0604020202020204" pitchFamily="34" charset="0"/>
            <a:buNone/>
          </a:pPr>
          <a:r>
            <a:rPr lang="en-US" sz="1000" b="1" u="none" kern="1200" dirty="0">
              <a:latin typeface="Century Gothic" panose="020B0502020202020204" pitchFamily="34" charset="0"/>
            </a:rPr>
            <a:t> </a:t>
          </a:r>
          <a:r>
            <a:rPr lang="en-US" sz="1000" b="1" i="0" kern="1200" dirty="0"/>
            <a:t>‣</a:t>
          </a:r>
          <a:r>
            <a:rPr lang="en-US" sz="950" b="0" i="0" kern="1200" dirty="0">
              <a:latin typeface="Century Gothic" panose="020B0502020202020204" pitchFamily="34" charset="0"/>
            </a:rPr>
            <a:t>Preview lesson</a:t>
          </a:r>
          <a:endParaRPr lang="en-US" sz="950" u="none" kern="1200" dirty="0">
            <a:latin typeface="Century Gothic" panose="020B0502020202020204" pitchFamily="34" charset="0"/>
          </a:endParaRPr>
        </a:p>
        <a:p>
          <a:pPr marL="0" lvl="0" indent="0" algn="l" defTabSz="444500">
            <a:lnSpc>
              <a:spcPct val="90000"/>
            </a:lnSpc>
            <a:spcBef>
              <a:spcPct val="0"/>
            </a:spcBef>
            <a:spcAft>
              <a:spcPct val="35000"/>
            </a:spcAft>
            <a:buFont typeface="Arial" panose="020B0604020202020204" pitchFamily="34" charset="0"/>
            <a:buNone/>
          </a:pPr>
          <a:r>
            <a:rPr lang="en-US" sz="1000" b="1" i="0" kern="1200" dirty="0"/>
            <a:t> ‣</a:t>
          </a:r>
          <a:r>
            <a:rPr lang="en-US" sz="950" u="none" kern="1200" dirty="0">
              <a:latin typeface="Century Gothic" panose="020B0502020202020204" pitchFamily="34" charset="0"/>
            </a:rPr>
            <a:t>Manipulatives</a:t>
          </a:r>
        </a:p>
        <a:p>
          <a:pPr marL="0" lvl="0" indent="0" algn="l" defTabSz="444500">
            <a:lnSpc>
              <a:spcPct val="90000"/>
            </a:lnSpc>
            <a:spcBef>
              <a:spcPct val="0"/>
            </a:spcBef>
            <a:spcAft>
              <a:spcPct val="35000"/>
            </a:spcAft>
            <a:buFont typeface="Arial" panose="020B0604020202020204" pitchFamily="34" charset="0"/>
            <a:buNone/>
          </a:pPr>
          <a:endParaRPr lang="en-US" sz="950" u="none" kern="1200" dirty="0">
            <a:latin typeface="Century Gothic" panose="020B0502020202020204" pitchFamily="34" charset="0"/>
          </a:endParaRPr>
        </a:p>
        <a:p>
          <a:pPr marL="0" lvl="0" indent="0" algn="l" defTabSz="444500">
            <a:lnSpc>
              <a:spcPct val="90000"/>
            </a:lnSpc>
            <a:spcBef>
              <a:spcPct val="0"/>
            </a:spcBef>
            <a:spcAft>
              <a:spcPct val="35000"/>
            </a:spcAft>
            <a:buFont typeface="Arial" panose="020B0604020202020204" pitchFamily="34" charset="0"/>
            <a:buNone/>
          </a:pPr>
          <a:endParaRPr lang="en-US" sz="1100" u="none" kern="1200" dirty="0">
            <a:latin typeface="Century Gothic" panose="020B0502020202020204" pitchFamily="34" charset="0"/>
          </a:endParaRPr>
        </a:p>
      </dsp:txBody>
      <dsp:txXfrm>
        <a:off x="2131018" y="853004"/>
        <a:ext cx="1760396" cy="243214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309366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4281697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004823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211923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48702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7681294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151701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9237750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11988800"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6" name="Rectangle 15"/>
          <p:cNvSpPr/>
          <p:nvPr userDrawn="1"/>
        </p:nvSpPr>
        <p:spPr>
          <a:xfrm>
            <a:off x="-1"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7" name="Rectangle 16"/>
          <p:cNvSpPr/>
          <p:nvPr userDrawn="1"/>
        </p:nvSpPr>
        <p:spPr>
          <a:xfrm>
            <a:off x="0" y="0"/>
            <a:ext cx="12192000" cy="8572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8" name="Rectangle 17"/>
          <p:cNvSpPr/>
          <p:nvPr userDrawn="1"/>
        </p:nvSpPr>
        <p:spPr>
          <a:xfrm>
            <a:off x="0" y="6000750"/>
            <a:ext cx="12192000" cy="85725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1" name="Instructions"/>
          <p:cNvSpPr/>
          <p:nvPr userDrawn="1"/>
        </p:nvSpPr>
        <p:spPr>
          <a:xfrm>
            <a:off x="-2921000" y="0"/>
            <a:ext cx="2667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5713" tIns="35713" rIns="35713" bIns="35713"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rgbClr val="7F7F7F"/>
                </a:solidFill>
                <a:latin typeface="Calibri" pitchFamily="34" charset="0"/>
                <a:cs typeface="Calibri" panose="020F0502020204030204" pitchFamily="34" charset="0"/>
              </a:rPr>
              <a:t>Poster Print Size:</a:t>
            </a:r>
            <a:endParaRPr sz="1500" dirty="0">
              <a:solidFill>
                <a:srgbClr val="7F7F7F"/>
              </a:solidFill>
              <a:latin typeface="Calibri" pitchFamily="34" charset="0"/>
              <a:cs typeface="Calibri" panose="020F0502020204030204" pitchFamily="34" charset="0"/>
            </a:endParaRPr>
          </a:p>
          <a:p>
            <a:pPr lvl="0">
              <a:spcBef>
                <a:spcPts val="0"/>
              </a:spcBef>
              <a:spcAft>
                <a:spcPts val="375"/>
              </a:spcAft>
            </a:pPr>
            <a:r>
              <a:rPr lang="en-US" sz="1021"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Placeholders</a:t>
            </a:r>
            <a:r>
              <a:rPr sz="1500" dirty="0">
                <a:solidFill>
                  <a:srgbClr val="7F7F7F"/>
                </a:solidFill>
                <a:latin typeface="Calibri" pitchFamily="34" charset="0"/>
                <a:cs typeface="Calibri" panose="020F0502020204030204" pitchFamily="34" charset="0"/>
              </a:rPr>
              <a:t>:</a:t>
            </a:r>
          </a:p>
          <a:p>
            <a:pPr lvl="0">
              <a:spcBef>
                <a:spcPts val="0"/>
              </a:spcBef>
              <a:spcAft>
                <a:spcPts val="375"/>
              </a:spcAft>
            </a:pPr>
            <a:r>
              <a:rPr sz="1021" dirty="0">
                <a:solidFill>
                  <a:srgbClr val="7F7F7F"/>
                </a:solidFill>
                <a:latin typeface="Calibri" pitchFamily="34" charset="0"/>
                <a:cs typeface="Calibri" panose="020F0502020204030204" pitchFamily="34" charset="0"/>
              </a:rPr>
              <a:t>The </a:t>
            </a:r>
            <a:r>
              <a:rPr lang="en-US" sz="1021" dirty="0">
                <a:solidFill>
                  <a:srgbClr val="7F7F7F"/>
                </a:solidFill>
                <a:latin typeface="Calibri" pitchFamily="34" charset="0"/>
                <a:cs typeface="Calibri" panose="020F0502020204030204" pitchFamily="34" charset="0"/>
              </a:rPr>
              <a:t>various elements included</a:t>
            </a:r>
            <a:r>
              <a:rPr sz="1021" dirty="0">
                <a:solidFill>
                  <a:srgbClr val="7F7F7F"/>
                </a:solidFill>
                <a:latin typeface="Calibri" pitchFamily="34" charset="0"/>
                <a:cs typeface="Calibri" panose="020F0502020204030204" pitchFamily="34" charset="0"/>
              </a:rPr>
              <a:t> in this </a:t>
            </a:r>
            <a:r>
              <a:rPr lang="en-US" sz="1021" dirty="0">
                <a:solidFill>
                  <a:srgbClr val="7F7F7F"/>
                </a:solidFill>
                <a:latin typeface="Calibri" pitchFamily="34" charset="0"/>
                <a:cs typeface="Calibri" panose="020F0502020204030204" pitchFamily="34" charset="0"/>
              </a:rPr>
              <a:t>poster are ones</a:t>
            </a:r>
            <a:r>
              <a:rPr lang="en-US" sz="1021" baseline="0" dirty="0">
                <a:solidFill>
                  <a:srgbClr val="7F7F7F"/>
                </a:solidFill>
                <a:latin typeface="Calibri" pitchFamily="34" charset="0"/>
                <a:cs typeface="Calibri" panose="020F0502020204030204" pitchFamily="34" charset="0"/>
              </a:rPr>
              <a:t> we often see in medical, research, and scientific posters.</a:t>
            </a:r>
            <a:r>
              <a:rPr sz="1021" dirty="0">
                <a:solidFill>
                  <a:srgbClr val="7F7F7F"/>
                </a:solidFill>
                <a:latin typeface="Calibri" pitchFamily="34" charset="0"/>
                <a:cs typeface="Calibri" panose="020F0502020204030204" pitchFamily="34" charset="0"/>
              </a:rPr>
              <a:t> </a:t>
            </a:r>
            <a:r>
              <a:rPr lang="en-US" sz="1021" dirty="0">
                <a:solidFill>
                  <a:srgbClr val="7F7F7F"/>
                </a:solidFill>
                <a:latin typeface="Calibri" pitchFamily="34" charset="0"/>
                <a:cs typeface="Calibri" panose="020F0502020204030204" pitchFamily="34" charset="0"/>
              </a:rPr>
              <a:t>Feel</a:t>
            </a:r>
            <a:r>
              <a:rPr lang="en-US" sz="1021"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Image</a:t>
            </a:r>
            <a:r>
              <a:rPr lang="en-US" sz="1500" baseline="0" dirty="0">
                <a:solidFill>
                  <a:srgbClr val="7F7F7F"/>
                </a:solidFill>
                <a:latin typeface="Calibri" pitchFamily="34" charset="0"/>
                <a:cs typeface="Calibri" panose="020F0502020204030204" pitchFamily="34" charset="0"/>
              </a:rPr>
              <a:t> Quality</a:t>
            </a:r>
            <a:r>
              <a:rPr lang="en-US" sz="1500" dirty="0">
                <a:solidFill>
                  <a:srgbClr val="7F7F7F"/>
                </a:solidFill>
                <a:latin typeface="Calibri" pitchFamily="34" charset="0"/>
                <a:cs typeface="Calibri" panose="020F0502020204030204" pitchFamily="34" charset="0"/>
              </a:rPr>
              <a:t>:</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You can place digital photos or logo art in your poster file by selecting the </a:t>
            </a:r>
            <a:r>
              <a:rPr lang="en-US" sz="1021" b="1" dirty="0">
                <a:solidFill>
                  <a:srgbClr val="7F7F7F"/>
                </a:solidFill>
                <a:latin typeface="Calibri" pitchFamily="34" charset="0"/>
                <a:cs typeface="Calibri" panose="020F0502020204030204" pitchFamily="34" charset="0"/>
              </a:rPr>
              <a:t>Insert, Picture</a:t>
            </a:r>
            <a:r>
              <a:rPr lang="en-US" sz="1021"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1021" b="1" dirty="0">
                <a:solidFill>
                  <a:srgbClr val="7F7F7F"/>
                </a:solidFill>
                <a:latin typeface="Calibri" pitchFamily="34" charset="0"/>
                <a:cs typeface="Calibri" panose="020F0502020204030204" pitchFamily="34" charset="0"/>
              </a:rPr>
              <a:t>150-200 pixels per inch in their final printed size</a:t>
            </a:r>
            <a:r>
              <a:rPr lang="en-US" sz="1021" dirty="0">
                <a:solidFill>
                  <a:srgbClr val="7F7F7F"/>
                </a:solidFill>
                <a:latin typeface="Calibri" pitchFamily="34" charset="0"/>
                <a:cs typeface="Calibri" panose="020F0502020204030204" pitchFamily="34" charset="0"/>
              </a:rPr>
              <a:t>. For instance, a 1600 x 1200 pixel</a:t>
            </a:r>
            <a:r>
              <a:rPr lang="en-US" sz="1021" baseline="0" dirty="0">
                <a:solidFill>
                  <a:srgbClr val="7F7F7F"/>
                </a:solidFill>
                <a:latin typeface="Calibri" pitchFamily="34" charset="0"/>
                <a:cs typeface="Calibri" panose="020F0502020204030204" pitchFamily="34" charset="0"/>
              </a:rPr>
              <a:t> photo will usually look fine up to </a:t>
            </a:r>
            <a:r>
              <a:rPr lang="en-US" sz="1021" dirty="0">
                <a:solidFill>
                  <a:srgbClr val="7F7F7F"/>
                </a:solidFill>
                <a:latin typeface="Calibri" pitchFamily="34" charset="0"/>
                <a:cs typeface="Calibri" panose="020F0502020204030204" pitchFamily="34" charset="0"/>
              </a:rPr>
              <a:t>8“-10” wide on your printed poster.</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375"/>
              </a:spcAft>
            </a:pPr>
            <a:br>
              <a:rPr lang="en-US" sz="750" dirty="0">
                <a:solidFill>
                  <a:srgbClr val="7F7F7F"/>
                </a:solidFill>
                <a:latin typeface="Calibri" pitchFamily="34" charset="0"/>
                <a:cs typeface="Calibri" panose="020F0502020204030204" pitchFamily="34" charset="0"/>
              </a:rPr>
            </a:br>
            <a:r>
              <a:rPr lang="en-US" sz="75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12446000" y="0"/>
            <a:ext cx="2667000" cy="68580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Change</a:t>
              </a:r>
              <a:r>
                <a:rPr lang="en-US" sz="1500" baseline="0" dirty="0">
                  <a:solidFill>
                    <a:schemeClr val="bg1">
                      <a:lumMod val="50000"/>
                    </a:schemeClr>
                  </a:solidFill>
                  <a:latin typeface="Calibri" pitchFamily="34" charset="0"/>
                  <a:cs typeface="Calibri" panose="020F0502020204030204" pitchFamily="34" charset="0"/>
                </a:rPr>
                <a:t> Color Theme</a:t>
              </a:r>
              <a:r>
                <a:rPr lang="en-US" sz="1500" dirty="0">
                  <a:solidFill>
                    <a:schemeClr val="bg1">
                      <a:lumMod val="50000"/>
                    </a:schemeClr>
                  </a:solidFill>
                  <a:latin typeface="Calibri" pitchFamily="34" charset="0"/>
                  <a:cs typeface="Calibri" panose="020F0502020204030204" pitchFamily="34" charset="0"/>
                </a:rPr>
                <a:t>:</a:t>
              </a:r>
              <a:endParaRPr sz="150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1021"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To change the color theme, select the </a:t>
              </a:r>
              <a:r>
                <a:rPr lang="en-US" sz="1021" b="1" baseline="0" dirty="0">
                  <a:solidFill>
                    <a:schemeClr val="bg1">
                      <a:lumMod val="50000"/>
                    </a:schemeClr>
                  </a:solidFill>
                  <a:latin typeface="Calibri" pitchFamily="34" charset="0"/>
                  <a:cs typeface="Calibri" panose="020F0502020204030204" pitchFamily="34" charset="0"/>
                </a:rPr>
                <a:t>Design</a:t>
              </a:r>
              <a:r>
                <a:rPr lang="en-US" sz="1021" baseline="0" dirty="0">
                  <a:solidFill>
                    <a:schemeClr val="bg1">
                      <a:lumMod val="50000"/>
                    </a:schemeClr>
                  </a:solidFill>
                  <a:latin typeface="Calibri" pitchFamily="34" charset="0"/>
                  <a:cs typeface="Calibri" panose="020F0502020204030204" pitchFamily="34" charset="0"/>
                </a:rPr>
                <a:t> tab, then select the </a:t>
              </a:r>
              <a:r>
                <a:rPr lang="en-US" sz="1021" b="1" baseline="0" dirty="0">
                  <a:solidFill>
                    <a:schemeClr val="bg1">
                      <a:lumMod val="50000"/>
                    </a:schemeClr>
                  </a:solidFill>
                  <a:latin typeface="Calibri" pitchFamily="34" charset="0"/>
                  <a:cs typeface="Calibri" panose="020F0502020204030204" pitchFamily="34" charset="0"/>
                </a:rPr>
                <a:t>Colors</a:t>
              </a:r>
              <a:r>
                <a:rPr lang="en-US" sz="1021"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Once your poster file is ready, visit</a:t>
              </a:r>
              <a:r>
                <a:rPr lang="en-US" sz="1021" baseline="0" dirty="0">
                  <a:solidFill>
                    <a:schemeClr val="bg1">
                      <a:lumMod val="50000"/>
                    </a:schemeClr>
                  </a:solidFill>
                  <a:latin typeface="Calibri" pitchFamily="34" charset="0"/>
                  <a:cs typeface="Calibri" panose="020F0502020204030204" pitchFamily="34" charset="0"/>
                </a:rPr>
                <a:t> </a:t>
              </a:r>
              <a:r>
                <a:rPr lang="en-US" sz="1021" b="1" baseline="0" dirty="0">
                  <a:solidFill>
                    <a:schemeClr val="bg1">
                      <a:lumMod val="50000"/>
                    </a:schemeClr>
                  </a:solidFill>
                  <a:latin typeface="Calibri" pitchFamily="34" charset="0"/>
                  <a:cs typeface="Calibri" panose="020F0502020204030204" pitchFamily="34" charset="0"/>
                </a:rPr>
                <a:t>www.genigraphics.com</a:t>
              </a:r>
              <a:r>
                <a:rPr lang="en-US" sz="1021"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1021"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1021" baseline="0" dirty="0">
                  <a:solidFill>
                    <a:schemeClr val="bg1">
                      <a:lumMod val="50000"/>
                    </a:schemeClr>
                  </a:solidFill>
                  <a:latin typeface="Calibri" pitchFamily="34" charset="0"/>
                  <a:cs typeface="Calibri" panose="020F0502020204030204" pitchFamily="34" charset="0"/>
                </a:rPr>
                <a:t>US and Canada:  1-800-790-4001</a:t>
              </a:r>
              <a:br>
                <a:rPr lang="en-US" sz="1021" baseline="0" dirty="0">
                  <a:solidFill>
                    <a:schemeClr val="bg1">
                      <a:lumMod val="50000"/>
                    </a:schemeClr>
                  </a:solidFill>
                  <a:latin typeface="Calibri" pitchFamily="34" charset="0"/>
                  <a:cs typeface="Calibri" panose="020F0502020204030204" pitchFamily="34" charset="0"/>
                </a:rPr>
              </a:br>
              <a:r>
                <a:rPr lang="en-US" sz="1021"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750" dirty="0">
                  <a:solidFill>
                    <a:schemeClr val="bg1">
                      <a:lumMod val="50000"/>
                    </a:schemeClr>
                  </a:solidFill>
                  <a:latin typeface="Calibri" pitchFamily="34" charset="0"/>
                  <a:cs typeface="Calibri" panose="020F0502020204030204" pitchFamily="34" charset="0"/>
                </a:rPr>
              </a:br>
              <a:r>
                <a:rPr lang="en-US" sz="75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68000" y="6794500"/>
            <a:ext cx="1471510" cy="38735"/>
          </a:xfrm>
          <a:prstGeom prst="rect">
            <a:avLst/>
          </a:prstGeom>
        </p:spPr>
      </p:pic>
    </p:spTree>
    <p:extLst>
      <p:ext uri="{BB962C8B-B14F-4D97-AF65-F5344CB8AC3E}">
        <p14:creationId xmlns:p14="http://schemas.microsoft.com/office/powerpoint/2010/main" val="2120662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515680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46845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41675382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C9751B-814A-45D6-98B9-A5852FB9DA72}" type="datetimeFigureOut">
              <a:rPr lang="en-US" smtClean="0"/>
              <a:t>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45603386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C9751B-814A-45D6-98B9-A5852FB9DA72}"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949845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9751B-814A-45D6-98B9-A5852FB9DA72}" type="datetimeFigureOut">
              <a:rPr lang="en-US" smtClean="0"/>
              <a:t>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079227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79938658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601744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CC9751B-814A-45D6-98B9-A5852FB9DA72}" type="datetimeFigureOut">
              <a:rPr lang="en-US" smtClean="0"/>
              <a:t>2/7/2020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07CFC42-178F-4D85-8656-07E6BBB94AB1}" type="slidenum">
              <a:rPr lang="en-US" smtClean="0"/>
              <a:t>‹#›</a:t>
            </a:fld>
            <a:endParaRPr lang="en-US"/>
          </a:p>
        </p:txBody>
      </p:sp>
    </p:spTree>
    <p:extLst>
      <p:ext uri="{BB962C8B-B14F-4D97-AF65-F5344CB8AC3E}">
        <p14:creationId xmlns:p14="http://schemas.microsoft.com/office/powerpoint/2010/main" val="635800968"/>
      </p:ext>
    </p:extLst>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 id="2147483943" r:id="rId12"/>
    <p:sldLayoutId id="2147483944" r:id="rId13"/>
    <p:sldLayoutId id="2147483945" r:id="rId14"/>
    <p:sldLayoutId id="2147483946" r:id="rId15"/>
    <p:sldLayoutId id="2147483947" r:id="rId16"/>
    <p:sldLayoutId id="2147483948"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diagramLayout" Target="../diagrams/layout1.xml"/><Relationship Id="rId12" Type="http://schemas.openxmlformats.org/officeDocument/2006/relationships/image" Target="../media/image8.svg"/><Relationship Id="rId2" Type="http://schemas.openxmlformats.org/officeDocument/2006/relationships/image" Target="../media/image3.jpeg"/><Relationship Id="rId1" Type="http://schemas.openxmlformats.org/officeDocument/2006/relationships/slideLayout" Target="../slideLayouts/slideLayout17.xml"/><Relationship Id="rId6" Type="http://schemas.openxmlformats.org/officeDocument/2006/relationships/diagramData" Target="../diagrams/data1.xml"/><Relationship Id="rId11" Type="http://schemas.openxmlformats.org/officeDocument/2006/relationships/image" Target="../media/image7.png"/><Relationship Id="rId5" Type="http://schemas.openxmlformats.org/officeDocument/2006/relationships/image" Target="../media/image6.tiff"/><Relationship Id="rId10" Type="http://schemas.microsoft.com/office/2007/relationships/diagramDrawing" Target="../diagrams/drawing1.xml"/><Relationship Id="rId4" Type="http://schemas.openxmlformats.org/officeDocument/2006/relationships/image" Target="../media/image5.png"/><Relationship Id="rId9" Type="http://schemas.openxmlformats.org/officeDocument/2006/relationships/diagramColors" Target="../diagrams/colors1.xml"/><Relationship Id="rId14" Type="http://schemas.openxmlformats.org/officeDocument/2006/relationships/image" Target="../media/image1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2599888" y="-85526"/>
            <a:ext cx="6858000" cy="6366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71425" rIns="28570" bIns="71425"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3200" b="1" dirty="0">
                <a:solidFill>
                  <a:schemeClr val="accent3">
                    <a:lumMod val="20000"/>
                    <a:lumOff val="80000"/>
                  </a:schemeClr>
                </a:solidFill>
                <a:latin typeface="Century Gothic" panose="020B0502020202020204" pitchFamily="34" charset="0"/>
                <a:ea typeface="HelloBigDeal Medium" panose="02000603000000000000" pitchFamily="2" charset="0"/>
              </a:rPr>
              <a:t>Dyscalculia</a:t>
            </a:r>
          </a:p>
        </p:txBody>
      </p:sp>
      <p:sp>
        <p:nvSpPr>
          <p:cNvPr id="5" name="Text Box 123"/>
          <p:cNvSpPr txBox="1">
            <a:spLocks noChangeArrowheads="1"/>
          </p:cNvSpPr>
          <p:nvPr/>
        </p:nvSpPr>
        <p:spPr bwMode="auto">
          <a:xfrm>
            <a:off x="2599888" y="455197"/>
            <a:ext cx="6858000" cy="35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28570" rIns="28570" bIns="2857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200" dirty="0">
                <a:solidFill>
                  <a:schemeClr val="accent3">
                    <a:lumMod val="20000"/>
                    <a:lumOff val="80000"/>
                  </a:schemeClr>
                </a:solidFill>
                <a:latin typeface="Century Gothic" panose="020B0502020202020204" pitchFamily="34" charset="0"/>
              </a:rPr>
              <a:t>Markie </a:t>
            </a:r>
            <a:r>
              <a:rPr lang="en-US" sz="1200" dirty="0" err="1">
                <a:solidFill>
                  <a:schemeClr val="accent3">
                    <a:lumMod val="20000"/>
                    <a:lumOff val="80000"/>
                  </a:schemeClr>
                </a:solidFill>
                <a:latin typeface="Century Gothic" panose="020B0502020202020204" pitchFamily="34" charset="0"/>
              </a:rPr>
              <a:t>Belmodis</a:t>
            </a:r>
            <a:endParaRPr lang="en-US" sz="1200" baseline="30000" dirty="0">
              <a:solidFill>
                <a:schemeClr val="accent3">
                  <a:lumMod val="20000"/>
                  <a:lumOff val="80000"/>
                </a:schemeClr>
              </a:solidFill>
              <a:latin typeface="Century Gothic" panose="020B0502020202020204" pitchFamily="34" charset="0"/>
            </a:endParaRPr>
          </a:p>
          <a:p>
            <a:pPr algn="ctr" eaLnBrk="1" hangingPunct="1"/>
            <a:r>
              <a:rPr lang="en-US" sz="1200" dirty="0">
                <a:solidFill>
                  <a:schemeClr val="accent3">
                    <a:lumMod val="20000"/>
                    <a:lumOff val="80000"/>
                  </a:schemeClr>
                </a:solidFill>
                <a:latin typeface="Century Gothic" panose="020B0502020202020204" pitchFamily="34" charset="0"/>
              </a:rPr>
              <a:t>University of Hawaii – West Oahu </a:t>
            </a:r>
          </a:p>
        </p:txBody>
      </p:sp>
      <p:sp>
        <p:nvSpPr>
          <p:cNvPr id="24" name="TextBox 23"/>
          <p:cNvSpPr txBox="1"/>
          <p:nvPr/>
        </p:nvSpPr>
        <p:spPr>
          <a:xfrm>
            <a:off x="10194663" y="6247138"/>
            <a:ext cx="1896348" cy="429924"/>
          </a:xfrm>
          <a:prstGeom prst="rect">
            <a:avLst/>
          </a:prstGeom>
          <a:solidFill>
            <a:schemeClr val="accent1">
              <a:lumMod val="40000"/>
              <a:lumOff val="60000"/>
            </a:schemeClr>
          </a:solidFill>
        </p:spPr>
        <p:txBody>
          <a:bodyPr wrap="none" lIns="14285" tIns="7143" rIns="14285" bIns="7143" rtlCol="0">
            <a:spAutoFit/>
          </a:bodyPr>
          <a:lstStyle/>
          <a:p>
            <a:r>
              <a:rPr lang="en-US" sz="900" dirty="0">
                <a:latin typeface="Century Gothic" panose="020B0502020202020204" pitchFamily="34" charset="0"/>
              </a:rPr>
              <a:t>Markie </a:t>
            </a:r>
            <a:r>
              <a:rPr lang="en-US" sz="900" dirty="0" err="1">
                <a:latin typeface="Century Gothic" panose="020B0502020202020204" pitchFamily="34" charset="0"/>
              </a:rPr>
              <a:t>Belmodis</a:t>
            </a:r>
            <a:endParaRPr lang="en-US" sz="900" dirty="0">
              <a:latin typeface="Century Gothic" panose="020B0502020202020204" pitchFamily="34" charset="0"/>
            </a:endParaRPr>
          </a:p>
          <a:p>
            <a:r>
              <a:rPr lang="en-US" sz="900" dirty="0">
                <a:latin typeface="Century Gothic" panose="020B0502020202020204" pitchFamily="34" charset="0"/>
              </a:rPr>
              <a:t>University of Hawaii at West Oahu</a:t>
            </a:r>
          </a:p>
          <a:p>
            <a:r>
              <a:rPr lang="en-US" sz="900" dirty="0">
                <a:latin typeface="Century Gothic" panose="020B0502020202020204" pitchFamily="34" charset="0"/>
              </a:rPr>
              <a:t>markie3@hawaii.edu</a:t>
            </a:r>
          </a:p>
        </p:txBody>
      </p:sp>
      <p:sp>
        <p:nvSpPr>
          <p:cNvPr id="25" name="TextBox 24"/>
          <p:cNvSpPr txBox="1"/>
          <p:nvPr/>
        </p:nvSpPr>
        <p:spPr>
          <a:xfrm>
            <a:off x="10194663" y="6108605"/>
            <a:ext cx="556237" cy="176008"/>
          </a:xfrm>
          <a:prstGeom prst="rect">
            <a:avLst/>
          </a:prstGeom>
          <a:noFill/>
        </p:spPr>
        <p:txBody>
          <a:bodyPr wrap="none" lIns="14285" tIns="7143" rIns="14285" bIns="7143" rtlCol="0">
            <a:spAutoFit/>
          </a:bodyPr>
          <a:lstStyle/>
          <a:p>
            <a:r>
              <a:rPr lang="en-US" sz="1050" b="1" dirty="0">
                <a:latin typeface="Century Gothic" panose="020B0502020202020204" pitchFamily="34" charset="0"/>
              </a:rPr>
              <a:t>Contact</a:t>
            </a:r>
            <a:endParaRPr lang="en-US" sz="917" b="1" dirty="0">
              <a:latin typeface="Century Gothic" panose="020B0502020202020204" pitchFamily="34" charset="0"/>
            </a:endParaRPr>
          </a:p>
        </p:txBody>
      </p:sp>
      <p:sp>
        <p:nvSpPr>
          <p:cNvPr id="10" name="Text Box 189"/>
          <p:cNvSpPr txBox="1">
            <a:spLocks noChangeArrowheads="1"/>
          </p:cNvSpPr>
          <p:nvPr/>
        </p:nvSpPr>
        <p:spPr bwMode="auto">
          <a:xfrm>
            <a:off x="328369" y="1033102"/>
            <a:ext cx="3632136" cy="1919746"/>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100" dirty="0">
                <a:latin typeface="Century Gothic" panose="020B0502020202020204" pitchFamily="34" charset="0"/>
              </a:rPr>
              <a:t>Dyscalculia is a math learning disability that affects many students in the classroom. Children who have dyscalculia often struggle with number sense, mental math and operations. It originates as a genetic or congenital disorder of the brain and causes a discrepancy between an individual’s general cognitive level and mathematical abilities (</a:t>
            </a:r>
            <a:r>
              <a:rPr lang="en-US" sz="1100" dirty="0" err="1">
                <a:latin typeface="Century Gothic" panose="020B0502020202020204" pitchFamily="34" charset="0"/>
              </a:rPr>
              <a:t>Wadlington</a:t>
            </a:r>
            <a:r>
              <a:rPr lang="en-US" sz="1100" dirty="0">
                <a:latin typeface="Century Gothic" panose="020B0502020202020204" pitchFamily="34" charset="0"/>
              </a:rPr>
              <a:t>, 2008). Research continues to be conducted to learn the characteristics of dyscalculia and how teachers can support students who may have the learning disability. </a:t>
            </a:r>
          </a:p>
        </p:txBody>
      </p:sp>
      <p:sp>
        <p:nvSpPr>
          <p:cNvPr id="32" name="Rectangle 31"/>
          <p:cNvSpPr/>
          <p:nvPr/>
        </p:nvSpPr>
        <p:spPr>
          <a:xfrm>
            <a:off x="328369" y="894941"/>
            <a:ext cx="3632136"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latin typeface="Century Gothic" panose="020B0502020202020204" pitchFamily="34" charset="0"/>
              </a:rPr>
              <a:t>Abstract</a:t>
            </a:r>
          </a:p>
        </p:txBody>
      </p:sp>
      <p:sp>
        <p:nvSpPr>
          <p:cNvPr id="33" name="Rectangle 32"/>
          <p:cNvSpPr/>
          <p:nvPr/>
        </p:nvSpPr>
        <p:spPr>
          <a:xfrm>
            <a:off x="328369" y="3019571"/>
            <a:ext cx="3632136"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latin typeface="Century Gothic" panose="020B0502020202020204" pitchFamily="34" charset="0"/>
              </a:rPr>
              <a:t>Introduction &amp; Research Question </a:t>
            </a:r>
          </a:p>
        </p:txBody>
      </p:sp>
      <p:sp>
        <p:nvSpPr>
          <p:cNvPr id="13" name="Text Box 192"/>
          <p:cNvSpPr txBox="1">
            <a:spLocks noChangeArrowheads="1"/>
          </p:cNvSpPr>
          <p:nvPr/>
        </p:nvSpPr>
        <p:spPr bwMode="auto">
          <a:xfrm>
            <a:off x="4047267" y="1043801"/>
            <a:ext cx="4074876" cy="1411915"/>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100" dirty="0">
                <a:latin typeface="Century Gothic" panose="020B0502020202020204" pitchFamily="34" charset="0"/>
              </a:rPr>
              <a:t>To help find the necessary information to support my research question, research was conducted through peer reviewed journals found in the University of West Oahu library online database. Research was also conducted through the National Council of Teachers and Mathematics. The articles helped support the research question by finding strategies to best assist students with learning disabilities.</a:t>
            </a:r>
            <a:endParaRPr lang="en-US" sz="1400" dirty="0">
              <a:latin typeface="Calibri" pitchFamily="34" charset="0"/>
            </a:endParaRPr>
          </a:p>
        </p:txBody>
      </p:sp>
      <p:sp>
        <p:nvSpPr>
          <p:cNvPr id="34" name="Rectangle 33"/>
          <p:cNvSpPr/>
          <p:nvPr/>
        </p:nvSpPr>
        <p:spPr>
          <a:xfrm>
            <a:off x="4045588" y="893734"/>
            <a:ext cx="4076555" cy="150067"/>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latin typeface="Century Gothic" panose="020B0502020202020204" pitchFamily="34" charset="0"/>
              </a:rPr>
              <a:t>Methods</a:t>
            </a:r>
          </a:p>
        </p:txBody>
      </p:sp>
      <p:sp>
        <p:nvSpPr>
          <p:cNvPr id="12" name="Text Box 191"/>
          <p:cNvSpPr txBox="1">
            <a:spLocks noChangeArrowheads="1"/>
          </p:cNvSpPr>
          <p:nvPr/>
        </p:nvSpPr>
        <p:spPr bwMode="auto">
          <a:xfrm>
            <a:off x="8219474" y="3237834"/>
            <a:ext cx="3559605" cy="1411915"/>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100" dirty="0">
                <a:latin typeface="Century Gothic" panose="020B0502020202020204" pitchFamily="34" charset="0"/>
              </a:rPr>
              <a:t>Based on the research, teachers can best support students with dyscalculia in the classroom by encouraging the process of learning math, over finding the correct answer. Teachers can do this in various ways. Finding what works best for individual students and catering to those individual needs will help students to be more successful in mathematics. </a:t>
            </a:r>
          </a:p>
        </p:txBody>
      </p:sp>
      <p:sp>
        <p:nvSpPr>
          <p:cNvPr id="35" name="Rectangle 34"/>
          <p:cNvSpPr/>
          <p:nvPr/>
        </p:nvSpPr>
        <p:spPr>
          <a:xfrm>
            <a:off x="8204491" y="3090507"/>
            <a:ext cx="3561637"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latin typeface="Century Gothic" panose="020B0502020202020204" pitchFamily="34" charset="0"/>
              </a:rPr>
              <a:t>Discussion</a:t>
            </a:r>
          </a:p>
        </p:txBody>
      </p:sp>
      <p:sp>
        <p:nvSpPr>
          <p:cNvPr id="14" name="Text Box 193"/>
          <p:cNvSpPr txBox="1">
            <a:spLocks noChangeArrowheads="1"/>
          </p:cNvSpPr>
          <p:nvPr/>
        </p:nvSpPr>
        <p:spPr bwMode="auto">
          <a:xfrm>
            <a:off x="8221474" y="4875844"/>
            <a:ext cx="3561637" cy="1073361"/>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lnSpc>
                <a:spcPct val="150000"/>
              </a:lnSpc>
            </a:pPr>
            <a:r>
              <a:rPr lang="en-US" sz="1100" dirty="0">
                <a:latin typeface="Century Gothic" panose="020B0502020202020204" pitchFamily="34" charset="0"/>
              </a:rPr>
              <a:t>• Teachers need to recognize learning disabilities.</a:t>
            </a:r>
          </a:p>
          <a:p>
            <a:pPr eaLnBrk="1" hangingPunct="1">
              <a:lnSpc>
                <a:spcPct val="150000"/>
              </a:lnSpc>
            </a:pPr>
            <a:r>
              <a:rPr lang="en-US" sz="1100" dirty="0">
                <a:latin typeface="Century Gothic" panose="020B0502020202020204" pitchFamily="34" charset="0"/>
              </a:rPr>
              <a:t>• Dyscalculia can vary from student to student. </a:t>
            </a:r>
          </a:p>
          <a:p>
            <a:pPr eaLnBrk="1" hangingPunct="1"/>
            <a:r>
              <a:rPr lang="en-US" sz="1100" dirty="0">
                <a:latin typeface="Century Gothic" panose="020B0502020202020204" pitchFamily="34" charset="0"/>
              </a:rPr>
              <a:t>• By using resources and utilizing specific strategies, teachers can assist students with learning disabilities in mathematics.</a:t>
            </a:r>
          </a:p>
        </p:txBody>
      </p:sp>
      <p:sp>
        <p:nvSpPr>
          <p:cNvPr id="36" name="Rectangle 35"/>
          <p:cNvSpPr/>
          <p:nvPr/>
        </p:nvSpPr>
        <p:spPr>
          <a:xfrm>
            <a:off x="8221474" y="4743128"/>
            <a:ext cx="3561637"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latin typeface="Century Gothic" panose="020B0502020202020204" pitchFamily="34" charset="0"/>
              </a:rPr>
              <a:t>Conclusions</a:t>
            </a:r>
          </a:p>
        </p:txBody>
      </p:sp>
      <p:sp>
        <p:nvSpPr>
          <p:cNvPr id="11" name="Text Box 190"/>
          <p:cNvSpPr txBox="1">
            <a:spLocks noChangeArrowheads="1"/>
          </p:cNvSpPr>
          <p:nvPr/>
        </p:nvSpPr>
        <p:spPr bwMode="auto">
          <a:xfrm>
            <a:off x="338878" y="3162446"/>
            <a:ext cx="3621627" cy="2766132"/>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100" dirty="0">
                <a:latin typeface="Century Gothic" panose="020B0502020202020204" pitchFamily="34" charset="0"/>
              </a:rPr>
              <a:t>Have you ever worked with a child who was unable to do a simple math problem in their head? You were unable to figure out why they struggled with an easy math concept. Not many people know about dyscalculia because it is typical for students to be bad at math. Dyscalculia can vary from student to student. Therefore, teachers need to be able to recognize learning disabilities and have interventions in place to support students when teaching different math skills. All students need appropriately high expectations, a challenging curriculum and effective instruction (</a:t>
            </a:r>
            <a:r>
              <a:rPr lang="en-US" sz="1100" dirty="0" err="1">
                <a:latin typeface="Century Gothic" panose="020B0502020202020204" pitchFamily="34" charset="0"/>
              </a:rPr>
              <a:t>Wadlington</a:t>
            </a:r>
            <a:r>
              <a:rPr lang="en-US" sz="1100" dirty="0">
                <a:latin typeface="Century Gothic" panose="020B0502020202020204" pitchFamily="34" charset="0"/>
              </a:rPr>
              <a:t>, 2008).</a:t>
            </a:r>
          </a:p>
          <a:p>
            <a:pPr eaLnBrk="1" hangingPunct="1"/>
            <a:endParaRPr lang="en-US" sz="1100" dirty="0">
              <a:latin typeface="Century Gothic" panose="020B0502020202020204" pitchFamily="34" charset="0"/>
            </a:endParaRPr>
          </a:p>
          <a:p>
            <a:pPr algn="ctr" eaLnBrk="1" hangingPunct="1"/>
            <a:r>
              <a:rPr lang="en-US" sz="1100" b="1" dirty="0">
                <a:latin typeface="Century Gothic" panose="020B0502020202020204" pitchFamily="34" charset="0"/>
              </a:rPr>
              <a:t>How can educators best support students with learning disabilities when teaching math?</a:t>
            </a:r>
          </a:p>
        </p:txBody>
      </p:sp>
      <p:sp>
        <p:nvSpPr>
          <p:cNvPr id="45" name="Rectangle 44"/>
          <p:cNvSpPr/>
          <p:nvPr/>
        </p:nvSpPr>
        <p:spPr>
          <a:xfrm>
            <a:off x="4047435" y="2565095"/>
            <a:ext cx="4094386" cy="15954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latin typeface="Century Gothic" panose="020B0502020202020204" pitchFamily="34" charset="0"/>
              </a:rPr>
              <a:t>Results</a:t>
            </a:r>
          </a:p>
        </p:txBody>
      </p:sp>
      <p:pic>
        <p:nvPicPr>
          <p:cNvPr id="9" name="Picture 8" descr="Student profile image">
            <a:extLst>
              <a:ext uri="{FF2B5EF4-FFF2-40B4-BE49-F238E27FC236}">
                <a16:creationId xmlns:a16="http://schemas.microsoft.com/office/drawing/2014/main" id="{87DC0059-CD0D-FF4F-898B-EA46B15735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68631" y="6023743"/>
            <a:ext cx="453668" cy="805804"/>
          </a:xfrm>
          <a:prstGeom prst="rect">
            <a:avLst/>
          </a:prstGeom>
        </p:spPr>
      </p:pic>
      <p:sp>
        <p:nvSpPr>
          <p:cNvPr id="21" name="TextBox 20">
            <a:extLst>
              <a:ext uri="{FF2B5EF4-FFF2-40B4-BE49-F238E27FC236}">
                <a16:creationId xmlns:a16="http://schemas.microsoft.com/office/drawing/2014/main" id="{D3EC141C-2084-4C43-974A-9AEC9F4F0F6F}"/>
              </a:ext>
            </a:extLst>
          </p:cNvPr>
          <p:cNvSpPr txBox="1"/>
          <p:nvPr/>
        </p:nvSpPr>
        <p:spPr>
          <a:xfrm>
            <a:off x="328369" y="6187862"/>
            <a:ext cx="3632136" cy="646331"/>
          </a:xfrm>
          <a:prstGeom prst="rect">
            <a:avLst/>
          </a:prstGeom>
          <a:solidFill>
            <a:schemeClr val="bg1"/>
          </a:solidFill>
          <a:ln w="3175">
            <a:solidFill>
              <a:schemeClr val="accent1">
                <a:lumMod val="75000"/>
              </a:schemeClr>
            </a:solidFill>
          </a:ln>
        </p:spPr>
        <p:txBody>
          <a:bodyPr wrap="square" rtlCol="0">
            <a:spAutoFit/>
          </a:bodyPr>
          <a:lstStyle/>
          <a:p>
            <a:pPr marL="171450" indent="-171450">
              <a:buFont typeface="Arial" panose="020B0604020202020204" pitchFamily="34" charset="0"/>
              <a:buChar char="•"/>
            </a:pPr>
            <a:r>
              <a:rPr lang="en-US" sz="600" dirty="0" err="1">
                <a:latin typeface="Century Gothic" panose="020B0502020202020204" pitchFamily="34" charset="0"/>
              </a:rPr>
              <a:t>Wadlington</a:t>
            </a:r>
            <a:r>
              <a:rPr lang="en-US" sz="600" dirty="0">
                <a:latin typeface="Century Gothic" panose="020B0502020202020204" pitchFamily="34" charset="0"/>
              </a:rPr>
              <a:t>, E. P. (2008). Helping Students With Mathematical Disabilities to Succeed. </a:t>
            </a:r>
            <a:r>
              <a:rPr lang="en-US" sz="600" i="1" dirty="0">
                <a:latin typeface="Century Gothic" panose="020B0502020202020204" pitchFamily="34" charset="0"/>
              </a:rPr>
              <a:t>Preventing School Failure</a:t>
            </a:r>
            <a:r>
              <a:rPr lang="en-US" sz="600" dirty="0">
                <a:latin typeface="Century Gothic" panose="020B0502020202020204" pitchFamily="34" charset="0"/>
              </a:rPr>
              <a:t>, 53(1), 2-7.</a:t>
            </a:r>
            <a:r>
              <a:rPr lang="en-US" sz="600" u="sng" dirty="0">
                <a:latin typeface="Century Gothic" panose="020B0502020202020204" pitchFamily="34" charset="0"/>
              </a:rPr>
              <a:t> </a:t>
            </a:r>
          </a:p>
          <a:p>
            <a:pPr marL="171450" indent="-171450">
              <a:buFont typeface="Arial" panose="020B0604020202020204" pitchFamily="34" charset="0"/>
              <a:buChar char="•"/>
            </a:pPr>
            <a:r>
              <a:rPr lang="en-US" sz="600" dirty="0">
                <a:latin typeface="Century Gothic" panose="020B0502020202020204" pitchFamily="34" charset="0"/>
              </a:rPr>
              <a:t> Vaidya, Shelia Rao. (2004). Understanding Dyscalculia for Teaching. </a:t>
            </a:r>
            <a:r>
              <a:rPr lang="en-US" sz="600" i="1" dirty="0">
                <a:latin typeface="Century Gothic" panose="020B0502020202020204" pitchFamily="34" charset="0"/>
              </a:rPr>
              <a:t>Education</a:t>
            </a:r>
            <a:r>
              <a:rPr lang="en-US" sz="600" dirty="0">
                <a:latin typeface="Century Gothic" panose="020B0502020202020204" pitchFamily="34" charset="0"/>
              </a:rPr>
              <a:t>. 124, 717-720. </a:t>
            </a:r>
          </a:p>
          <a:p>
            <a:pPr marL="171450" indent="-171450">
              <a:buFont typeface="Arial" panose="020B0604020202020204" pitchFamily="34" charset="0"/>
              <a:buChar char="•"/>
            </a:pPr>
            <a:r>
              <a:rPr lang="en-US" sz="600" dirty="0" err="1">
                <a:latin typeface="Century Gothic" panose="020B0502020202020204" pitchFamily="34" charset="0"/>
              </a:rPr>
              <a:t>Montis</a:t>
            </a:r>
            <a:r>
              <a:rPr lang="en-US" sz="600" dirty="0">
                <a:latin typeface="Century Gothic" panose="020B0502020202020204" pitchFamily="34" charset="0"/>
              </a:rPr>
              <a:t> K, Kristine. (2000). Language Development and Concept Flexibility in Dyscalculia: A Case Study. </a:t>
            </a:r>
            <a:r>
              <a:rPr lang="en-US" sz="600" i="1" dirty="0">
                <a:latin typeface="Century Gothic" panose="020B0502020202020204" pitchFamily="34" charset="0"/>
              </a:rPr>
              <a:t>Journal for Research in Mathematics Education, </a:t>
            </a:r>
            <a:r>
              <a:rPr lang="en-US" sz="600" dirty="0">
                <a:latin typeface="Century Gothic" panose="020B0502020202020204" pitchFamily="34" charset="0"/>
              </a:rPr>
              <a:t>Vol.31, No.5, 541-556</a:t>
            </a:r>
            <a:endParaRPr lang="en-US" sz="800" i="1" dirty="0">
              <a:latin typeface="Century Gothic" panose="020B0502020202020204" pitchFamily="34" charset="0"/>
            </a:endParaRPr>
          </a:p>
        </p:txBody>
      </p:sp>
      <p:pic>
        <p:nvPicPr>
          <p:cNvPr id="3" name="Picture 2" descr="UHWO logo">
            <a:extLst>
              <a:ext uri="{FF2B5EF4-FFF2-40B4-BE49-F238E27FC236}">
                <a16:creationId xmlns:a16="http://schemas.microsoft.com/office/drawing/2014/main" id="{2F54166E-5F92-3E47-94B4-6022170E8C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7457" y="28923"/>
            <a:ext cx="807410" cy="807410"/>
          </a:xfrm>
          <a:prstGeom prst="rect">
            <a:avLst/>
          </a:prstGeom>
        </p:spPr>
      </p:pic>
      <p:pic>
        <p:nvPicPr>
          <p:cNvPr id="8" name="Picture 7" descr="UHWO owl mascot logo">
            <a:extLst>
              <a:ext uri="{FF2B5EF4-FFF2-40B4-BE49-F238E27FC236}">
                <a16:creationId xmlns:a16="http://schemas.microsoft.com/office/drawing/2014/main" id="{4AE2B22E-D50B-784A-8B7D-561EAAD45B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06387" y="82763"/>
            <a:ext cx="1178156" cy="715309"/>
          </a:xfrm>
          <a:prstGeom prst="rect">
            <a:avLst/>
          </a:prstGeom>
        </p:spPr>
      </p:pic>
      <p:sp>
        <p:nvSpPr>
          <p:cNvPr id="39" name="Rectangle 38">
            <a:extLst>
              <a:ext uri="{FF2B5EF4-FFF2-40B4-BE49-F238E27FC236}">
                <a16:creationId xmlns:a16="http://schemas.microsoft.com/office/drawing/2014/main" id="{CEBDD769-F844-C54F-B1C9-2FD98FB2F75C}"/>
              </a:ext>
            </a:extLst>
          </p:cNvPr>
          <p:cNvSpPr/>
          <p:nvPr/>
        </p:nvSpPr>
        <p:spPr>
          <a:xfrm>
            <a:off x="328369" y="6039871"/>
            <a:ext cx="3632136"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latin typeface="Century Gothic" panose="020B0502020202020204" pitchFamily="34" charset="0"/>
              </a:rPr>
              <a:t>References</a:t>
            </a:r>
          </a:p>
        </p:txBody>
      </p:sp>
      <p:pic>
        <p:nvPicPr>
          <p:cNvPr id="23" name="Picture 22" descr="A stencil of a person's brain thinking about simple calculations.">
            <a:extLst>
              <a:ext uri="{FF2B5EF4-FFF2-40B4-BE49-F238E27FC236}">
                <a16:creationId xmlns:a16="http://schemas.microsoft.com/office/drawing/2014/main" id="{F4CD3CDA-B502-914D-95BF-4D5180F8E79D}"/>
              </a:ext>
            </a:extLst>
          </p:cNvPr>
          <p:cNvPicPr>
            <a:picLocks noChangeAspect="1"/>
          </p:cNvPicPr>
          <p:nvPr/>
        </p:nvPicPr>
        <p:blipFill>
          <a:blip r:embed="rId5"/>
          <a:stretch>
            <a:fillRect/>
          </a:stretch>
        </p:blipFill>
        <p:spPr>
          <a:xfrm>
            <a:off x="8290012" y="2037924"/>
            <a:ext cx="702568" cy="972447"/>
          </a:xfrm>
          <a:prstGeom prst="rect">
            <a:avLst/>
          </a:prstGeom>
        </p:spPr>
      </p:pic>
      <p:sp>
        <p:nvSpPr>
          <p:cNvPr id="28" name="TextBox 27">
            <a:extLst>
              <a:ext uri="{FF2B5EF4-FFF2-40B4-BE49-F238E27FC236}">
                <a16:creationId xmlns:a16="http://schemas.microsoft.com/office/drawing/2014/main" id="{4D9A99C0-4681-1A46-9903-76ED573BC8D0}"/>
              </a:ext>
            </a:extLst>
          </p:cNvPr>
          <p:cNvSpPr txBox="1"/>
          <p:nvPr/>
        </p:nvSpPr>
        <p:spPr>
          <a:xfrm>
            <a:off x="8377331" y="2906460"/>
            <a:ext cx="1376412" cy="123111"/>
          </a:xfrm>
          <a:prstGeom prst="rect">
            <a:avLst/>
          </a:prstGeom>
          <a:noFill/>
        </p:spPr>
        <p:txBody>
          <a:bodyPr wrap="square" rtlCol="0">
            <a:spAutoFit/>
          </a:bodyPr>
          <a:lstStyle/>
          <a:p>
            <a:r>
              <a:rPr lang="en-US" sz="200" dirty="0">
                <a:latin typeface="Century Gothic" panose="020B0502020202020204" pitchFamily="34" charset="0"/>
              </a:rPr>
              <a:t>Free Google Image</a:t>
            </a:r>
          </a:p>
        </p:txBody>
      </p:sp>
      <p:pic>
        <p:nvPicPr>
          <p:cNvPr id="42" name="Picture 41" descr="A stencil of a person's brain thinking about whole numbers.">
            <a:extLst>
              <a:ext uri="{FF2B5EF4-FFF2-40B4-BE49-F238E27FC236}">
                <a16:creationId xmlns:a16="http://schemas.microsoft.com/office/drawing/2014/main" id="{4F2E86E8-4149-7E4F-8369-38B40E12CBF9}"/>
              </a:ext>
            </a:extLst>
          </p:cNvPr>
          <p:cNvPicPr>
            <a:picLocks noChangeAspect="1"/>
          </p:cNvPicPr>
          <p:nvPr/>
        </p:nvPicPr>
        <p:blipFill>
          <a:blip r:embed="rId5"/>
          <a:stretch>
            <a:fillRect/>
          </a:stretch>
        </p:blipFill>
        <p:spPr>
          <a:xfrm flipH="1">
            <a:off x="10534988" y="2063994"/>
            <a:ext cx="694968" cy="972447"/>
          </a:xfrm>
          <a:prstGeom prst="rect">
            <a:avLst/>
          </a:prstGeom>
        </p:spPr>
      </p:pic>
      <p:sp>
        <p:nvSpPr>
          <p:cNvPr id="44" name="TextBox 43">
            <a:extLst>
              <a:ext uri="{FF2B5EF4-FFF2-40B4-BE49-F238E27FC236}">
                <a16:creationId xmlns:a16="http://schemas.microsoft.com/office/drawing/2014/main" id="{11F96699-B8C9-D246-B398-B951D9BA0813}"/>
              </a:ext>
            </a:extLst>
          </p:cNvPr>
          <p:cNvSpPr txBox="1"/>
          <p:nvPr/>
        </p:nvSpPr>
        <p:spPr>
          <a:xfrm>
            <a:off x="10710265" y="2939901"/>
            <a:ext cx="1376412" cy="123111"/>
          </a:xfrm>
          <a:prstGeom prst="rect">
            <a:avLst/>
          </a:prstGeom>
          <a:noFill/>
        </p:spPr>
        <p:txBody>
          <a:bodyPr wrap="square" rtlCol="0">
            <a:spAutoFit/>
          </a:bodyPr>
          <a:lstStyle/>
          <a:p>
            <a:r>
              <a:rPr lang="en-US" sz="200" dirty="0">
                <a:latin typeface="Century Gothic" panose="020B0502020202020204" pitchFamily="34" charset="0"/>
              </a:rPr>
              <a:t>Free Google Image</a:t>
            </a:r>
          </a:p>
        </p:txBody>
      </p:sp>
      <p:sp>
        <p:nvSpPr>
          <p:cNvPr id="30" name="TextBox 29">
            <a:extLst>
              <a:ext uri="{FF2B5EF4-FFF2-40B4-BE49-F238E27FC236}">
                <a16:creationId xmlns:a16="http://schemas.microsoft.com/office/drawing/2014/main" id="{41CC63C6-9209-934C-A8F5-D08E1A03397F}"/>
              </a:ext>
            </a:extLst>
          </p:cNvPr>
          <p:cNvSpPr txBox="1"/>
          <p:nvPr/>
        </p:nvSpPr>
        <p:spPr>
          <a:xfrm>
            <a:off x="8449107" y="2060483"/>
            <a:ext cx="676813" cy="184666"/>
          </a:xfrm>
          <a:prstGeom prst="rect">
            <a:avLst/>
          </a:prstGeom>
          <a:noFill/>
        </p:spPr>
        <p:txBody>
          <a:bodyPr wrap="square" rtlCol="0">
            <a:spAutoFit/>
          </a:bodyPr>
          <a:lstStyle/>
          <a:p>
            <a:r>
              <a:rPr lang="en-US" sz="600" dirty="0">
                <a:latin typeface="Century Gothic" panose="020B0502020202020204" pitchFamily="34" charset="0"/>
              </a:rPr>
              <a:t>1+2</a:t>
            </a:r>
            <a:endParaRPr lang="en-US" sz="1050" dirty="0">
              <a:latin typeface="Century Gothic" panose="020B0502020202020204" pitchFamily="34" charset="0"/>
            </a:endParaRPr>
          </a:p>
        </p:txBody>
      </p:sp>
      <p:sp>
        <p:nvSpPr>
          <p:cNvPr id="46" name="Rectangle 45">
            <a:extLst>
              <a:ext uri="{FF2B5EF4-FFF2-40B4-BE49-F238E27FC236}">
                <a16:creationId xmlns:a16="http://schemas.microsoft.com/office/drawing/2014/main" id="{C49D5F0A-F547-BF48-8F0F-48EEB2E48857}"/>
              </a:ext>
            </a:extLst>
          </p:cNvPr>
          <p:cNvSpPr/>
          <p:nvPr/>
        </p:nvSpPr>
        <p:spPr>
          <a:xfrm>
            <a:off x="8385027" y="2213347"/>
            <a:ext cx="308098" cy="184666"/>
          </a:xfrm>
          <a:prstGeom prst="rect">
            <a:avLst/>
          </a:prstGeom>
        </p:spPr>
        <p:txBody>
          <a:bodyPr wrap="none">
            <a:spAutoFit/>
          </a:bodyPr>
          <a:lstStyle/>
          <a:p>
            <a:r>
              <a:rPr lang="en-US" sz="600" dirty="0">
                <a:latin typeface="Century Gothic" panose="020B0502020202020204" pitchFamily="34" charset="0"/>
              </a:rPr>
              <a:t>3x2</a:t>
            </a:r>
            <a:endParaRPr lang="en-US" sz="1400" dirty="0"/>
          </a:p>
        </p:txBody>
      </p:sp>
      <p:sp>
        <p:nvSpPr>
          <p:cNvPr id="47" name="Rectangle 46">
            <a:extLst>
              <a:ext uri="{FF2B5EF4-FFF2-40B4-BE49-F238E27FC236}">
                <a16:creationId xmlns:a16="http://schemas.microsoft.com/office/drawing/2014/main" id="{A72A3A57-528D-FD4B-A3A4-508E38410E0E}"/>
              </a:ext>
            </a:extLst>
          </p:cNvPr>
          <p:cNvSpPr/>
          <p:nvPr/>
        </p:nvSpPr>
        <p:spPr>
          <a:xfrm>
            <a:off x="8617390" y="2143968"/>
            <a:ext cx="296876" cy="184666"/>
          </a:xfrm>
          <a:prstGeom prst="rect">
            <a:avLst/>
          </a:prstGeom>
        </p:spPr>
        <p:txBody>
          <a:bodyPr wrap="none">
            <a:spAutoFit/>
          </a:bodyPr>
          <a:lstStyle/>
          <a:p>
            <a:r>
              <a:rPr lang="en-US" sz="600" dirty="0">
                <a:latin typeface="Century Gothic" panose="020B0502020202020204" pitchFamily="34" charset="0"/>
              </a:rPr>
              <a:t>5-2</a:t>
            </a:r>
            <a:endParaRPr lang="en-US" sz="1400" dirty="0"/>
          </a:p>
        </p:txBody>
      </p:sp>
      <p:sp>
        <p:nvSpPr>
          <p:cNvPr id="50" name="Rectangle 49">
            <a:extLst>
              <a:ext uri="{FF2B5EF4-FFF2-40B4-BE49-F238E27FC236}">
                <a16:creationId xmlns:a16="http://schemas.microsoft.com/office/drawing/2014/main" id="{34F5CDA1-CA1F-2844-A781-8B4DE91DA2A1}"/>
              </a:ext>
            </a:extLst>
          </p:cNvPr>
          <p:cNvSpPr/>
          <p:nvPr/>
        </p:nvSpPr>
        <p:spPr>
          <a:xfrm rot="16200000" flipH="1">
            <a:off x="10614314" y="2099146"/>
            <a:ext cx="300418" cy="325240"/>
          </a:xfrm>
          <a:prstGeom prst="rect">
            <a:avLst/>
          </a:prstGeom>
          <a:noFill/>
        </p:spPr>
        <p:txBody>
          <a:bodyPr wrap="square" lIns="91440" tIns="45720" rIns="91440" bIns="45720">
            <a:noAutofit/>
          </a:bodyPr>
          <a:lstStyle/>
          <a:p>
            <a:pPr algn="ctr"/>
            <a:r>
              <a:rPr lang="en-US" sz="1000" dirty="0">
                <a:ln w="0"/>
                <a:effectLst>
                  <a:outerShdw blurRad="38100" dist="19050" dir="2700000" algn="tl" rotWithShape="0">
                    <a:schemeClr val="dk1">
                      <a:alpha val="40000"/>
                    </a:schemeClr>
                  </a:outerShdw>
                </a:effectLst>
                <a:latin typeface="Century Gothic" panose="020B0502020202020204" pitchFamily="34" charset="0"/>
              </a:rPr>
              <a:t>5</a:t>
            </a:r>
          </a:p>
        </p:txBody>
      </p:sp>
      <p:sp>
        <p:nvSpPr>
          <p:cNvPr id="51" name="Rectangle 50">
            <a:extLst>
              <a:ext uri="{FF2B5EF4-FFF2-40B4-BE49-F238E27FC236}">
                <a16:creationId xmlns:a16="http://schemas.microsoft.com/office/drawing/2014/main" id="{3D5BD347-CAFA-C540-BF75-03882E54F12A}"/>
              </a:ext>
            </a:extLst>
          </p:cNvPr>
          <p:cNvSpPr/>
          <p:nvPr/>
        </p:nvSpPr>
        <p:spPr>
          <a:xfrm rot="2552546">
            <a:off x="10799118" y="2173017"/>
            <a:ext cx="312907" cy="369332"/>
          </a:xfrm>
          <a:prstGeom prst="rect">
            <a:avLst/>
          </a:prstGeom>
        </p:spPr>
        <p:txBody>
          <a:bodyPr wrap="none">
            <a:spAutoFit/>
            <a:scene3d>
              <a:camera prst="orthographicFront">
                <a:rot lat="21473346" lon="3905017" rev="21327966"/>
              </a:camera>
              <a:lightRig rig="threePt" dir="t"/>
            </a:scene3d>
          </a:bodyPr>
          <a:lstStyle/>
          <a:p>
            <a:pPr algn="ctr"/>
            <a:r>
              <a:rPr lang="en-US" dirty="0">
                <a:ln w="0"/>
                <a:effectLst>
                  <a:outerShdw blurRad="38100" dist="19050" dir="2700000" algn="tl" rotWithShape="0">
                    <a:schemeClr val="dk1">
                      <a:alpha val="40000"/>
                    </a:schemeClr>
                  </a:outerShdw>
                </a:effectLst>
                <a:latin typeface="Century Gothic" panose="020B0502020202020204" pitchFamily="34" charset="0"/>
              </a:rPr>
              <a:t>3</a:t>
            </a:r>
          </a:p>
        </p:txBody>
      </p:sp>
      <p:sp>
        <p:nvSpPr>
          <p:cNvPr id="52" name="Rectangle 51">
            <a:extLst>
              <a:ext uri="{FF2B5EF4-FFF2-40B4-BE49-F238E27FC236}">
                <a16:creationId xmlns:a16="http://schemas.microsoft.com/office/drawing/2014/main" id="{696959CD-8A62-624B-8C80-BA02A8132EE6}"/>
              </a:ext>
            </a:extLst>
          </p:cNvPr>
          <p:cNvSpPr/>
          <p:nvPr/>
        </p:nvSpPr>
        <p:spPr>
          <a:xfrm rot="10800000" flipH="1">
            <a:off x="10732048" y="2053704"/>
            <a:ext cx="311976" cy="261610"/>
          </a:xfrm>
          <a:prstGeom prst="rect">
            <a:avLst/>
          </a:prstGeom>
        </p:spPr>
        <p:txBody>
          <a:bodyPr wrap="square">
            <a:spAutoFit/>
          </a:bodyPr>
          <a:lstStyle/>
          <a:p>
            <a:pPr algn="ctr"/>
            <a:r>
              <a:rPr lang="en-US" sz="1050" dirty="0">
                <a:ln w="0"/>
                <a:effectLst>
                  <a:outerShdw blurRad="38100" dist="19050" dir="2700000" algn="tl" rotWithShape="0">
                    <a:schemeClr val="dk1">
                      <a:alpha val="40000"/>
                    </a:schemeClr>
                  </a:outerShdw>
                </a:effectLst>
                <a:latin typeface="Century Gothic" panose="020B0502020202020204" pitchFamily="34" charset="0"/>
              </a:rPr>
              <a:t>7</a:t>
            </a:r>
          </a:p>
        </p:txBody>
      </p:sp>
      <p:graphicFrame>
        <p:nvGraphicFramePr>
          <p:cNvPr id="54" name="Diagram 53">
            <a:extLst>
              <a:ext uri="{FF2B5EF4-FFF2-40B4-BE49-F238E27FC236}">
                <a16:creationId xmlns:a16="http://schemas.microsoft.com/office/drawing/2014/main" id="{1E4AEBB4-4DED-9744-99F6-2621B17A52AA}"/>
              </a:ext>
            </a:extLst>
          </p:cNvPr>
          <p:cNvGraphicFramePr/>
          <p:nvPr>
            <p:extLst>
              <p:ext uri="{D42A27DB-BD31-4B8C-83A1-F6EECF244321}">
                <p14:modId xmlns:p14="http://schemas.microsoft.com/office/powerpoint/2010/main" val="1805733315"/>
              </p:ext>
            </p:extLst>
          </p:nvPr>
        </p:nvGraphicFramePr>
        <p:xfrm>
          <a:off x="4148451" y="2593928"/>
          <a:ext cx="3892354" cy="344323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58" name="Graphic 57" descr="Thought bubble">
            <a:extLst>
              <a:ext uri="{FF2B5EF4-FFF2-40B4-BE49-F238E27FC236}">
                <a16:creationId xmlns:a16="http://schemas.microsoft.com/office/drawing/2014/main" id="{A4B17E4D-98DE-9B48-BDE8-AA41F3315FD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608527" y="673034"/>
            <a:ext cx="1878728" cy="1592263"/>
          </a:xfrm>
          <a:prstGeom prst="rect">
            <a:avLst/>
          </a:prstGeom>
        </p:spPr>
      </p:pic>
      <p:pic>
        <p:nvPicPr>
          <p:cNvPr id="62" name="Graphic 61" descr="Speech">
            <a:extLst>
              <a:ext uri="{FF2B5EF4-FFF2-40B4-BE49-F238E27FC236}">
                <a16:creationId xmlns:a16="http://schemas.microsoft.com/office/drawing/2014/main" id="{BF524E2D-0AD7-C740-AC4E-FB044B7E026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flipH="1">
            <a:off x="10420684" y="629708"/>
            <a:ext cx="1771316" cy="1625094"/>
          </a:xfrm>
          <a:prstGeom prst="rect">
            <a:avLst/>
          </a:prstGeom>
        </p:spPr>
      </p:pic>
      <p:sp>
        <p:nvSpPr>
          <p:cNvPr id="65" name="TextBox 64">
            <a:extLst>
              <a:ext uri="{FF2B5EF4-FFF2-40B4-BE49-F238E27FC236}">
                <a16:creationId xmlns:a16="http://schemas.microsoft.com/office/drawing/2014/main" id="{0C220103-1D85-8C45-B32D-923A4C8D22EF}"/>
              </a:ext>
            </a:extLst>
          </p:cNvPr>
          <p:cNvSpPr txBox="1"/>
          <p:nvPr/>
        </p:nvSpPr>
        <p:spPr>
          <a:xfrm>
            <a:off x="8907131" y="1144906"/>
            <a:ext cx="610680" cy="246221"/>
          </a:xfrm>
          <a:prstGeom prst="rect">
            <a:avLst/>
          </a:prstGeom>
          <a:noFill/>
        </p:spPr>
        <p:txBody>
          <a:bodyPr wrap="square" rtlCol="0">
            <a:spAutoFit/>
          </a:bodyPr>
          <a:lstStyle/>
          <a:p>
            <a:r>
              <a:rPr lang="en-US" sz="1000" dirty="0">
                <a:latin typeface="Century Gothic" panose="020B0502020202020204" pitchFamily="34" charset="0"/>
              </a:rPr>
              <a:t>3+4=7</a:t>
            </a:r>
          </a:p>
        </p:txBody>
      </p:sp>
      <p:sp>
        <p:nvSpPr>
          <p:cNvPr id="66" name="Rectangle 65">
            <a:extLst>
              <a:ext uri="{FF2B5EF4-FFF2-40B4-BE49-F238E27FC236}">
                <a16:creationId xmlns:a16="http://schemas.microsoft.com/office/drawing/2014/main" id="{FA0DE3B5-B85D-2440-A2D1-C9423F8F8E84}"/>
              </a:ext>
            </a:extLst>
          </p:cNvPr>
          <p:cNvSpPr/>
          <p:nvPr/>
        </p:nvSpPr>
        <p:spPr>
          <a:xfrm>
            <a:off x="9742938" y="1171359"/>
            <a:ext cx="516488" cy="246221"/>
          </a:xfrm>
          <a:prstGeom prst="rect">
            <a:avLst/>
          </a:prstGeom>
        </p:spPr>
        <p:txBody>
          <a:bodyPr wrap="none">
            <a:spAutoFit/>
          </a:bodyPr>
          <a:lstStyle/>
          <a:p>
            <a:r>
              <a:rPr lang="en-US" sz="1000" dirty="0">
                <a:latin typeface="Century Gothic" panose="020B0502020202020204" pitchFamily="34" charset="0"/>
              </a:rPr>
              <a:t>8-2=6</a:t>
            </a:r>
            <a:endParaRPr lang="en-US" sz="1600" dirty="0">
              <a:latin typeface="Century Gothic" panose="020B0502020202020204" pitchFamily="34" charset="0"/>
            </a:endParaRPr>
          </a:p>
        </p:txBody>
      </p:sp>
      <p:sp>
        <p:nvSpPr>
          <p:cNvPr id="67" name="Rectangle 66">
            <a:extLst>
              <a:ext uri="{FF2B5EF4-FFF2-40B4-BE49-F238E27FC236}">
                <a16:creationId xmlns:a16="http://schemas.microsoft.com/office/drawing/2014/main" id="{B40BC6AD-14FA-A142-9C28-5037A88AFF77}"/>
              </a:ext>
            </a:extLst>
          </p:cNvPr>
          <p:cNvSpPr/>
          <p:nvPr/>
        </p:nvSpPr>
        <p:spPr>
          <a:xfrm>
            <a:off x="9213924" y="1356473"/>
            <a:ext cx="534121" cy="246221"/>
          </a:xfrm>
          <a:prstGeom prst="rect">
            <a:avLst/>
          </a:prstGeom>
        </p:spPr>
        <p:txBody>
          <a:bodyPr wrap="none">
            <a:spAutoFit/>
          </a:bodyPr>
          <a:lstStyle/>
          <a:p>
            <a:r>
              <a:rPr lang="en-US" sz="1000" dirty="0">
                <a:latin typeface="Century Gothic" panose="020B0502020202020204" pitchFamily="34" charset="0"/>
              </a:rPr>
              <a:t>9x0=0</a:t>
            </a:r>
            <a:endParaRPr lang="en-US" sz="1600" dirty="0">
              <a:latin typeface="Century Gothic" panose="020B0502020202020204" pitchFamily="34" charset="0"/>
            </a:endParaRPr>
          </a:p>
        </p:txBody>
      </p:sp>
      <p:sp>
        <p:nvSpPr>
          <p:cNvPr id="68" name="Rectangle 67">
            <a:extLst>
              <a:ext uri="{FF2B5EF4-FFF2-40B4-BE49-F238E27FC236}">
                <a16:creationId xmlns:a16="http://schemas.microsoft.com/office/drawing/2014/main" id="{BD4F6F5F-BF22-7943-B1D2-BD258117A0A8}"/>
              </a:ext>
            </a:extLst>
          </p:cNvPr>
          <p:cNvSpPr/>
          <p:nvPr/>
        </p:nvSpPr>
        <p:spPr>
          <a:xfrm rot="2356625">
            <a:off x="10531787" y="1031500"/>
            <a:ext cx="701370" cy="261610"/>
          </a:xfrm>
          <a:prstGeom prst="rect">
            <a:avLst/>
          </a:prstGeom>
          <a:noFill/>
        </p:spPr>
        <p:txBody>
          <a:bodyPr wrap="square" lIns="91440" tIns="45720" rIns="91440" bIns="45720">
            <a:noAutofit/>
            <a:scene3d>
              <a:camera prst="orthographicFront">
                <a:rot lat="2302848" lon="1843263" rev="20864822"/>
              </a:camera>
              <a:lightRig rig="threePt" dir="t"/>
            </a:scene3d>
          </a:bodyPr>
          <a:lstStyle/>
          <a:p>
            <a:pPr algn="ctr"/>
            <a:r>
              <a:rPr lang="en-US" sz="1050" dirty="0">
                <a:ln w="0"/>
                <a:effectLst>
                  <a:outerShdw blurRad="38100" dist="19050" dir="2700000" algn="tl" rotWithShape="0">
                    <a:schemeClr val="dk1">
                      <a:alpha val="40000"/>
                    </a:schemeClr>
                  </a:outerShdw>
                </a:effectLst>
                <a:latin typeface="Century Gothic" panose="020B0502020202020204" pitchFamily="34" charset="0"/>
              </a:rPr>
              <a:t>8+1  9</a:t>
            </a:r>
            <a:endParaRPr lang="en-US" sz="105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endParaRPr>
          </a:p>
        </p:txBody>
      </p:sp>
      <p:sp>
        <p:nvSpPr>
          <p:cNvPr id="69" name="Rectangle 68">
            <a:extLst>
              <a:ext uri="{FF2B5EF4-FFF2-40B4-BE49-F238E27FC236}">
                <a16:creationId xmlns:a16="http://schemas.microsoft.com/office/drawing/2014/main" id="{FD83BC29-81D2-8842-92C3-546C3758455D}"/>
              </a:ext>
            </a:extLst>
          </p:cNvPr>
          <p:cNvSpPr/>
          <p:nvPr/>
        </p:nvSpPr>
        <p:spPr>
          <a:xfrm rot="1226522">
            <a:off x="10689813" y="1327369"/>
            <a:ext cx="261610" cy="246221"/>
          </a:xfrm>
          <a:prstGeom prst="rect">
            <a:avLst/>
          </a:prstGeom>
        </p:spPr>
        <p:txBody>
          <a:bodyPr wrap="none">
            <a:spAutoFit/>
          </a:bodyPr>
          <a:lstStyle/>
          <a:p>
            <a:r>
              <a:rPr lang="en-US" sz="1000" dirty="0">
                <a:ln w="0"/>
                <a:effectLst>
                  <a:outerShdw blurRad="38100" dist="19050" dir="2700000" algn="tl" rotWithShape="0">
                    <a:schemeClr val="dk1">
                      <a:alpha val="40000"/>
                    </a:schemeClr>
                  </a:outerShdw>
                </a:effectLst>
                <a:latin typeface="Century Gothic" panose="020B0502020202020204" pitchFamily="34" charset="0"/>
              </a:rPr>
              <a:t>=</a:t>
            </a:r>
            <a:endParaRPr lang="en-US" dirty="0"/>
          </a:p>
        </p:txBody>
      </p:sp>
      <p:sp>
        <p:nvSpPr>
          <p:cNvPr id="71" name="Rectangle 70">
            <a:extLst>
              <a:ext uri="{FF2B5EF4-FFF2-40B4-BE49-F238E27FC236}">
                <a16:creationId xmlns:a16="http://schemas.microsoft.com/office/drawing/2014/main" id="{C1CB3448-7A82-8540-A92E-F877C7169BFE}"/>
              </a:ext>
            </a:extLst>
          </p:cNvPr>
          <p:cNvSpPr/>
          <p:nvPr/>
        </p:nvSpPr>
        <p:spPr>
          <a:xfrm rot="18646586" flipH="1">
            <a:off x="11063752" y="1214141"/>
            <a:ext cx="325299" cy="415498"/>
          </a:xfrm>
          <a:prstGeom prst="rect">
            <a:avLst/>
          </a:prstGeom>
          <a:noFill/>
          <a:scene3d>
            <a:camera prst="orthographicFront">
              <a:rot lat="0" lon="18599986" rev="0"/>
            </a:camera>
            <a:lightRig rig="threePt" dir="t"/>
          </a:scene3d>
        </p:spPr>
        <p:txBody>
          <a:bodyPr wrap="square" lIns="91440" tIns="45720" rIns="91440" bIns="45720">
            <a:spAutoFit/>
            <a:scene3d>
              <a:camera prst="orthographicFront">
                <a:rot lat="2700000" lon="0" rev="20999999"/>
              </a:camera>
              <a:lightRig rig="threePt" dir="t"/>
            </a:scene3d>
          </a:bodyPr>
          <a:lstStyle/>
          <a:p>
            <a:pPr algn="ctr"/>
            <a:r>
              <a:rPr lang="en-US" sz="105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rPr>
              <a:t>5x5</a:t>
            </a:r>
          </a:p>
        </p:txBody>
      </p:sp>
      <p:sp>
        <p:nvSpPr>
          <p:cNvPr id="72" name="Rectangle 71">
            <a:extLst>
              <a:ext uri="{FF2B5EF4-FFF2-40B4-BE49-F238E27FC236}">
                <a16:creationId xmlns:a16="http://schemas.microsoft.com/office/drawing/2014/main" id="{94B77274-71D4-274E-A4C5-0BAAB0C5AD3C}"/>
              </a:ext>
            </a:extLst>
          </p:cNvPr>
          <p:cNvSpPr/>
          <p:nvPr/>
        </p:nvSpPr>
        <p:spPr>
          <a:xfrm rot="20782405">
            <a:off x="11116692" y="1133286"/>
            <a:ext cx="266420" cy="253916"/>
          </a:xfrm>
          <a:prstGeom prst="rect">
            <a:avLst/>
          </a:prstGeom>
        </p:spPr>
        <p:txBody>
          <a:bodyPr wrap="none">
            <a:spAutoFit/>
          </a:bodyPr>
          <a:lstStyle/>
          <a:p>
            <a:r>
              <a:rPr lang="en-US" sz="1050" dirty="0">
                <a:ln w="0"/>
                <a:effectLst>
                  <a:outerShdw blurRad="38100" dist="19050" dir="2700000" algn="tl" rotWithShape="0">
                    <a:schemeClr val="dk1">
                      <a:alpha val="40000"/>
                    </a:schemeClr>
                  </a:outerShdw>
                </a:effectLst>
                <a:latin typeface="Century Gothic" panose="020B0502020202020204" pitchFamily="34" charset="0"/>
              </a:rPr>
              <a:t>=</a:t>
            </a:r>
            <a:endParaRPr lang="en-US" dirty="0"/>
          </a:p>
        </p:txBody>
      </p:sp>
      <p:sp>
        <p:nvSpPr>
          <p:cNvPr id="73" name="Rectangle 72">
            <a:extLst>
              <a:ext uri="{FF2B5EF4-FFF2-40B4-BE49-F238E27FC236}">
                <a16:creationId xmlns:a16="http://schemas.microsoft.com/office/drawing/2014/main" id="{056D2F67-25EE-3340-9121-F089A6BC25EB}"/>
              </a:ext>
            </a:extLst>
          </p:cNvPr>
          <p:cNvSpPr/>
          <p:nvPr/>
        </p:nvSpPr>
        <p:spPr>
          <a:xfrm rot="10800000">
            <a:off x="10915797" y="992333"/>
            <a:ext cx="341760" cy="261610"/>
          </a:xfrm>
          <a:prstGeom prst="rect">
            <a:avLst/>
          </a:prstGeom>
        </p:spPr>
        <p:txBody>
          <a:bodyPr wrap="none">
            <a:spAutoFit/>
          </a:bodyPr>
          <a:lstStyle/>
          <a:p>
            <a:r>
              <a:rPr lang="en-US" sz="1100" dirty="0">
                <a:ln w="0"/>
                <a:effectLst>
                  <a:outerShdw blurRad="38100" dist="19050" dir="2700000" algn="tl" rotWithShape="0">
                    <a:schemeClr val="dk1">
                      <a:alpha val="40000"/>
                    </a:schemeClr>
                  </a:outerShdw>
                </a:effectLst>
                <a:latin typeface="Century Gothic" panose="020B0502020202020204" pitchFamily="34" charset="0"/>
              </a:rPr>
              <a:t>25</a:t>
            </a:r>
            <a:endParaRPr lang="en-US" dirty="0"/>
          </a:p>
        </p:txBody>
      </p:sp>
      <p:sp>
        <p:nvSpPr>
          <p:cNvPr id="75" name="Rectangle 74">
            <a:extLst>
              <a:ext uri="{FF2B5EF4-FFF2-40B4-BE49-F238E27FC236}">
                <a16:creationId xmlns:a16="http://schemas.microsoft.com/office/drawing/2014/main" id="{4E9C38A9-E081-7B41-AEB7-E9E71CB9CFD5}"/>
              </a:ext>
            </a:extLst>
          </p:cNvPr>
          <p:cNvSpPr/>
          <p:nvPr/>
        </p:nvSpPr>
        <p:spPr>
          <a:xfrm>
            <a:off x="9315339" y="984874"/>
            <a:ext cx="614271" cy="246221"/>
          </a:xfrm>
          <a:prstGeom prst="rect">
            <a:avLst/>
          </a:prstGeom>
        </p:spPr>
        <p:txBody>
          <a:bodyPr wrap="none">
            <a:spAutoFit/>
          </a:bodyPr>
          <a:lstStyle/>
          <a:p>
            <a:r>
              <a:rPr lang="en-US" sz="1000" dirty="0">
                <a:latin typeface="Century Gothic" panose="020B0502020202020204" pitchFamily="34" charset="0"/>
              </a:rPr>
              <a:t>10÷5=2</a:t>
            </a:r>
          </a:p>
        </p:txBody>
      </p:sp>
      <p:sp>
        <p:nvSpPr>
          <p:cNvPr id="76" name="Rectangle 75">
            <a:extLst>
              <a:ext uri="{FF2B5EF4-FFF2-40B4-BE49-F238E27FC236}">
                <a16:creationId xmlns:a16="http://schemas.microsoft.com/office/drawing/2014/main" id="{5381DC45-4FFA-A941-8940-B38ACB8481CE}"/>
              </a:ext>
            </a:extLst>
          </p:cNvPr>
          <p:cNvSpPr/>
          <p:nvPr/>
        </p:nvSpPr>
        <p:spPr>
          <a:xfrm>
            <a:off x="11280404" y="958053"/>
            <a:ext cx="405880" cy="276999"/>
          </a:xfrm>
          <a:prstGeom prst="rect">
            <a:avLst/>
          </a:prstGeom>
          <a:noFill/>
        </p:spPr>
        <p:txBody>
          <a:bodyPr wrap="none" lIns="91440" tIns="45720" rIns="91440" bIns="45720">
            <a:spAutoFit/>
            <a:scene3d>
              <a:camera prst="orthographicFront">
                <a:rot lat="2029547" lon="19379726" rev="20234360"/>
              </a:camera>
              <a:lightRig rig="threePt" dir="t"/>
            </a:scene3d>
          </a:bodyPr>
          <a:lstStyle/>
          <a:p>
            <a:pPr algn="ctr"/>
            <a:r>
              <a:rPr lang="en-US" sz="120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rPr>
              <a:t>7-3</a:t>
            </a:r>
          </a:p>
        </p:txBody>
      </p:sp>
      <p:sp>
        <p:nvSpPr>
          <p:cNvPr id="77" name="Rectangle 76">
            <a:extLst>
              <a:ext uri="{FF2B5EF4-FFF2-40B4-BE49-F238E27FC236}">
                <a16:creationId xmlns:a16="http://schemas.microsoft.com/office/drawing/2014/main" id="{1350F8AC-8F3A-C342-8F08-A4418DA79A1A}"/>
              </a:ext>
            </a:extLst>
          </p:cNvPr>
          <p:cNvSpPr/>
          <p:nvPr/>
        </p:nvSpPr>
        <p:spPr>
          <a:xfrm rot="20782405">
            <a:off x="11624182" y="1113724"/>
            <a:ext cx="266420" cy="253916"/>
          </a:xfrm>
          <a:prstGeom prst="rect">
            <a:avLst/>
          </a:prstGeom>
        </p:spPr>
        <p:txBody>
          <a:bodyPr wrap="none">
            <a:spAutoFit/>
          </a:bodyPr>
          <a:lstStyle/>
          <a:p>
            <a:r>
              <a:rPr lang="en-US" sz="1050" dirty="0">
                <a:ln w="0"/>
                <a:effectLst>
                  <a:outerShdw blurRad="38100" dist="19050" dir="2700000" algn="tl" rotWithShape="0">
                    <a:schemeClr val="dk1">
                      <a:alpha val="40000"/>
                    </a:schemeClr>
                  </a:outerShdw>
                </a:effectLst>
                <a:latin typeface="Century Gothic" panose="020B0502020202020204" pitchFamily="34" charset="0"/>
              </a:rPr>
              <a:t>=</a:t>
            </a:r>
            <a:endParaRPr lang="en-US" dirty="0"/>
          </a:p>
        </p:txBody>
      </p:sp>
      <p:sp>
        <p:nvSpPr>
          <p:cNvPr id="78" name="Rectangle 77">
            <a:extLst>
              <a:ext uri="{FF2B5EF4-FFF2-40B4-BE49-F238E27FC236}">
                <a16:creationId xmlns:a16="http://schemas.microsoft.com/office/drawing/2014/main" id="{6C2AE512-3F08-3A46-8149-4ADDF9D85386}"/>
              </a:ext>
            </a:extLst>
          </p:cNvPr>
          <p:cNvSpPr/>
          <p:nvPr/>
        </p:nvSpPr>
        <p:spPr>
          <a:xfrm>
            <a:off x="11529422" y="841245"/>
            <a:ext cx="269625" cy="276999"/>
          </a:xfrm>
          <a:prstGeom prst="rect">
            <a:avLst/>
          </a:prstGeom>
          <a:noFill/>
        </p:spPr>
        <p:txBody>
          <a:bodyPr wrap="none" lIns="91440" tIns="45720" rIns="91440" bIns="45720">
            <a:spAutoFit/>
            <a:scene3d>
              <a:camera prst="orthographicFront">
                <a:rot lat="2528697" lon="19240618" rev="18559332"/>
              </a:camera>
              <a:lightRig rig="threePt" dir="t"/>
            </a:scene3d>
          </a:bodyPr>
          <a:lstStyle/>
          <a:p>
            <a:pPr algn="ctr"/>
            <a:r>
              <a:rPr lang="en-US" sz="120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rPr>
              <a:t>4</a:t>
            </a:r>
            <a:endParaRPr lang="en-US" sz="540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endParaRPr>
          </a:p>
        </p:txBody>
      </p:sp>
      <p:sp>
        <p:nvSpPr>
          <p:cNvPr id="79" name="Rectangle 78">
            <a:extLst>
              <a:ext uri="{FF2B5EF4-FFF2-40B4-BE49-F238E27FC236}">
                <a16:creationId xmlns:a16="http://schemas.microsoft.com/office/drawing/2014/main" id="{9B17119D-46DF-1348-8FB3-564B5A4E226C}"/>
              </a:ext>
            </a:extLst>
          </p:cNvPr>
          <p:cNvSpPr/>
          <p:nvPr/>
        </p:nvSpPr>
        <p:spPr>
          <a:xfrm>
            <a:off x="10658892" y="1472084"/>
            <a:ext cx="426719" cy="276999"/>
          </a:xfrm>
          <a:prstGeom prst="rect">
            <a:avLst/>
          </a:prstGeom>
          <a:noFill/>
        </p:spPr>
        <p:txBody>
          <a:bodyPr wrap="none" lIns="91440" tIns="45720" rIns="91440" bIns="45720">
            <a:spAutoFit/>
            <a:scene3d>
              <a:camera prst="orthographicFront">
                <a:rot lat="19031146" lon="20380055" rev="1007943"/>
              </a:camera>
              <a:lightRig rig="threePt" dir="t"/>
            </a:scene3d>
          </a:bodyPr>
          <a:lstStyle/>
          <a:p>
            <a:pPr algn="ctr"/>
            <a:r>
              <a:rPr lang="en-US" sz="110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rPr>
              <a:t>81</a:t>
            </a:r>
            <a:r>
              <a:rPr lang="en-US" sz="1200" dirty="0">
                <a:latin typeface="Century Gothic" panose="020B0502020202020204" pitchFamily="34" charset="0"/>
              </a:rPr>
              <a:t>÷</a:t>
            </a:r>
            <a:endParaRPr lang="en-US" sz="540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endParaRPr>
          </a:p>
        </p:txBody>
      </p:sp>
      <p:sp>
        <p:nvSpPr>
          <p:cNvPr id="80" name="Rectangle 79">
            <a:extLst>
              <a:ext uri="{FF2B5EF4-FFF2-40B4-BE49-F238E27FC236}">
                <a16:creationId xmlns:a16="http://schemas.microsoft.com/office/drawing/2014/main" id="{828B64F7-46F3-3B42-B311-153F30D60420}"/>
              </a:ext>
            </a:extLst>
          </p:cNvPr>
          <p:cNvSpPr/>
          <p:nvPr/>
        </p:nvSpPr>
        <p:spPr>
          <a:xfrm>
            <a:off x="10971752" y="1484926"/>
            <a:ext cx="426719" cy="261610"/>
          </a:xfrm>
          <a:prstGeom prst="rect">
            <a:avLst/>
          </a:prstGeom>
          <a:noFill/>
        </p:spPr>
        <p:txBody>
          <a:bodyPr wrap="none" lIns="91440" tIns="45720" rIns="91440" bIns="45720">
            <a:spAutoFit/>
            <a:scene3d>
              <a:camera prst="orthographicFront">
                <a:rot lat="18899995" lon="0" rev="600000"/>
              </a:camera>
              <a:lightRig rig="threePt" dir="t"/>
            </a:scene3d>
          </a:bodyPr>
          <a:lstStyle/>
          <a:p>
            <a:pPr algn="ctr"/>
            <a:r>
              <a:rPr lang="en-US" sz="105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rPr>
              <a:t>9=9</a:t>
            </a:r>
          </a:p>
        </p:txBody>
      </p:sp>
      <p:sp>
        <p:nvSpPr>
          <p:cNvPr id="81" name="Rectangle 80">
            <a:extLst>
              <a:ext uri="{FF2B5EF4-FFF2-40B4-BE49-F238E27FC236}">
                <a16:creationId xmlns:a16="http://schemas.microsoft.com/office/drawing/2014/main" id="{A1ACCC75-2227-2F43-A534-91F98B0D611F}"/>
              </a:ext>
            </a:extLst>
          </p:cNvPr>
          <p:cNvSpPr/>
          <p:nvPr/>
        </p:nvSpPr>
        <p:spPr>
          <a:xfrm rot="20074832">
            <a:off x="11281313" y="1203378"/>
            <a:ext cx="540534" cy="276999"/>
          </a:xfrm>
          <a:prstGeom prst="rect">
            <a:avLst/>
          </a:prstGeom>
          <a:noFill/>
        </p:spPr>
        <p:txBody>
          <a:bodyPr wrap="none" lIns="91440" tIns="45720" rIns="91440" bIns="45720">
            <a:spAutoFit/>
            <a:scene3d>
              <a:camera prst="orthographicFront">
                <a:rot lat="20623882" lon="19524485" rev="20984282"/>
              </a:camera>
              <a:lightRig rig="threePt" dir="t"/>
            </a:scene3d>
          </a:bodyPr>
          <a:lstStyle/>
          <a:p>
            <a:pPr algn="ctr"/>
            <a:r>
              <a:rPr lang="en-US" sz="1200" b="0" cap="none" spc="0" dirty="0">
                <a:ln w="0"/>
                <a:solidFill>
                  <a:schemeClr val="tx1"/>
                </a:solidFill>
                <a:effectLst>
                  <a:outerShdw blurRad="38100" dist="19050" dir="2700000" algn="tl" rotWithShape="0">
                    <a:schemeClr val="dk1">
                      <a:alpha val="40000"/>
                    </a:schemeClr>
                  </a:outerShdw>
                </a:effectLst>
                <a:latin typeface="Century Gothic" panose="020B0502020202020204" pitchFamily="34" charset="0"/>
              </a:rPr>
              <a:t>6+5=</a:t>
            </a:r>
          </a:p>
        </p:txBody>
      </p:sp>
      <p:sp>
        <p:nvSpPr>
          <p:cNvPr id="83" name="Rectangle 82">
            <a:extLst>
              <a:ext uri="{FF2B5EF4-FFF2-40B4-BE49-F238E27FC236}">
                <a16:creationId xmlns:a16="http://schemas.microsoft.com/office/drawing/2014/main" id="{D0B8C8BD-0782-094E-B29D-46B0DEFFFFF4}"/>
              </a:ext>
            </a:extLst>
          </p:cNvPr>
          <p:cNvSpPr/>
          <p:nvPr/>
        </p:nvSpPr>
        <p:spPr>
          <a:xfrm rot="7812258" flipH="1">
            <a:off x="11051452" y="1608746"/>
            <a:ext cx="925014" cy="307777"/>
          </a:xfrm>
          <a:prstGeom prst="rect">
            <a:avLst/>
          </a:prstGeom>
        </p:spPr>
        <p:txBody>
          <a:bodyPr wrap="square">
            <a:spAutoFit/>
            <a:scene3d>
              <a:camera prst="orthographicFront">
                <a:rot lat="2331986" lon="2846894" rev="2061302"/>
              </a:camera>
              <a:lightRig rig="threePt" dir="t"/>
            </a:scene3d>
          </a:bodyPr>
          <a:lstStyle/>
          <a:p>
            <a:r>
              <a:rPr lang="en-US" sz="1400" dirty="0">
                <a:solidFill>
                  <a:srgbClr val="222222"/>
                </a:solidFill>
                <a:latin typeface="Century Gothic" panose="020B0502020202020204" pitchFamily="34" charset="0"/>
              </a:rPr>
              <a:t>11</a:t>
            </a:r>
            <a:endParaRPr lang="en-US" dirty="0">
              <a:latin typeface="Century Gothic" panose="020B0502020202020204" pitchFamily="34" charset="0"/>
            </a:endParaRPr>
          </a:p>
        </p:txBody>
      </p:sp>
    </p:spTree>
    <p:extLst>
      <p:ext uri="{BB962C8B-B14F-4D97-AF65-F5344CB8AC3E}">
        <p14:creationId xmlns:p14="http://schemas.microsoft.com/office/powerpoint/2010/main" val="2659752990"/>
      </p:ext>
    </p:extLst>
  </p:cSld>
  <p:clrMapOvr>
    <a:masterClrMapping/>
  </p:clrMapOvr>
</p:sld>
</file>

<file path=ppt/theme/theme1.xml><?xml version="1.0" encoding="utf-8"?>
<a:theme xmlns:a="http://schemas.openxmlformats.org/drawingml/2006/main" name="Facet">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{4C0C5FA2-BBF8-824A-81C8-385A25CFA0A8}tf10001060</Template>
  <TotalTime>1894</TotalTime>
  <Words>607</Words>
  <Application>Microsoft Office PowerPoint</Application>
  <PresentationFormat>Widescreen</PresentationFormat>
  <Paragraphs>67</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Century Gothic</vt:lpstr>
      <vt:lpstr>Trebuchet MS</vt:lpstr>
      <vt:lpstr>Wingdings</vt:lpstr>
      <vt:lpstr>Wingdings 3</vt:lpstr>
      <vt:lpstr>Facet</vt:lpstr>
      <vt:lpstr>PowerPoint Presentation</vt:lpstr>
    </vt:vector>
  </TitlesOfParts>
  <Company>UHWO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Dyscalculia</dc:title>
  <dc:creator>Markie Belmodis</dc:creator>
  <cp:lastModifiedBy>Alphie Garcia</cp:lastModifiedBy>
  <cp:revision>89</cp:revision>
  <dcterms:created xsi:type="dcterms:W3CDTF">2017-09-21T21:13:48Z</dcterms:created>
  <dcterms:modified xsi:type="dcterms:W3CDTF">2020-02-07T18:49:48Z</dcterms:modified>
</cp:coreProperties>
</file>