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38" y="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988800" y="857250"/>
            <a:ext cx="203200" cy="6000750"/>
          </a:xfrm>
          <a:custGeom>
            <a:avLst/>
            <a:gdLst/>
            <a:ahLst/>
            <a:cxnLst/>
            <a:rect l="l" t="t" r="r" b="b"/>
            <a:pathLst>
              <a:path w="203200" h="6000750">
                <a:moveTo>
                  <a:pt x="0" y="6000750"/>
                </a:moveTo>
                <a:lnTo>
                  <a:pt x="203200" y="6000750"/>
                </a:lnTo>
                <a:lnTo>
                  <a:pt x="203200" y="0"/>
                </a:lnTo>
                <a:lnTo>
                  <a:pt x="0" y="0"/>
                </a:lnTo>
                <a:lnTo>
                  <a:pt x="0" y="6000750"/>
                </a:lnTo>
                <a:close/>
              </a:path>
            </a:pathLst>
          </a:custGeom>
          <a:solidFill>
            <a:srgbClr val="F3D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-1" y="857250"/>
            <a:ext cx="203200" cy="6000750"/>
          </a:xfrm>
          <a:custGeom>
            <a:avLst/>
            <a:gdLst/>
            <a:ahLst/>
            <a:cxnLst/>
            <a:rect l="l" t="t" r="r" b="b"/>
            <a:pathLst>
              <a:path w="203200" h="6000750">
                <a:moveTo>
                  <a:pt x="0" y="6000750"/>
                </a:moveTo>
                <a:lnTo>
                  <a:pt x="203199" y="6000750"/>
                </a:lnTo>
                <a:lnTo>
                  <a:pt x="203199" y="0"/>
                </a:lnTo>
                <a:lnTo>
                  <a:pt x="0" y="0"/>
                </a:lnTo>
                <a:lnTo>
                  <a:pt x="0" y="6000750"/>
                </a:lnTo>
                <a:close/>
              </a:path>
            </a:pathLst>
          </a:custGeom>
          <a:solidFill>
            <a:srgbClr val="F3D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2192000" cy="857250"/>
          </a:xfrm>
          <a:custGeom>
            <a:avLst/>
            <a:gdLst/>
            <a:ahLst/>
            <a:cxnLst/>
            <a:rect l="l" t="t" r="r" b="b"/>
            <a:pathLst>
              <a:path w="12192000" h="857250">
                <a:moveTo>
                  <a:pt x="0" y="0"/>
                </a:moveTo>
                <a:lnTo>
                  <a:pt x="12192000" y="0"/>
                </a:lnTo>
                <a:lnTo>
                  <a:pt x="12192000" y="857250"/>
                </a:lnTo>
                <a:lnTo>
                  <a:pt x="0" y="857250"/>
                </a:lnTo>
                <a:lnTo>
                  <a:pt x="0" y="0"/>
                </a:lnTo>
                <a:close/>
              </a:path>
            </a:pathLst>
          </a:custGeom>
          <a:solidFill>
            <a:srgbClr val="7C24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668000" y="6794500"/>
            <a:ext cx="1473200" cy="381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56100" y="203200"/>
            <a:ext cx="3479800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tminouye@awdhi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6100" y="203200"/>
            <a:ext cx="3262629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Math + Games = </a:t>
            </a:r>
            <a:r>
              <a:rPr spc="-5" dirty="0"/>
              <a:t>Enhanced</a:t>
            </a:r>
            <a:r>
              <a:rPr spc="-35" dirty="0"/>
              <a:t> </a:t>
            </a:r>
            <a:r>
              <a:rPr spc="-5" dirty="0"/>
              <a:t>Learning!</a:t>
            </a:r>
          </a:p>
        </p:txBody>
      </p:sp>
      <p:sp>
        <p:nvSpPr>
          <p:cNvPr id="3" name="object 3"/>
          <p:cNvSpPr/>
          <p:nvPr/>
        </p:nvSpPr>
        <p:spPr>
          <a:xfrm>
            <a:off x="424502" y="1086759"/>
            <a:ext cx="4287520" cy="1187450"/>
          </a:xfrm>
          <a:custGeom>
            <a:avLst/>
            <a:gdLst/>
            <a:ahLst/>
            <a:cxnLst/>
            <a:rect l="l" t="t" r="r" b="b"/>
            <a:pathLst>
              <a:path w="4287520" h="1187450">
                <a:moveTo>
                  <a:pt x="0" y="0"/>
                </a:moveTo>
                <a:lnTo>
                  <a:pt x="4287405" y="0"/>
                </a:lnTo>
                <a:lnTo>
                  <a:pt x="4287405" y="1187439"/>
                </a:lnTo>
                <a:lnTo>
                  <a:pt x="0" y="11874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24502" y="1231900"/>
            <a:ext cx="4287520" cy="8763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32384" marR="40640">
              <a:lnSpc>
                <a:spcPts val="1100"/>
              </a:lnSpc>
              <a:spcBef>
                <a:spcPts val="219"/>
              </a:spcBef>
            </a:pPr>
            <a:r>
              <a:rPr sz="1000" dirty="0">
                <a:latin typeface="Trebuchet MS"/>
                <a:cs typeface="Trebuchet MS"/>
              </a:rPr>
              <a:t>When </a:t>
            </a:r>
            <a:r>
              <a:rPr sz="1000" spc="-5" dirty="0">
                <a:latin typeface="Trebuchet MS"/>
                <a:cs typeface="Trebuchet MS"/>
              </a:rPr>
              <a:t>integrating </a:t>
            </a:r>
            <a:r>
              <a:rPr sz="1000" dirty="0">
                <a:latin typeface="Trebuchet MS"/>
                <a:cs typeface="Trebuchet MS"/>
              </a:rPr>
              <a:t>games and math, research shows why games help  students to learn math as well as the different strategies teachers were  </a:t>
            </a:r>
            <a:r>
              <a:rPr sz="1000" spc="-5" dirty="0">
                <a:latin typeface="Trebuchet MS"/>
                <a:cs typeface="Trebuchet MS"/>
              </a:rPr>
              <a:t>able to use to help their students. Numerous resources discuss how  </a:t>
            </a:r>
            <a:r>
              <a:rPr sz="1000" dirty="0">
                <a:latin typeface="Trebuchet MS"/>
                <a:cs typeface="Trebuchet MS"/>
              </a:rPr>
              <a:t>games can help students to become more motivated when learning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math,  as </a:t>
            </a:r>
            <a:r>
              <a:rPr sz="1000" spc="-5" dirty="0">
                <a:latin typeface="Trebuchet MS"/>
                <a:cs typeface="Trebuchet MS"/>
              </a:rPr>
              <a:t>build connections to more </a:t>
            </a:r>
            <a:r>
              <a:rPr sz="1000" dirty="0">
                <a:latin typeface="Trebuchet MS"/>
                <a:cs typeface="Trebuchet MS"/>
              </a:rPr>
              <a:t>pathways </a:t>
            </a:r>
            <a:r>
              <a:rPr sz="1000" spc="-5" dirty="0">
                <a:latin typeface="Trebuchet MS"/>
                <a:cs typeface="Trebuchet MS"/>
              </a:rPr>
              <a:t>for </a:t>
            </a:r>
            <a:r>
              <a:rPr sz="1000" spc="-15" dirty="0">
                <a:latin typeface="Trebuchet MS"/>
                <a:cs typeface="Trebuchet MS"/>
              </a:rPr>
              <a:t>student’s </a:t>
            </a:r>
            <a:r>
              <a:rPr sz="1000" spc="-5" dirty="0">
                <a:latin typeface="Trebuchet MS"/>
                <a:cs typeface="Trebuchet MS"/>
              </a:rPr>
              <a:t>to recall, thus  </a:t>
            </a:r>
            <a:r>
              <a:rPr sz="1000" dirty="0">
                <a:latin typeface="Trebuchet MS"/>
                <a:cs typeface="Trebuchet MS"/>
              </a:rPr>
              <a:t>allowing students to build fluency and</a:t>
            </a:r>
            <a:r>
              <a:rPr sz="1000" spc="-15" dirty="0">
                <a:latin typeface="Trebuchet MS"/>
                <a:cs typeface="Trebuchet MS"/>
              </a:rPr>
              <a:t> </a:t>
            </a:r>
            <a:r>
              <a:rPr sz="1000" spc="-10" dirty="0">
                <a:latin typeface="Trebuchet MS"/>
                <a:cs typeface="Trebuchet MS"/>
              </a:rPr>
              <a:t>automaticity.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4502" y="916432"/>
            <a:ext cx="4287520" cy="168910"/>
          </a:xfrm>
          <a:prstGeom prst="rect">
            <a:avLst/>
          </a:prstGeom>
          <a:solidFill>
            <a:srgbClr val="7C240B"/>
          </a:solidFill>
          <a:ln w="12700">
            <a:solidFill>
              <a:srgbClr val="78230B"/>
            </a:solidFill>
          </a:ln>
        </p:spPr>
        <p:txBody>
          <a:bodyPr vert="horz" wrap="square" lIns="0" tIns="1016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80"/>
              </a:spcBef>
            </a:pPr>
            <a:r>
              <a:rPr sz="900" b="1" spc="-10" dirty="0">
                <a:solidFill>
                  <a:srgbClr val="F9EAD3"/>
                </a:solidFill>
                <a:latin typeface="Trebuchet MS"/>
                <a:cs typeface="Trebuchet MS"/>
              </a:rPr>
              <a:t>Abstract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946401" y="1078867"/>
            <a:ext cx="3871595" cy="2724150"/>
          </a:xfrm>
          <a:custGeom>
            <a:avLst/>
            <a:gdLst/>
            <a:ahLst/>
            <a:cxnLst/>
            <a:rect l="l" t="t" r="r" b="b"/>
            <a:pathLst>
              <a:path w="3871595" h="2724150">
                <a:moveTo>
                  <a:pt x="0" y="0"/>
                </a:moveTo>
                <a:lnTo>
                  <a:pt x="3871102" y="0"/>
                </a:lnTo>
                <a:lnTo>
                  <a:pt x="3871102" y="2724139"/>
                </a:lnTo>
                <a:lnTo>
                  <a:pt x="0" y="27241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952751" y="1219200"/>
            <a:ext cx="3858895" cy="24130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5400" marR="79375">
              <a:lnSpc>
                <a:spcPts val="1100"/>
              </a:lnSpc>
              <a:spcBef>
                <a:spcPts val="219"/>
              </a:spcBef>
            </a:pPr>
            <a:r>
              <a:rPr sz="1000" spc="-5" dirty="0">
                <a:latin typeface="Trebuchet MS"/>
                <a:cs typeface="Trebuchet MS"/>
              </a:rPr>
              <a:t>Listed below </a:t>
            </a:r>
            <a:r>
              <a:rPr sz="1000" dirty="0">
                <a:latin typeface="Trebuchet MS"/>
                <a:cs typeface="Trebuchet MS"/>
              </a:rPr>
              <a:t>is a </a:t>
            </a:r>
            <a:r>
              <a:rPr sz="1000" spc="-5" dirty="0">
                <a:latin typeface="Trebuchet MS"/>
                <a:cs typeface="Trebuchet MS"/>
              </a:rPr>
              <a:t>chart from The Impact of Individual,  Competitive, and Collaborative Mathematics Game Play on  </a:t>
            </a:r>
            <a:r>
              <a:rPr sz="1000" dirty="0">
                <a:latin typeface="Trebuchet MS"/>
                <a:cs typeface="Trebuchet MS"/>
              </a:rPr>
              <a:t>Learning, </a:t>
            </a:r>
            <a:r>
              <a:rPr sz="1000" spc="-5" dirty="0">
                <a:latin typeface="Trebuchet MS"/>
                <a:cs typeface="Trebuchet MS"/>
              </a:rPr>
              <a:t>Performance, </a:t>
            </a:r>
            <a:r>
              <a:rPr sz="1000" dirty="0">
                <a:latin typeface="Trebuchet MS"/>
                <a:cs typeface="Trebuchet MS"/>
              </a:rPr>
              <a:t>and Motivation (p9) from Jan L. Plass</a:t>
            </a:r>
            <a:r>
              <a:rPr sz="1000" spc="-8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and  </a:t>
            </a:r>
            <a:r>
              <a:rPr sz="1000" spc="-15" dirty="0">
                <a:latin typeface="Trebuchet MS"/>
                <a:cs typeface="Trebuchet MS"/>
              </a:rPr>
              <a:t>Paul </a:t>
            </a:r>
            <a:r>
              <a:rPr sz="1000" spc="-5" dirty="0">
                <a:latin typeface="Trebuchet MS"/>
                <a:cs typeface="Trebuchet MS"/>
              </a:rPr>
              <a:t>A. </a:t>
            </a:r>
            <a:r>
              <a:rPr sz="1000" spc="-15" dirty="0">
                <a:latin typeface="Trebuchet MS"/>
                <a:cs typeface="Trebuchet MS"/>
              </a:rPr>
              <a:t>O’Keefe’s</a:t>
            </a:r>
            <a:r>
              <a:rPr sz="1000" spc="-45" dirty="0">
                <a:latin typeface="Trebuchet MS"/>
                <a:cs typeface="Trebuchet MS"/>
              </a:rPr>
              <a:t> </a:t>
            </a:r>
            <a:r>
              <a:rPr sz="1000" spc="-5" dirty="0">
                <a:latin typeface="Trebuchet MS"/>
                <a:cs typeface="Trebuchet MS"/>
              </a:rPr>
              <a:t>research.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Times New Roman"/>
              <a:cs typeface="Times New Roman"/>
            </a:endParaRPr>
          </a:p>
          <a:p>
            <a:pPr marL="25400" marR="41275">
              <a:lnSpc>
                <a:spcPts val="1100"/>
              </a:lnSpc>
            </a:pPr>
            <a:r>
              <a:rPr sz="1000" dirty="0">
                <a:latin typeface="Trebuchet MS"/>
                <a:cs typeface="Trebuchet MS"/>
              </a:rPr>
              <a:t>These results show that all three </a:t>
            </a:r>
            <a:r>
              <a:rPr sz="1000" spc="-5" dirty="0">
                <a:latin typeface="Trebuchet MS"/>
                <a:cs typeface="Trebuchet MS"/>
              </a:rPr>
              <a:t>groups </a:t>
            </a:r>
            <a:r>
              <a:rPr sz="1000" dirty="0">
                <a:latin typeface="Trebuchet MS"/>
                <a:cs typeface="Trebuchet MS"/>
              </a:rPr>
              <a:t>showed significant  improvement, showing that </a:t>
            </a:r>
            <a:r>
              <a:rPr sz="1000" spc="-5" dirty="0">
                <a:latin typeface="Trebuchet MS"/>
                <a:cs typeface="Trebuchet MS"/>
              </a:rPr>
              <a:t>integrating </a:t>
            </a:r>
            <a:r>
              <a:rPr sz="1000" dirty="0">
                <a:latin typeface="Trebuchet MS"/>
                <a:cs typeface="Trebuchet MS"/>
              </a:rPr>
              <a:t>math games into math  lessons helps to improve student learning, performance, and  </a:t>
            </a:r>
            <a:r>
              <a:rPr sz="1000" spc="-5" dirty="0">
                <a:latin typeface="Trebuchet MS"/>
                <a:cs typeface="Trebuchet MS"/>
              </a:rPr>
              <a:t>motivation. These </a:t>
            </a:r>
            <a:r>
              <a:rPr sz="1000" dirty="0">
                <a:latin typeface="Trebuchet MS"/>
                <a:cs typeface="Trebuchet MS"/>
              </a:rPr>
              <a:t>results </a:t>
            </a:r>
            <a:r>
              <a:rPr sz="1000" spc="-5" dirty="0">
                <a:latin typeface="Trebuchet MS"/>
                <a:cs typeface="Trebuchet MS"/>
              </a:rPr>
              <a:t>were based on the total number of  </a:t>
            </a:r>
            <a:r>
              <a:rPr sz="1000" dirty="0">
                <a:latin typeface="Trebuchet MS"/>
                <a:cs typeface="Trebuchet MS"/>
              </a:rPr>
              <a:t>problems that the students were able to solve during the post-  test individual game play period. During this game period, the  </a:t>
            </a:r>
            <a:r>
              <a:rPr sz="1000" spc="-5" dirty="0">
                <a:latin typeface="Trebuchet MS"/>
                <a:cs typeface="Trebuchet MS"/>
              </a:rPr>
              <a:t>students were presented with problems </a:t>
            </a:r>
            <a:r>
              <a:rPr sz="1000" dirty="0">
                <a:latin typeface="Trebuchet MS"/>
                <a:cs typeface="Trebuchet MS"/>
              </a:rPr>
              <a:t>on a similar </a:t>
            </a:r>
            <a:r>
              <a:rPr sz="1000" spc="-5" dirty="0">
                <a:latin typeface="Trebuchet MS"/>
                <a:cs typeface="Trebuchet MS"/>
              </a:rPr>
              <a:t>level </a:t>
            </a:r>
            <a:r>
              <a:rPr sz="1000" dirty="0">
                <a:latin typeface="Trebuchet MS"/>
                <a:cs typeface="Trebuchet MS"/>
              </a:rPr>
              <a:t>of  difficulty as during the pre-test and experimental sessions. The  number of problems they solved, and the challenge level they  reached, depended on how fast they </a:t>
            </a:r>
            <a:r>
              <a:rPr sz="1000" spc="-5" dirty="0">
                <a:latin typeface="Trebuchet MS"/>
                <a:cs typeface="Trebuchet MS"/>
              </a:rPr>
              <a:t>progressed </a:t>
            </a:r>
            <a:r>
              <a:rPr sz="1000" dirty="0">
                <a:latin typeface="Trebuchet MS"/>
                <a:cs typeface="Trebuchet MS"/>
              </a:rPr>
              <a:t>in the game.  Increased performance during the post-test suggest that  arithmetic learning had occurred during the experimental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session.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7673" y="2334394"/>
            <a:ext cx="4287520" cy="168910"/>
          </a:xfrm>
          <a:prstGeom prst="rect">
            <a:avLst/>
          </a:prstGeom>
          <a:solidFill>
            <a:srgbClr val="7C240B"/>
          </a:solidFill>
          <a:ln w="12700">
            <a:solidFill>
              <a:srgbClr val="78230B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 marL="14604" algn="ctr">
              <a:lnSpc>
                <a:spcPct val="100000"/>
              </a:lnSpc>
              <a:spcBef>
                <a:spcPts val="15"/>
              </a:spcBef>
            </a:pP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Introduction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043046" y="1046492"/>
            <a:ext cx="2723515" cy="2063750"/>
          </a:xfrm>
          <a:custGeom>
            <a:avLst/>
            <a:gdLst/>
            <a:ahLst/>
            <a:cxnLst/>
            <a:rect l="l" t="t" r="r" b="b"/>
            <a:pathLst>
              <a:path w="2723515" h="2063750">
                <a:moveTo>
                  <a:pt x="0" y="0"/>
                </a:moveTo>
                <a:lnTo>
                  <a:pt x="2723235" y="0"/>
                </a:lnTo>
                <a:lnTo>
                  <a:pt x="2723235" y="2063739"/>
                </a:lnTo>
                <a:lnTo>
                  <a:pt x="0" y="20637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043046" y="1193800"/>
            <a:ext cx="2723515" cy="17145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38430" marR="198120" indent="-103505">
              <a:lnSpc>
                <a:spcPts val="1100"/>
              </a:lnSpc>
              <a:spcBef>
                <a:spcPts val="219"/>
              </a:spcBef>
              <a:buChar char="•"/>
              <a:tabLst>
                <a:tab pos="139065" algn="l"/>
              </a:tabLst>
            </a:pPr>
            <a:r>
              <a:rPr sz="1000" spc="-5" dirty="0">
                <a:latin typeface="Trebuchet MS"/>
                <a:cs typeface="Trebuchet MS"/>
              </a:rPr>
              <a:t>Integrating </a:t>
            </a:r>
            <a:r>
              <a:rPr sz="1000" dirty="0">
                <a:latin typeface="Trebuchet MS"/>
                <a:cs typeface="Trebuchet MS"/>
              </a:rPr>
              <a:t>math games into math</a:t>
            </a:r>
            <a:r>
              <a:rPr sz="1000" spc="-4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lessons  will help to improve student learning,  </a:t>
            </a:r>
            <a:r>
              <a:rPr sz="1000" spc="-5" dirty="0">
                <a:latin typeface="Trebuchet MS"/>
                <a:cs typeface="Trebuchet MS"/>
              </a:rPr>
              <a:t>performance, and motivation</a:t>
            </a:r>
            <a:endParaRPr sz="1000">
              <a:latin typeface="Trebuchet MS"/>
              <a:cs typeface="Trebuchet MS"/>
            </a:endParaRPr>
          </a:p>
          <a:p>
            <a:pPr marL="138430" marR="50800" indent="-103505">
              <a:lnSpc>
                <a:spcPts val="1100"/>
              </a:lnSpc>
              <a:buChar char="•"/>
              <a:tabLst>
                <a:tab pos="139065" algn="l"/>
              </a:tabLst>
            </a:pPr>
            <a:r>
              <a:rPr sz="1000" dirty="0">
                <a:latin typeface="Trebuchet MS"/>
                <a:cs typeface="Trebuchet MS"/>
              </a:rPr>
              <a:t>Math games help students to learn math  </a:t>
            </a:r>
            <a:r>
              <a:rPr sz="1000" spc="-5" dirty="0">
                <a:latin typeface="Trebuchet MS"/>
                <a:cs typeface="Trebuchet MS"/>
              </a:rPr>
              <a:t>because they capture the </a:t>
            </a:r>
            <a:r>
              <a:rPr sz="1000" spc="-10" dirty="0">
                <a:latin typeface="Trebuchet MS"/>
                <a:cs typeface="Trebuchet MS"/>
              </a:rPr>
              <a:t>student’s  </a:t>
            </a:r>
            <a:r>
              <a:rPr sz="1000" dirty="0">
                <a:latin typeface="Trebuchet MS"/>
                <a:cs typeface="Trebuchet MS"/>
              </a:rPr>
              <a:t>attention, as well as encourage and  motivate continued play; thus, helping the  </a:t>
            </a:r>
            <a:r>
              <a:rPr sz="1000" spc="-5" dirty="0">
                <a:latin typeface="Trebuchet MS"/>
                <a:cs typeface="Trebuchet MS"/>
              </a:rPr>
              <a:t>students </a:t>
            </a:r>
            <a:r>
              <a:rPr sz="1000" dirty="0">
                <a:latin typeface="Trebuchet MS"/>
                <a:cs typeface="Trebuchet MS"/>
              </a:rPr>
              <a:t>to </a:t>
            </a:r>
            <a:r>
              <a:rPr sz="1000" spc="-5" dirty="0">
                <a:latin typeface="Trebuchet MS"/>
                <a:cs typeface="Trebuchet MS"/>
              </a:rPr>
              <a:t>encode ideas </a:t>
            </a:r>
            <a:r>
              <a:rPr sz="1000" dirty="0">
                <a:latin typeface="Trebuchet MS"/>
                <a:cs typeface="Trebuchet MS"/>
              </a:rPr>
              <a:t>and </a:t>
            </a:r>
            <a:r>
              <a:rPr sz="1000" spc="-5" dirty="0">
                <a:latin typeface="Trebuchet MS"/>
                <a:cs typeface="Trebuchet MS"/>
              </a:rPr>
              <a:t>concepts by  </a:t>
            </a:r>
            <a:r>
              <a:rPr sz="1000" dirty="0">
                <a:latin typeface="Trebuchet MS"/>
                <a:cs typeface="Trebuchet MS"/>
              </a:rPr>
              <a:t>making multiple connections. More  connections made during learning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translates  to more pathways for recall—building  </a:t>
            </a:r>
            <a:r>
              <a:rPr sz="1000" spc="-5" dirty="0">
                <a:latin typeface="Trebuchet MS"/>
                <a:cs typeface="Trebuchet MS"/>
              </a:rPr>
              <a:t>student fluency </a:t>
            </a:r>
            <a:r>
              <a:rPr sz="1000" dirty="0">
                <a:latin typeface="Trebuchet MS"/>
                <a:cs typeface="Trebuchet MS"/>
              </a:rPr>
              <a:t>and</a:t>
            </a:r>
            <a:r>
              <a:rPr sz="1000" spc="10" dirty="0">
                <a:latin typeface="Trebuchet MS"/>
                <a:cs typeface="Trebuchet MS"/>
              </a:rPr>
              <a:t> </a:t>
            </a:r>
            <a:r>
              <a:rPr sz="1000" spc="-5" dirty="0">
                <a:latin typeface="Trebuchet MS"/>
                <a:cs typeface="Trebuchet MS"/>
              </a:rPr>
              <a:t>automaticity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7673" y="2514650"/>
            <a:ext cx="4287520" cy="1746250"/>
          </a:xfrm>
          <a:custGeom>
            <a:avLst/>
            <a:gdLst/>
            <a:ahLst/>
            <a:cxnLst/>
            <a:rect l="l" t="t" r="r" b="b"/>
            <a:pathLst>
              <a:path w="4287520" h="1746250">
                <a:moveTo>
                  <a:pt x="0" y="0"/>
                </a:moveTo>
                <a:lnTo>
                  <a:pt x="4287405" y="0"/>
                </a:lnTo>
                <a:lnTo>
                  <a:pt x="4287405" y="1746239"/>
                </a:lnTo>
                <a:lnTo>
                  <a:pt x="0" y="17462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27673" y="2667000"/>
            <a:ext cx="4287520" cy="14351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9209" marR="60960">
              <a:lnSpc>
                <a:spcPts val="1100"/>
              </a:lnSpc>
              <a:spcBef>
                <a:spcPts val="219"/>
              </a:spcBef>
            </a:pPr>
            <a:r>
              <a:rPr sz="1000" dirty="0">
                <a:latin typeface="Trebuchet MS"/>
                <a:cs typeface="Trebuchet MS"/>
              </a:rPr>
              <a:t>Many teachers today are still using worksheets to teach and build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fluency  and </a:t>
            </a:r>
            <a:r>
              <a:rPr sz="1000" spc="-10" dirty="0">
                <a:latin typeface="Trebuchet MS"/>
                <a:cs typeface="Trebuchet MS"/>
              </a:rPr>
              <a:t>automaticity, </a:t>
            </a:r>
            <a:r>
              <a:rPr sz="1000" dirty="0">
                <a:latin typeface="Trebuchet MS"/>
                <a:cs typeface="Trebuchet MS"/>
              </a:rPr>
              <a:t>which has been the traditional format for reinforcing  math concepts. This method of reinforcement is no longer</a:t>
            </a:r>
            <a:r>
              <a:rPr sz="1000" spc="-7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efficient.</a:t>
            </a:r>
            <a:endParaRPr sz="1000">
              <a:latin typeface="Trebuchet MS"/>
              <a:cs typeface="Trebuchet MS"/>
            </a:endParaRPr>
          </a:p>
          <a:p>
            <a:pPr marL="29209" marR="144145">
              <a:lnSpc>
                <a:spcPts val="1100"/>
              </a:lnSpc>
            </a:pPr>
            <a:r>
              <a:rPr sz="1000" spc="-20" dirty="0">
                <a:latin typeface="Trebuchet MS"/>
                <a:cs typeface="Trebuchet MS"/>
              </a:rPr>
              <a:t>Teachers </a:t>
            </a:r>
            <a:r>
              <a:rPr sz="1000" dirty="0">
                <a:latin typeface="Trebuchet MS"/>
                <a:cs typeface="Trebuchet MS"/>
              </a:rPr>
              <a:t>need to start incorporating games into math because it helps  </a:t>
            </a:r>
            <a:r>
              <a:rPr sz="1000" spc="-5" dirty="0">
                <a:latin typeface="Trebuchet MS"/>
                <a:cs typeface="Trebuchet MS"/>
              </a:rPr>
              <a:t>students </a:t>
            </a:r>
            <a:r>
              <a:rPr sz="1000" dirty="0">
                <a:latin typeface="Trebuchet MS"/>
                <a:cs typeface="Trebuchet MS"/>
              </a:rPr>
              <a:t>to </a:t>
            </a:r>
            <a:r>
              <a:rPr sz="1000" spc="-5" dirty="0">
                <a:latin typeface="Trebuchet MS"/>
                <a:cs typeface="Trebuchet MS"/>
              </a:rPr>
              <a:t>build connections which makes it </a:t>
            </a:r>
            <a:r>
              <a:rPr sz="1000" dirty="0">
                <a:latin typeface="Trebuchet MS"/>
                <a:cs typeface="Trebuchet MS"/>
              </a:rPr>
              <a:t>easier to </a:t>
            </a:r>
            <a:r>
              <a:rPr sz="1000" spc="-5" dirty="0">
                <a:latin typeface="Trebuchet MS"/>
                <a:cs typeface="Trebuchet MS"/>
              </a:rPr>
              <a:t>recall, </a:t>
            </a:r>
            <a:r>
              <a:rPr sz="1000" dirty="0">
                <a:latin typeface="Trebuchet MS"/>
                <a:cs typeface="Trebuchet MS"/>
              </a:rPr>
              <a:t>as </a:t>
            </a:r>
            <a:r>
              <a:rPr sz="1000" spc="-5" dirty="0">
                <a:latin typeface="Trebuchet MS"/>
                <a:cs typeface="Trebuchet MS"/>
              </a:rPr>
              <a:t>well </a:t>
            </a:r>
            <a:r>
              <a:rPr sz="1000" dirty="0">
                <a:latin typeface="Trebuchet MS"/>
                <a:cs typeface="Trebuchet MS"/>
              </a:rPr>
              <a:t>as  </a:t>
            </a:r>
            <a:r>
              <a:rPr sz="1000" spc="-5" dirty="0">
                <a:latin typeface="Trebuchet MS"/>
                <a:cs typeface="Trebuchet MS"/>
              </a:rPr>
              <a:t>motivate </a:t>
            </a:r>
            <a:r>
              <a:rPr sz="1000" dirty="0">
                <a:latin typeface="Trebuchet MS"/>
                <a:cs typeface="Trebuchet MS"/>
              </a:rPr>
              <a:t>students </a:t>
            </a:r>
            <a:r>
              <a:rPr sz="1000" spc="-5" dirty="0">
                <a:latin typeface="Trebuchet MS"/>
                <a:cs typeface="Trebuchet MS"/>
              </a:rPr>
              <a:t>to</a:t>
            </a:r>
            <a:r>
              <a:rPr sz="1000" spc="-1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learn.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Times New Roman"/>
              <a:cs typeface="Times New Roman"/>
            </a:endParaRPr>
          </a:p>
          <a:p>
            <a:pPr marL="29209" marR="90170">
              <a:lnSpc>
                <a:spcPts val="1100"/>
              </a:lnSpc>
            </a:pPr>
            <a:r>
              <a:rPr sz="1000" dirty="0">
                <a:latin typeface="Trebuchet MS"/>
                <a:cs typeface="Trebuchet MS"/>
              </a:rPr>
              <a:t>If teachers use games to reinforce math concepts, then they will be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able  to </a:t>
            </a:r>
            <a:r>
              <a:rPr sz="1000" spc="-5" dirty="0">
                <a:latin typeface="Trebuchet MS"/>
                <a:cs typeface="Trebuchet MS"/>
              </a:rPr>
              <a:t>build fluency and </a:t>
            </a:r>
            <a:r>
              <a:rPr sz="1000" spc="-10" dirty="0">
                <a:latin typeface="Trebuchet MS"/>
                <a:cs typeface="Trebuchet MS"/>
              </a:rPr>
              <a:t>automaticity, </a:t>
            </a:r>
            <a:r>
              <a:rPr sz="1000" spc="-5" dirty="0">
                <a:latin typeface="Trebuchet MS"/>
                <a:cs typeface="Trebuchet MS"/>
              </a:rPr>
              <a:t>because they are able </a:t>
            </a:r>
            <a:r>
              <a:rPr sz="1000" dirty="0">
                <a:latin typeface="Trebuchet MS"/>
                <a:cs typeface="Trebuchet MS"/>
              </a:rPr>
              <a:t>to </a:t>
            </a:r>
            <a:r>
              <a:rPr sz="1000" spc="-5" dirty="0">
                <a:latin typeface="Trebuchet MS"/>
                <a:cs typeface="Trebuchet MS"/>
              </a:rPr>
              <a:t>build  connections which will in </a:t>
            </a:r>
            <a:r>
              <a:rPr sz="1000" dirty="0">
                <a:latin typeface="Trebuchet MS"/>
                <a:cs typeface="Trebuchet MS"/>
              </a:rPr>
              <a:t>return </a:t>
            </a:r>
            <a:r>
              <a:rPr sz="1000" spc="-5" dirty="0">
                <a:latin typeface="Trebuchet MS"/>
                <a:cs typeface="Trebuchet MS"/>
              </a:rPr>
              <a:t>make it easier for </a:t>
            </a:r>
            <a:r>
              <a:rPr sz="1000" dirty="0">
                <a:latin typeface="Trebuchet MS"/>
                <a:cs typeface="Trebuchet MS"/>
              </a:rPr>
              <a:t>students </a:t>
            </a:r>
            <a:r>
              <a:rPr sz="1000" spc="-5" dirty="0">
                <a:latin typeface="Trebuchet MS"/>
                <a:cs typeface="Trebuchet MS"/>
              </a:rPr>
              <a:t>to</a:t>
            </a:r>
            <a:r>
              <a:rPr sz="1000" spc="-3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recall.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52600" y="312551"/>
            <a:ext cx="569595" cy="2876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52400" indent="-152400">
              <a:lnSpc>
                <a:spcPts val="1100"/>
              </a:lnSpc>
              <a:spcBef>
                <a:spcPts val="55"/>
              </a:spcBef>
            </a:pPr>
            <a:r>
              <a:rPr sz="1000" dirty="0">
                <a:solidFill>
                  <a:srgbClr val="FFFFFF"/>
                </a:solidFill>
                <a:latin typeface="Trebuchet MS"/>
                <a:cs typeface="Trebuchet MS"/>
              </a:rPr>
              <a:t>Uni</a:t>
            </a:r>
            <a:r>
              <a:rPr sz="1000" spc="-5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0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spc="-5" dirty="0">
                <a:solidFill>
                  <a:srgbClr val="FFFFFF"/>
                </a:solidFill>
                <a:latin typeface="Trebuchet MS"/>
                <a:cs typeface="Trebuchet MS"/>
              </a:rPr>
              <a:t>rs</a:t>
            </a:r>
            <a:r>
              <a:rPr sz="1000" dirty="0">
                <a:solidFill>
                  <a:srgbClr val="FFFFFF"/>
                </a:solidFill>
                <a:latin typeface="Trebuchet MS"/>
                <a:cs typeface="Trebuchet MS"/>
              </a:rPr>
              <a:t>ity  Logo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85300" y="299851"/>
            <a:ext cx="569595" cy="28765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52400" indent="-152400">
              <a:lnSpc>
                <a:spcPts val="1100"/>
              </a:lnSpc>
              <a:spcBef>
                <a:spcPts val="55"/>
              </a:spcBef>
            </a:pPr>
            <a:r>
              <a:rPr sz="1000" dirty="0">
                <a:solidFill>
                  <a:srgbClr val="FFFFFF"/>
                </a:solidFill>
                <a:latin typeface="Trebuchet MS"/>
                <a:cs typeface="Trebuchet MS"/>
              </a:rPr>
              <a:t>Uni</a:t>
            </a:r>
            <a:r>
              <a:rPr sz="1000" spc="-5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0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spc="-5" dirty="0">
                <a:solidFill>
                  <a:srgbClr val="FFFFFF"/>
                </a:solidFill>
                <a:latin typeface="Trebuchet MS"/>
                <a:cs typeface="Trebuchet MS"/>
              </a:rPr>
              <a:t>rs</a:t>
            </a:r>
            <a:r>
              <a:rPr sz="1000" dirty="0">
                <a:solidFill>
                  <a:srgbClr val="FFFFFF"/>
                </a:solidFill>
                <a:latin typeface="Trebuchet MS"/>
                <a:cs typeface="Trebuchet MS"/>
              </a:rPr>
              <a:t>ity  Logo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499100" y="5219700"/>
            <a:ext cx="172529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3565" algn="l"/>
              </a:tabLst>
            </a:pPr>
            <a:r>
              <a:rPr sz="700" spc="-5" dirty="0">
                <a:latin typeface="Trebuchet MS"/>
                <a:cs typeface="Trebuchet MS"/>
              </a:rPr>
              <a:t>Individual	Competitive</a:t>
            </a:r>
            <a:r>
              <a:rPr sz="700" spc="45" dirty="0">
                <a:latin typeface="Trebuchet MS"/>
                <a:cs typeface="Trebuchet MS"/>
              </a:rPr>
              <a:t> </a:t>
            </a:r>
            <a:r>
              <a:rPr sz="700" spc="-5" dirty="0">
                <a:latin typeface="Trebuchet MS"/>
                <a:cs typeface="Trebuchet MS"/>
              </a:rPr>
              <a:t>Collaborative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67" name="Group 66" descr="Bar graph comparing problems solved and mastery goal orientation.">
            <a:extLst>
              <a:ext uri="{FF2B5EF4-FFF2-40B4-BE49-F238E27FC236}">
                <a16:creationId xmlns:a16="http://schemas.microsoft.com/office/drawing/2014/main" id="{EE0D5DCF-3687-4BFE-B346-05D8F37E131B}"/>
              </a:ext>
            </a:extLst>
          </p:cNvPr>
          <p:cNvGrpSpPr/>
          <p:nvPr/>
        </p:nvGrpSpPr>
        <p:grpSpPr>
          <a:xfrm>
            <a:off x="5041900" y="3860800"/>
            <a:ext cx="3556635" cy="1381759"/>
            <a:chOff x="5041900" y="3860800"/>
            <a:chExt cx="3556635" cy="1381759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5E8835A-D310-47C6-B845-52522E8A152D}"/>
                </a:ext>
              </a:extLst>
            </p:cNvPr>
            <p:cNvGrpSpPr/>
            <p:nvPr/>
          </p:nvGrpSpPr>
          <p:grpSpPr>
            <a:xfrm>
              <a:off x="5041900" y="4025900"/>
              <a:ext cx="2222500" cy="1216659"/>
              <a:chOff x="5041900" y="4025900"/>
              <a:chExt cx="2222500" cy="1216659"/>
            </a:xfrm>
          </p:grpSpPr>
          <p:sp>
            <p:nvSpPr>
              <p:cNvPr id="15" name="object 15"/>
              <p:cNvSpPr/>
              <p:nvPr/>
            </p:nvSpPr>
            <p:spPr>
              <a:xfrm>
                <a:off x="7124700" y="4933950"/>
                <a:ext cx="139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0">
                    <a:moveTo>
                      <a:pt x="0" y="0"/>
                    </a:moveTo>
                    <a:lnTo>
                      <a:pt x="1397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6502400" y="4933950"/>
                <a:ext cx="266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6700">
                    <a:moveTo>
                      <a:pt x="0" y="0"/>
                    </a:moveTo>
                    <a:lnTo>
                      <a:pt x="2667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5880100" y="4933950"/>
                <a:ext cx="266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6700">
                    <a:moveTo>
                      <a:pt x="0" y="0"/>
                    </a:moveTo>
                    <a:lnTo>
                      <a:pt x="2667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5384800" y="4933950"/>
                <a:ext cx="139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0">
                    <a:moveTo>
                      <a:pt x="0" y="0"/>
                    </a:moveTo>
                    <a:lnTo>
                      <a:pt x="139699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6946900" y="4718050"/>
                <a:ext cx="317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7500">
                    <a:moveTo>
                      <a:pt x="0" y="0"/>
                    </a:moveTo>
                    <a:lnTo>
                      <a:pt x="3175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6324600" y="4718050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5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5702300" y="4718050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5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5384800" y="4718050"/>
                <a:ext cx="139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0">
                    <a:moveTo>
                      <a:pt x="0" y="0"/>
                    </a:moveTo>
                    <a:lnTo>
                      <a:pt x="139699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6946900" y="4489450"/>
                <a:ext cx="317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7500">
                    <a:moveTo>
                      <a:pt x="0" y="0"/>
                    </a:moveTo>
                    <a:lnTo>
                      <a:pt x="3175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6324600" y="4489450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50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5384800" y="4489450"/>
                <a:ext cx="7620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62000">
                    <a:moveTo>
                      <a:pt x="0" y="0"/>
                    </a:moveTo>
                    <a:lnTo>
                      <a:pt x="761999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5384800" y="4260850"/>
                <a:ext cx="18796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79600">
                    <a:moveTo>
                      <a:pt x="0" y="0"/>
                    </a:moveTo>
                    <a:lnTo>
                      <a:pt x="1879599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5391150" y="4260850"/>
                <a:ext cx="0" cy="933450"/>
              </a:xfrm>
              <a:custGeom>
                <a:avLst/>
                <a:gdLst/>
                <a:ahLst/>
                <a:cxnLst/>
                <a:rect l="l" t="t" r="r" b="b"/>
                <a:pathLst>
                  <a:path h="933450">
                    <a:moveTo>
                      <a:pt x="0" y="933449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5359400" y="5162550"/>
                <a:ext cx="25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400">
                    <a:moveTo>
                      <a:pt x="25399" y="0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5359400" y="4933950"/>
                <a:ext cx="25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400">
                    <a:moveTo>
                      <a:pt x="25399" y="0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5359400" y="4718050"/>
                <a:ext cx="25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400">
                    <a:moveTo>
                      <a:pt x="25399" y="0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5359400" y="4489450"/>
                <a:ext cx="25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400">
                    <a:moveTo>
                      <a:pt x="25399" y="0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5359400" y="4260850"/>
                <a:ext cx="25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400">
                    <a:moveTo>
                      <a:pt x="25399" y="0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 txBox="1"/>
              <p:nvPr/>
            </p:nvSpPr>
            <p:spPr>
              <a:xfrm>
                <a:off x="5041900" y="4099559"/>
                <a:ext cx="200025" cy="1143000"/>
              </a:xfrm>
              <a:prstGeom prst="rect">
                <a:avLst/>
              </a:prstGeom>
            </p:spPr>
            <p:txBody>
              <a:bodyPr vert="horz" wrap="square" lIns="0" tIns="91440" rIns="0" bIns="0" rtlCol="0">
                <a:spAutoFit/>
              </a:bodyPr>
              <a:lstStyle/>
              <a:p>
                <a:pPr marL="46990" algn="ctr">
                  <a:lnSpc>
                    <a:spcPct val="100000"/>
                  </a:lnSpc>
                  <a:spcBef>
                    <a:spcPts val="720"/>
                  </a:spcBef>
                </a:pPr>
                <a:r>
                  <a:rPr sz="900" dirty="0">
                    <a:latin typeface="Trebuchet MS"/>
                    <a:cs typeface="Trebuchet MS"/>
                  </a:rPr>
                  <a:t>13</a:t>
                </a:r>
                <a:endParaRPr sz="900">
                  <a:latin typeface="Trebuchet MS"/>
                  <a:cs typeface="Trebuchet MS"/>
                </a:endParaRPr>
              </a:p>
              <a:p>
                <a:pPr marR="4445" algn="ctr">
                  <a:lnSpc>
                    <a:spcPct val="100000"/>
                  </a:lnSpc>
                  <a:spcBef>
                    <a:spcPts val="620"/>
                  </a:spcBef>
                </a:pPr>
                <a:r>
                  <a:rPr sz="900" dirty="0">
                    <a:latin typeface="Trebuchet MS"/>
                    <a:cs typeface="Trebuchet MS"/>
                  </a:rPr>
                  <a:t>9.8</a:t>
                </a:r>
                <a:endParaRPr sz="900">
                  <a:latin typeface="Trebuchet MS"/>
                  <a:cs typeface="Trebuchet MS"/>
                </a:endParaRPr>
              </a:p>
              <a:p>
                <a:pPr marR="4445" algn="ctr">
                  <a:lnSpc>
                    <a:spcPct val="100000"/>
                  </a:lnSpc>
                  <a:spcBef>
                    <a:spcPts val="720"/>
                  </a:spcBef>
                </a:pPr>
                <a:r>
                  <a:rPr sz="900" dirty="0">
                    <a:latin typeface="Trebuchet MS"/>
                    <a:cs typeface="Trebuchet MS"/>
                  </a:rPr>
                  <a:t>6.5</a:t>
                </a:r>
                <a:endParaRPr sz="900">
                  <a:latin typeface="Trebuchet MS"/>
                  <a:cs typeface="Trebuchet MS"/>
                </a:endParaRPr>
              </a:p>
              <a:p>
                <a:pPr marR="4445" algn="ctr">
                  <a:lnSpc>
                    <a:spcPct val="100000"/>
                  </a:lnSpc>
                  <a:spcBef>
                    <a:spcPts val="720"/>
                  </a:spcBef>
                </a:pPr>
                <a:r>
                  <a:rPr sz="900" dirty="0">
                    <a:latin typeface="Trebuchet MS"/>
                    <a:cs typeface="Trebuchet MS"/>
                  </a:rPr>
                  <a:t>3.3</a:t>
                </a:r>
                <a:endParaRPr sz="900">
                  <a:latin typeface="Trebuchet MS"/>
                  <a:cs typeface="Trebuchet MS"/>
                </a:endParaRPr>
              </a:p>
              <a:p>
                <a:pPr marL="114300" algn="ctr">
                  <a:lnSpc>
                    <a:spcPct val="100000"/>
                  </a:lnSpc>
                  <a:spcBef>
                    <a:spcPts val="720"/>
                  </a:spcBef>
                </a:pPr>
                <a:r>
                  <a:rPr sz="900" dirty="0">
                    <a:latin typeface="Trebuchet MS"/>
                    <a:cs typeface="Trebuchet MS"/>
                  </a:rPr>
                  <a:t>0</a:t>
                </a:r>
                <a:endParaRPr sz="900">
                  <a:latin typeface="Trebuchet MS"/>
                  <a:cs typeface="Trebuchet MS"/>
                </a:endParaRPr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5391150" y="5162550"/>
                <a:ext cx="18669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66900">
                    <a:moveTo>
                      <a:pt x="0" y="0"/>
                    </a:moveTo>
                    <a:lnTo>
                      <a:pt x="1866899" y="0"/>
                    </a:lnTo>
                  </a:path>
                </a:pathLst>
              </a:custGeom>
              <a:ln w="127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6013450" y="5168900"/>
                <a:ext cx="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h="25400">
                    <a:moveTo>
                      <a:pt x="-6350" y="12700"/>
                    </a:moveTo>
                    <a:lnTo>
                      <a:pt x="6350" y="12700"/>
                    </a:lnTo>
                  </a:path>
                </a:pathLst>
              </a:custGeom>
              <a:ln w="254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/>
              <p:cNvSpPr/>
              <p:nvPr/>
            </p:nvSpPr>
            <p:spPr>
              <a:xfrm>
                <a:off x="6635750" y="5168900"/>
                <a:ext cx="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h="25400">
                    <a:moveTo>
                      <a:pt x="-6350" y="12700"/>
                    </a:moveTo>
                    <a:lnTo>
                      <a:pt x="6350" y="12700"/>
                    </a:lnTo>
                  </a:path>
                </a:pathLst>
              </a:custGeom>
              <a:ln w="254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7"/>
              <p:cNvSpPr/>
              <p:nvPr/>
            </p:nvSpPr>
            <p:spPr>
              <a:xfrm>
                <a:off x="7258050" y="5168900"/>
                <a:ext cx="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h="25400">
                    <a:moveTo>
                      <a:pt x="-6350" y="12700"/>
                    </a:moveTo>
                    <a:lnTo>
                      <a:pt x="6350" y="12700"/>
                    </a:lnTo>
                  </a:path>
                </a:pathLst>
              </a:custGeom>
              <a:ln w="25400">
                <a:solidFill>
                  <a:srgbClr val="88888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5702300" y="4826000"/>
                <a:ext cx="177800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330200">
                    <a:moveTo>
                      <a:pt x="0" y="0"/>
                    </a:moveTo>
                    <a:lnTo>
                      <a:pt x="177800" y="0"/>
                    </a:lnTo>
                    <a:lnTo>
                      <a:pt x="177800" y="330200"/>
                    </a:lnTo>
                    <a:lnTo>
                      <a:pt x="0" y="330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300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/>
              <p:cNvSpPr/>
              <p:nvPr/>
            </p:nvSpPr>
            <p:spPr>
              <a:xfrm>
                <a:off x="6324600" y="4737100"/>
                <a:ext cx="177800" cy="41910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419100">
                    <a:moveTo>
                      <a:pt x="0" y="0"/>
                    </a:moveTo>
                    <a:lnTo>
                      <a:pt x="177800" y="0"/>
                    </a:lnTo>
                    <a:lnTo>
                      <a:pt x="177800" y="419100"/>
                    </a:lnTo>
                    <a:lnTo>
                      <a:pt x="0" y="419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300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1"/>
              <p:cNvSpPr/>
              <p:nvPr/>
            </p:nvSpPr>
            <p:spPr>
              <a:xfrm>
                <a:off x="6946900" y="4775200"/>
                <a:ext cx="177800" cy="38100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381000">
                    <a:moveTo>
                      <a:pt x="0" y="0"/>
                    </a:moveTo>
                    <a:lnTo>
                      <a:pt x="177800" y="0"/>
                    </a:lnTo>
                    <a:lnTo>
                      <a:pt x="177800" y="381000"/>
                    </a:lnTo>
                    <a:lnTo>
                      <a:pt x="0" y="381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300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/>
              <p:cNvSpPr/>
              <p:nvPr/>
            </p:nvSpPr>
            <p:spPr>
              <a:xfrm>
                <a:off x="5524500" y="4584700"/>
                <a:ext cx="17780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571500">
                    <a:moveTo>
                      <a:pt x="0" y="0"/>
                    </a:moveTo>
                    <a:lnTo>
                      <a:pt x="177800" y="0"/>
                    </a:lnTo>
                    <a:lnTo>
                      <a:pt x="177800" y="571500"/>
                    </a:lnTo>
                    <a:lnTo>
                      <a:pt x="0" y="571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270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/>
              <p:cNvSpPr/>
              <p:nvPr/>
            </p:nvSpPr>
            <p:spPr>
              <a:xfrm>
                <a:off x="6146800" y="4318000"/>
                <a:ext cx="177800" cy="83820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838200">
                    <a:moveTo>
                      <a:pt x="0" y="0"/>
                    </a:moveTo>
                    <a:lnTo>
                      <a:pt x="177800" y="0"/>
                    </a:lnTo>
                    <a:lnTo>
                      <a:pt x="177800" y="838200"/>
                    </a:lnTo>
                    <a:lnTo>
                      <a:pt x="0" y="838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270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6769100" y="4483100"/>
                <a:ext cx="177800" cy="673100"/>
              </a:xfrm>
              <a:custGeom>
                <a:avLst/>
                <a:gdLst/>
                <a:ahLst/>
                <a:cxnLst/>
                <a:rect l="l" t="t" r="r" b="b"/>
                <a:pathLst>
                  <a:path w="177800" h="673100">
                    <a:moveTo>
                      <a:pt x="0" y="0"/>
                    </a:moveTo>
                    <a:lnTo>
                      <a:pt x="177800" y="0"/>
                    </a:lnTo>
                    <a:lnTo>
                      <a:pt x="177800" y="673100"/>
                    </a:lnTo>
                    <a:lnTo>
                      <a:pt x="0" y="673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270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6"/>
              <p:cNvSpPr/>
              <p:nvPr/>
            </p:nvSpPr>
            <p:spPr>
              <a:xfrm>
                <a:off x="7124700" y="4025900"/>
                <a:ext cx="11430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101600">
                    <a:moveTo>
                      <a:pt x="0" y="0"/>
                    </a:moveTo>
                    <a:lnTo>
                      <a:pt x="114300" y="0"/>
                    </a:lnTo>
                    <a:lnTo>
                      <a:pt x="114300" y="101600"/>
                    </a:lnTo>
                    <a:lnTo>
                      <a:pt x="0" y="10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300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08B7D8A-95BA-4F44-9160-85563ABDB706}"/>
                </a:ext>
              </a:extLst>
            </p:cNvPr>
            <p:cNvGrpSpPr/>
            <p:nvPr/>
          </p:nvGrpSpPr>
          <p:grpSpPr>
            <a:xfrm>
              <a:off x="7124700" y="3860800"/>
              <a:ext cx="1473835" cy="289560"/>
              <a:chOff x="7124700" y="3860800"/>
              <a:chExt cx="1473835" cy="289560"/>
            </a:xfrm>
          </p:grpSpPr>
          <p:sp>
            <p:nvSpPr>
              <p:cNvPr id="45" name="object 45"/>
              <p:cNvSpPr/>
              <p:nvPr/>
            </p:nvSpPr>
            <p:spPr>
              <a:xfrm>
                <a:off x="7124700" y="3898900"/>
                <a:ext cx="11430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101600">
                    <a:moveTo>
                      <a:pt x="0" y="0"/>
                    </a:moveTo>
                    <a:lnTo>
                      <a:pt x="114300" y="0"/>
                    </a:lnTo>
                    <a:lnTo>
                      <a:pt x="114300" y="101600"/>
                    </a:lnTo>
                    <a:lnTo>
                      <a:pt x="0" y="10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270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7"/>
              <p:cNvSpPr txBox="1"/>
              <p:nvPr/>
            </p:nvSpPr>
            <p:spPr>
              <a:xfrm>
                <a:off x="7289800" y="3860800"/>
                <a:ext cx="1308735" cy="28956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ts val="1040"/>
                  </a:lnSpc>
                  <a:spcBef>
                    <a:spcPts val="100"/>
                  </a:spcBef>
                </a:pPr>
                <a:r>
                  <a:rPr sz="900" spc="-10" dirty="0">
                    <a:latin typeface="Trebuchet MS"/>
                    <a:cs typeface="Trebuchet MS"/>
                  </a:rPr>
                  <a:t>Problems</a:t>
                </a:r>
                <a:r>
                  <a:rPr sz="900" spc="-5" dirty="0">
                    <a:latin typeface="Trebuchet MS"/>
                    <a:cs typeface="Trebuchet MS"/>
                  </a:rPr>
                  <a:t> Solved</a:t>
                </a:r>
                <a:endParaRPr sz="900" dirty="0">
                  <a:latin typeface="Trebuchet MS"/>
                  <a:cs typeface="Trebuchet MS"/>
                </a:endParaRPr>
              </a:p>
              <a:p>
                <a:pPr marL="12700">
                  <a:lnSpc>
                    <a:spcPts val="1040"/>
                  </a:lnSpc>
                </a:pPr>
                <a:r>
                  <a:rPr sz="900" spc="-5" dirty="0">
                    <a:latin typeface="Trebuchet MS"/>
                    <a:cs typeface="Trebuchet MS"/>
                  </a:rPr>
                  <a:t>Mastery Goal</a:t>
                </a:r>
                <a:r>
                  <a:rPr sz="900" spc="-20" dirty="0">
                    <a:latin typeface="Trebuchet MS"/>
                    <a:cs typeface="Trebuchet MS"/>
                  </a:rPr>
                  <a:t> </a:t>
                </a:r>
                <a:r>
                  <a:rPr sz="900" spc="-5" dirty="0">
                    <a:latin typeface="Trebuchet MS"/>
                    <a:cs typeface="Trebuchet MS"/>
                  </a:rPr>
                  <a:t>Orientation</a:t>
                </a:r>
                <a:endParaRPr sz="900" dirty="0">
                  <a:latin typeface="Trebuchet MS"/>
                  <a:cs typeface="Trebuchet MS"/>
                </a:endParaRPr>
              </a:p>
            </p:txBody>
          </p:sp>
        </p:grpSp>
      </p:grpSp>
      <p:sp>
        <p:nvSpPr>
          <p:cNvPr id="48" name="object 48"/>
          <p:cNvSpPr/>
          <p:nvPr/>
        </p:nvSpPr>
        <p:spPr>
          <a:xfrm>
            <a:off x="430852" y="4459695"/>
            <a:ext cx="4287520" cy="2192660"/>
          </a:xfrm>
          <a:custGeom>
            <a:avLst/>
            <a:gdLst/>
            <a:ahLst/>
            <a:cxnLst/>
            <a:rect l="l" t="t" r="r" b="b"/>
            <a:pathLst>
              <a:path w="4287520" h="2305050">
                <a:moveTo>
                  <a:pt x="0" y="0"/>
                </a:moveTo>
                <a:lnTo>
                  <a:pt x="4287405" y="0"/>
                </a:lnTo>
                <a:lnTo>
                  <a:pt x="4287405" y="2305039"/>
                </a:lnTo>
                <a:lnTo>
                  <a:pt x="0" y="23050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437202" y="4572000"/>
            <a:ext cx="4274820" cy="1993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Trebuchet MS"/>
                <a:cs typeface="Trebuchet MS"/>
              </a:rPr>
              <a:t>The </a:t>
            </a:r>
            <a:r>
              <a:rPr sz="1000" spc="-5" dirty="0">
                <a:latin typeface="Trebuchet MS"/>
                <a:cs typeface="Trebuchet MS"/>
              </a:rPr>
              <a:t>research project </a:t>
            </a:r>
            <a:r>
              <a:rPr sz="1000" dirty="0">
                <a:latin typeface="Trebuchet MS"/>
                <a:cs typeface="Trebuchet MS"/>
              </a:rPr>
              <a:t>was </a:t>
            </a:r>
            <a:r>
              <a:rPr sz="1000" spc="-5" dirty="0">
                <a:latin typeface="Trebuchet MS"/>
                <a:cs typeface="Trebuchet MS"/>
              </a:rPr>
              <a:t>focused around </a:t>
            </a:r>
            <a:r>
              <a:rPr sz="1000" dirty="0">
                <a:latin typeface="Trebuchet MS"/>
                <a:cs typeface="Trebuchet MS"/>
              </a:rPr>
              <a:t>the two</a:t>
            </a:r>
            <a:r>
              <a:rPr sz="1000" spc="25" dirty="0">
                <a:latin typeface="Trebuchet MS"/>
                <a:cs typeface="Trebuchet MS"/>
              </a:rPr>
              <a:t> </a:t>
            </a:r>
            <a:r>
              <a:rPr sz="1000" spc="-5" dirty="0">
                <a:latin typeface="Trebuchet MS"/>
                <a:cs typeface="Trebuchet MS"/>
              </a:rPr>
              <a:t>questions: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Times New Roman"/>
              <a:cs typeface="Times New Roman"/>
            </a:endParaRPr>
          </a:p>
          <a:p>
            <a:pPr marL="133985" marR="360045" indent="-105410">
              <a:lnSpc>
                <a:spcPts val="1100"/>
              </a:lnSpc>
              <a:buChar char="•"/>
              <a:tabLst>
                <a:tab pos="134620" algn="l"/>
              </a:tabLst>
            </a:pPr>
            <a:r>
              <a:rPr sz="1000" dirty="0">
                <a:latin typeface="Trebuchet MS"/>
                <a:cs typeface="Trebuchet MS"/>
              </a:rPr>
              <a:t>How does math games impact student learning, performance,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and  </a:t>
            </a:r>
            <a:r>
              <a:rPr sz="1000" spc="-5" dirty="0">
                <a:latin typeface="Trebuchet MS"/>
                <a:cs typeface="Trebuchet MS"/>
              </a:rPr>
              <a:t>motivation</a:t>
            </a:r>
            <a:endParaRPr sz="1000">
              <a:latin typeface="Trebuchet MS"/>
              <a:cs typeface="Trebuchet MS"/>
            </a:endParaRPr>
          </a:p>
          <a:p>
            <a:pPr marL="133985" marR="360045" indent="-105410">
              <a:lnSpc>
                <a:spcPts val="1100"/>
              </a:lnSpc>
              <a:buChar char="•"/>
              <a:tabLst>
                <a:tab pos="134620" algn="l"/>
              </a:tabLst>
            </a:pPr>
            <a:r>
              <a:rPr sz="1000" spc="-5" dirty="0">
                <a:latin typeface="Trebuchet MS"/>
                <a:cs typeface="Trebuchet MS"/>
              </a:rPr>
              <a:t>How </a:t>
            </a:r>
            <a:r>
              <a:rPr sz="1000" dirty="0">
                <a:latin typeface="Trebuchet MS"/>
                <a:cs typeface="Trebuchet MS"/>
              </a:rPr>
              <a:t>do </a:t>
            </a:r>
            <a:r>
              <a:rPr sz="1000" spc="-5" dirty="0">
                <a:latin typeface="Trebuchet MS"/>
                <a:cs typeface="Trebuchet MS"/>
              </a:rPr>
              <a:t>three modes of </a:t>
            </a:r>
            <a:r>
              <a:rPr sz="1000" dirty="0">
                <a:latin typeface="Trebuchet MS"/>
                <a:cs typeface="Trebuchet MS"/>
              </a:rPr>
              <a:t>play </a:t>
            </a:r>
            <a:r>
              <a:rPr sz="1000" spc="-5" dirty="0">
                <a:latin typeface="Trebuchet MS"/>
                <a:cs typeface="Trebuchet MS"/>
              </a:rPr>
              <a:t>(individual, competitive, and  </a:t>
            </a:r>
            <a:r>
              <a:rPr sz="1000" dirty="0">
                <a:latin typeface="Trebuchet MS"/>
                <a:cs typeface="Trebuchet MS"/>
              </a:rPr>
              <a:t>collaborative) affect learning, game performance, and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motivation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Times New Roman"/>
              <a:cs typeface="Times New Roman"/>
            </a:endParaRPr>
          </a:p>
          <a:p>
            <a:pPr marL="32384" marR="275590" algn="just">
              <a:lnSpc>
                <a:spcPts val="1100"/>
              </a:lnSpc>
            </a:pPr>
            <a:r>
              <a:rPr sz="1000" dirty="0">
                <a:latin typeface="Trebuchet MS"/>
                <a:cs typeface="Trebuchet MS"/>
              </a:rPr>
              <a:t>Middle-school students were randomly assigned to play an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arithmetic  game, </a:t>
            </a:r>
            <a:r>
              <a:rPr sz="1000" spc="-15" dirty="0">
                <a:latin typeface="Trebuchet MS"/>
                <a:cs typeface="Trebuchet MS"/>
              </a:rPr>
              <a:t>FactorReactor, </a:t>
            </a:r>
            <a:r>
              <a:rPr sz="1000" dirty="0">
                <a:latin typeface="Trebuchet MS"/>
                <a:cs typeface="Trebuchet MS"/>
              </a:rPr>
              <a:t>developed by the Games for Learning</a:t>
            </a:r>
            <a:r>
              <a:rPr sz="1000" spc="-6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Institute.  They played either on their own (individual), against another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student  (competitive), or together with another student</a:t>
            </a:r>
            <a:r>
              <a:rPr sz="1000" spc="-4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(collaborative).</a:t>
            </a:r>
            <a:endParaRPr sz="1000">
              <a:latin typeface="Trebuchet MS"/>
              <a:cs typeface="Trebuchet MS"/>
            </a:endParaRPr>
          </a:p>
          <a:p>
            <a:pPr marL="32384" marR="151765">
              <a:lnSpc>
                <a:spcPts val="1100"/>
              </a:lnSpc>
            </a:pPr>
            <a:r>
              <a:rPr sz="1000" dirty="0">
                <a:latin typeface="Trebuchet MS"/>
                <a:cs typeface="Trebuchet MS"/>
              </a:rPr>
              <a:t>Learning, performance, achievement </a:t>
            </a:r>
            <a:r>
              <a:rPr sz="1000" spc="-5" dirty="0">
                <a:latin typeface="Trebuchet MS"/>
                <a:cs typeface="Trebuchet MS"/>
              </a:rPr>
              <a:t>goal </a:t>
            </a:r>
            <a:r>
              <a:rPr sz="1000" dirty="0">
                <a:latin typeface="Trebuchet MS"/>
                <a:cs typeface="Trebuchet MS"/>
              </a:rPr>
              <a:t>orientations, interest,  enjoyment, and future game intentions were examined as a function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of  </a:t>
            </a:r>
            <a:r>
              <a:rPr sz="1000" spc="-5" dirty="0">
                <a:latin typeface="Trebuchet MS"/>
                <a:cs typeface="Trebuchet MS"/>
              </a:rPr>
              <a:t>mode of</a:t>
            </a:r>
            <a:r>
              <a:rPr sz="1000" spc="-10" dirty="0">
                <a:latin typeface="Trebuchet MS"/>
                <a:cs typeface="Trebuchet MS"/>
              </a:rPr>
              <a:t> </a:t>
            </a:r>
            <a:r>
              <a:rPr sz="1000" spc="-25" dirty="0">
                <a:latin typeface="Trebuchet MS"/>
                <a:cs typeface="Trebuchet MS"/>
              </a:rPr>
              <a:t>play.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30852" y="4319752"/>
            <a:ext cx="4287520" cy="164465"/>
          </a:xfrm>
          <a:prstGeom prst="rect">
            <a:avLst/>
          </a:prstGeom>
          <a:solidFill>
            <a:srgbClr val="7C240B"/>
          </a:solidFill>
          <a:ln w="12700">
            <a:solidFill>
              <a:srgbClr val="78230B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15875" algn="ctr">
              <a:lnSpc>
                <a:spcPct val="100000"/>
              </a:lnSpc>
              <a:spcBef>
                <a:spcPts val="85"/>
              </a:spcBef>
            </a:pP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Research</a:t>
            </a:r>
            <a:r>
              <a:rPr sz="900" b="1" spc="-10" dirty="0">
                <a:solidFill>
                  <a:srgbClr val="F9EAD3"/>
                </a:solidFill>
                <a:latin typeface="Trebuchet MS"/>
                <a:cs typeface="Trebuchet MS"/>
              </a:rPr>
              <a:t> </a:t>
            </a:r>
            <a:r>
              <a:rPr sz="900" b="1" spc="-15" dirty="0">
                <a:solidFill>
                  <a:srgbClr val="F9EAD3"/>
                </a:solidFill>
                <a:latin typeface="Trebuchet MS"/>
                <a:cs typeface="Trebuchet MS"/>
              </a:rPr>
              <a:t>Focus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052720" y="3187910"/>
            <a:ext cx="2709545" cy="97155"/>
          </a:xfrm>
          <a:prstGeom prst="rect">
            <a:avLst/>
          </a:prstGeom>
          <a:solidFill>
            <a:srgbClr val="7C240B"/>
          </a:solidFill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ts val="765"/>
              </a:lnSpc>
            </a:pP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References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9046370" y="3304190"/>
            <a:ext cx="2722245" cy="2165350"/>
          </a:xfrm>
          <a:custGeom>
            <a:avLst/>
            <a:gdLst/>
            <a:ahLst/>
            <a:cxnLst/>
            <a:rect l="l" t="t" r="r" b="b"/>
            <a:pathLst>
              <a:path w="2722245" h="2165350">
                <a:moveTo>
                  <a:pt x="0" y="0"/>
                </a:moveTo>
                <a:lnTo>
                  <a:pt x="2721749" y="0"/>
                </a:lnTo>
                <a:lnTo>
                  <a:pt x="2721749" y="2165339"/>
                </a:lnTo>
                <a:lnTo>
                  <a:pt x="0" y="21653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9052720" y="3454400"/>
            <a:ext cx="2709545" cy="18542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03505" marR="281940" indent="-74930">
              <a:lnSpc>
                <a:spcPts val="1100"/>
              </a:lnSpc>
              <a:spcBef>
                <a:spcPts val="219"/>
              </a:spcBef>
              <a:buSzPct val="90000"/>
              <a:buAutoNum type="arabicPeriod"/>
              <a:tabLst>
                <a:tab pos="142875" algn="l"/>
              </a:tabLst>
            </a:pPr>
            <a:r>
              <a:rPr sz="1000" dirty="0">
                <a:latin typeface="Trebuchet MS"/>
                <a:cs typeface="Trebuchet MS"/>
              </a:rPr>
              <a:t>Gough, J. (2015). Learning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Mathematics  through Games. Australian Mathematics  </a:t>
            </a:r>
            <a:r>
              <a:rPr sz="1000" spc="-40" dirty="0">
                <a:latin typeface="Trebuchet MS"/>
                <a:cs typeface="Trebuchet MS"/>
              </a:rPr>
              <a:t>Teacher, </a:t>
            </a:r>
            <a:r>
              <a:rPr sz="1000" spc="-5" dirty="0">
                <a:latin typeface="Trebuchet MS"/>
                <a:cs typeface="Trebuchet MS"/>
              </a:rPr>
              <a:t>71(4),</a:t>
            </a:r>
            <a:r>
              <a:rPr sz="1000" spc="25" dirty="0">
                <a:latin typeface="Trebuchet MS"/>
                <a:cs typeface="Trebuchet MS"/>
              </a:rPr>
              <a:t> </a:t>
            </a:r>
            <a:r>
              <a:rPr sz="1000" spc="-5" dirty="0">
                <a:latin typeface="Trebuchet MS"/>
                <a:cs typeface="Trebuchet MS"/>
              </a:rPr>
              <a:t>10-12.</a:t>
            </a:r>
            <a:endParaRPr sz="1000">
              <a:latin typeface="Trebuchet MS"/>
              <a:cs typeface="Trebuchet MS"/>
            </a:endParaRPr>
          </a:p>
          <a:p>
            <a:pPr marL="103505" marR="175895" indent="-74930">
              <a:lnSpc>
                <a:spcPts val="1100"/>
              </a:lnSpc>
              <a:buSzPct val="90000"/>
              <a:buAutoNum type="arabicPeriod"/>
              <a:tabLst>
                <a:tab pos="142875" algn="l"/>
              </a:tabLst>
            </a:pPr>
            <a:r>
              <a:rPr sz="1000" dirty="0">
                <a:latin typeface="Trebuchet MS"/>
                <a:cs typeface="Trebuchet MS"/>
              </a:rPr>
              <a:t>Gresalfi, M.S. (2018). Choosing and using  games in the classroom. </a:t>
            </a:r>
            <a:r>
              <a:rPr sz="1000" spc="-20" dirty="0">
                <a:latin typeface="Trebuchet MS"/>
                <a:cs typeface="Trebuchet MS"/>
              </a:rPr>
              <a:t>Teaching</a:t>
            </a:r>
            <a:r>
              <a:rPr sz="1000" spc="-8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Children  </a:t>
            </a:r>
            <a:r>
              <a:rPr sz="1000" spc="-5" dirty="0">
                <a:latin typeface="Trebuchet MS"/>
                <a:cs typeface="Trebuchet MS"/>
              </a:rPr>
              <a:t>Mathematics, 24(7), 404-410</a:t>
            </a:r>
            <a:endParaRPr sz="1000">
              <a:latin typeface="Trebuchet MS"/>
              <a:cs typeface="Trebuchet MS"/>
            </a:endParaRPr>
          </a:p>
          <a:p>
            <a:pPr marL="103505" marR="99060" indent="-74930">
              <a:lnSpc>
                <a:spcPts val="1100"/>
              </a:lnSpc>
              <a:buSzPct val="90000"/>
              <a:buAutoNum type="arabicPeriod"/>
              <a:tabLst>
                <a:tab pos="180340" algn="l"/>
              </a:tabLst>
            </a:pPr>
            <a:r>
              <a:rPr sz="1000" spc="-5" dirty="0">
                <a:latin typeface="Trebuchet MS"/>
                <a:cs typeface="Trebuchet MS"/>
              </a:rPr>
              <a:t>Plass, J.L., </a:t>
            </a:r>
            <a:r>
              <a:rPr sz="1000" spc="-10" dirty="0">
                <a:latin typeface="Trebuchet MS"/>
                <a:cs typeface="Trebuchet MS"/>
              </a:rPr>
              <a:t>O’Keefe, </a:t>
            </a:r>
            <a:r>
              <a:rPr sz="1000" spc="-45" dirty="0">
                <a:latin typeface="Trebuchet MS"/>
                <a:cs typeface="Trebuchet MS"/>
              </a:rPr>
              <a:t>P.A., </a:t>
            </a:r>
            <a:r>
              <a:rPr sz="1000" spc="-25" dirty="0">
                <a:latin typeface="Trebuchet MS"/>
                <a:cs typeface="Trebuchet MS"/>
              </a:rPr>
              <a:t>Homer, </a:t>
            </a:r>
            <a:r>
              <a:rPr sz="1000" dirty="0">
                <a:latin typeface="Trebuchet MS"/>
                <a:cs typeface="Trebuchet MS"/>
              </a:rPr>
              <a:t>B.D.,  Case, J., Hayward, E.O., Stein, M. &amp;</a:t>
            </a:r>
            <a:r>
              <a:rPr sz="1000" spc="-80" dirty="0">
                <a:latin typeface="Trebuchet MS"/>
                <a:cs typeface="Trebuchet MS"/>
              </a:rPr>
              <a:t> </a:t>
            </a:r>
            <a:r>
              <a:rPr sz="1000" spc="-10" dirty="0">
                <a:latin typeface="Trebuchet MS"/>
                <a:cs typeface="Trebuchet MS"/>
              </a:rPr>
              <a:t>Perlin,</a:t>
            </a:r>
            <a:endParaRPr sz="1000">
              <a:latin typeface="Trebuchet MS"/>
              <a:cs typeface="Trebuchet MS"/>
            </a:endParaRPr>
          </a:p>
          <a:p>
            <a:pPr marL="103505" marR="67945">
              <a:lnSpc>
                <a:spcPts val="1100"/>
              </a:lnSpc>
            </a:pPr>
            <a:r>
              <a:rPr sz="1000" dirty="0">
                <a:latin typeface="Trebuchet MS"/>
                <a:cs typeface="Trebuchet MS"/>
              </a:rPr>
              <a:t>K. (2013). The </a:t>
            </a:r>
            <a:r>
              <a:rPr sz="1000" spc="-5" dirty="0">
                <a:latin typeface="Trebuchet MS"/>
                <a:cs typeface="Trebuchet MS"/>
              </a:rPr>
              <a:t>impact </a:t>
            </a:r>
            <a:r>
              <a:rPr sz="1000" dirty="0">
                <a:latin typeface="Trebuchet MS"/>
                <a:cs typeface="Trebuchet MS"/>
              </a:rPr>
              <a:t>of </a:t>
            </a:r>
            <a:r>
              <a:rPr sz="1000" spc="-5" dirty="0">
                <a:latin typeface="Trebuchet MS"/>
                <a:cs typeface="Trebuchet MS"/>
              </a:rPr>
              <a:t>individual,  competitive, and collaborative mathematics  </a:t>
            </a:r>
            <a:r>
              <a:rPr sz="1000" dirty="0">
                <a:latin typeface="Trebuchet MS"/>
                <a:cs typeface="Trebuchet MS"/>
              </a:rPr>
              <a:t>game play on learning, performance, and  </a:t>
            </a:r>
            <a:r>
              <a:rPr sz="1000" spc="-5" dirty="0">
                <a:latin typeface="Trebuchet MS"/>
                <a:cs typeface="Trebuchet MS"/>
              </a:rPr>
              <a:t>motivation. Journal of Educational  </a:t>
            </a:r>
            <a:r>
              <a:rPr sz="1000" spc="-15" dirty="0">
                <a:latin typeface="Trebuchet MS"/>
                <a:cs typeface="Trebuchet MS"/>
              </a:rPr>
              <a:t>Psychology, </a:t>
            </a:r>
            <a:r>
              <a:rPr sz="1000" dirty="0">
                <a:latin typeface="Trebuchet MS"/>
                <a:cs typeface="Trebuchet MS"/>
              </a:rPr>
              <a:t>105(4),</a:t>
            </a:r>
            <a:r>
              <a:rPr sz="1000" spc="5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1050-1066.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925265" y="5646912"/>
            <a:ext cx="3913504" cy="1005443"/>
          </a:xfrm>
          <a:custGeom>
            <a:avLst/>
            <a:gdLst/>
            <a:ahLst/>
            <a:cxnLst/>
            <a:rect l="l" t="t" r="r" b="b"/>
            <a:pathLst>
              <a:path w="3913504" h="1187450">
                <a:moveTo>
                  <a:pt x="0" y="0"/>
                </a:moveTo>
                <a:lnTo>
                  <a:pt x="3913372" y="0"/>
                </a:lnTo>
                <a:lnTo>
                  <a:pt x="3913372" y="1187439"/>
                </a:lnTo>
                <a:lnTo>
                  <a:pt x="0" y="11874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4925265" y="5753100"/>
            <a:ext cx="3913504" cy="8763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40005" marR="42545">
              <a:lnSpc>
                <a:spcPts val="1100"/>
              </a:lnSpc>
              <a:spcBef>
                <a:spcPts val="220"/>
              </a:spcBef>
            </a:pPr>
            <a:r>
              <a:rPr sz="1000" dirty="0">
                <a:latin typeface="Trebuchet MS"/>
                <a:cs typeface="Trebuchet MS"/>
              </a:rPr>
              <a:t>Based on the </a:t>
            </a:r>
            <a:r>
              <a:rPr sz="1000" spc="-5" dirty="0">
                <a:latin typeface="Trebuchet MS"/>
                <a:cs typeface="Trebuchet MS"/>
              </a:rPr>
              <a:t>different </a:t>
            </a:r>
            <a:r>
              <a:rPr sz="1000" dirty="0">
                <a:latin typeface="Trebuchet MS"/>
                <a:cs typeface="Trebuchet MS"/>
              </a:rPr>
              <a:t>resources that </a:t>
            </a:r>
            <a:r>
              <a:rPr sz="1000" spc="-5" dirty="0">
                <a:latin typeface="Trebuchet MS"/>
                <a:cs typeface="Trebuchet MS"/>
              </a:rPr>
              <a:t>were researched, majority  </a:t>
            </a:r>
            <a:r>
              <a:rPr sz="1000" dirty="0">
                <a:latin typeface="Trebuchet MS"/>
                <a:cs typeface="Trebuchet MS"/>
              </a:rPr>
              <a:t>of the resources </a:t>
            </a:r>
            <a:r>
              <a:rPr sz="1000" spc="-5" dirty="0">
                <a:latin typeface="Trebuchet MS"/>
                <a:cs typeface="Trebuchet MS"/>
              </a:rPr>
              <a:t>agreed </a:t>
            </a:r>
            <a:r>
              <a:rPr sz="1000" dirty="0">
                <a:latin typeface="Trebuchet MS"/>
                <a:cs typeface="Trebuchet MS"/>
              </a:rPr>
              <a:t>that </a:t>
            </a:r>
            <a:r>
              <a:rPr sz="1000" spc="-5" dirty="0">
                <a:latin typeface="Trebuchet MS"/>
                <a:cs typeface="Trebuchet MS"/>
              </a:rPr>
              <a:t>integrating </a:t>
            </a:r>
            <a:r>
              <a:rPr sz="1000" dirty="0">
                <a:latin typeface="Trebuchet MS"/>
                <a:cs typeface="Trebuchet MS"/>
              </a:rPr>
              <a:t>math games into math  lessons help to improve student learning, performance, and  motivation. Math games not only engage students in particular  learning activities and content, but also increases the likelihood</a:t>
            </a:r>
            <a:r>
              <a:rPr sz="1000" spc="-10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of  reengagement over time, in and out of the</a:t>
            </a:r>
            <a:r>
              <a:rPr sz="1000" spc="-30" dirty="0">
                <a:latin typeface="Trebuchet MS"/>
                <a:cs typeface="Trebuchet MS"/>
              </a:rPr>
              <a:t> </a:t>
            </a:r>
            <a:r>
              <a:rPr sz="1000" dirty="0">
                <a:latin typeface="Trebuchet MS"/>
                <a:cs typeface="Trebuchet MS"/>
              </a:rPr>
              <a:t>classroom.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4925265" y="5492163"/>
            <a:ext cx="3913504" cy="157480"/>
          </a:xfrm>
          <a:prstGeom prst="rect">
            <a:avLst/>
          </a:prstGeom>
          <a:solidFill>
            <a:srgbClr val="7C240B"/>
          </a:solidFill>
          <a:ln w="12700">
            <a:solidFill>
              <a:srgbClr val="78230B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R="635" algn="ctr">
              <a:lnSpc>
                <a:spcPts val="1035"/>
              </a:lnSpc>
            </a:pP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Discussion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9031914" y="5673536"/>
            <a:ext cx="2732405" cy="768350"/>
          </a:xfrm>
          <a:custGeom>
            <a:avLst/>
            <a:gdLst/>
            <a:ahLst/>
            <a:cxnLst/>
            <a:rect l="l" t="t" r="r" b="b"/>
            <a:pathLst>
              <a:path w="2732404" h="768350">
                <a:moveTo>
                  <a:pt x="0" y="0"/>
                </a:moveTo>
                <a:lnTo>
                  <a:pt x="2732411" y="0"/>
                </a:lnTo>
                <a:lnTo>
                  <a:pt x="2732411" y="768339"/>
                </a:lnTo>
                <a:lnTo>
                  <a:pt x="0" y="76833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9031914" y="5816600"/>
            <a:ext cx="2732405" cy="457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150"/>
              </a:lnSpc>
              <a:spcBef>
                <a:spcPts val="100"/>
              </a:spcBef>
            </a:pPr>
            <a:r>
              <a:rPr sz="1000" spc="-25" dirty="0">
                <a:latin typeface="Trebuchet MS"/>
                <a:cs typeface="Trebuchet MS"/>
              </a:rPr>
              <a:t>Taylor</a:t>
            </a:r>
            <a:r>
              <a:rPr sz="1000" spc="-5" dirty="0">
                <a:latin typeface="Trebuchet MS"/>
                <a:cs typeface="Trebuchet MS"/>
              </a:rPr>
              <a:t> Inouye</a:t>
            </a:r>
            <a:endParaRPr sz="1000">
              <a:latin typeface="Trebuchet MS"/>
              <a:cs typeface="Trebuchet MS"/>
            </a:endParaRPr>
          </a:p>
          <a:p>
            <a:pPr marL="378460" marR="358775" algn="ctr">
              <a:lnSpc>
                <a:spcPts val="1100"/>
              </a:lnSpc>
              <a:spcBef>
                <a:spcPts val="70"/>
              </a:spcBef>
            </a:pPr>
            <a:r>
              <a:rPr sz="1000" spc="-5" dirty="0">
                <a:latin typeface="Trebuchet MS"/>
                <a:cs typeface="Trebuchet MS"/>
              </a:rPr>
              <a:t>University of Hawaii at </a:t>
            </a:r>
            <a:r>
              <a:rPr sz="1000" spc="-15" dirty="0">
                <a:latin typeface="Trebuchet MS"/>
                <a:cs typeface="Trebuchet MS"/>
              </a:rPr>
              <a:t>West </a:t>
            </a:r>
            <a:r>
              <a:rPr sz="1000" spc="-5" dirty="0">
                <a:latin typeface="Trebuchet MS"/>
                <a:cs typeface="Trebuchet MS"/>
              </a:rPr>
              <a:t>O’ahu  Email: </a:t>
            </a:r>
            <a:r>
              <a:rPr sz="1000" u="sng" spc="-5" dirty="0">
                <a:solidFill>
                  <a:srgbClr val="6B9F25"/>
                </a:solidFill>
                <a:uFill>
                  <a:solidFill>
                    <a:srgbClr val="6B9F25"/>
                  </a:solidFill>
                </a:uFill>
                <a:latin typeface="Trebuchet MS"/>
                <a:cs typeface="Trebuchet MS"/>
                <a:hlinkClick r:id="rId2"/>
              </a:rPr>
              <a:t>tminouye@awdhi.com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59" name="object 59" descr="UHWO logo"/>
          <p:cNvSpPr/>
          <p:nvPr/>
        </p:nvSpPr>
        <p:spPr>
          <a:xfrm>
            <a:off x="1689100" y="50800"/>
            <a:ext cx="749300" cy="749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 descr="UHWO mascot owl"/>
          <p:cNvSpPr/>
          <p:nvPr/>
        </p:nvSpPr>
        <p:spPr>
          <a:xfrm>
            <a:off x="9055100" y="50800"/>
            <a:ext cx="1231900" cy="749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4483100" y="495300"/>
            <a:ext cx="299656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" algn="ctr">
              <a:lnSpc>
                <a:spcPts val="1040"/>
              </a:lnSpc>
              <a:spcBef>
                <a:spcPts val="100"/>
              </a:spcBef>
            </a:pPr>
            <a:r>
              <a:rPr sz="900" b="1" spc="-20" dirty="0">
                <a:solidFill>
                  <a:srgbClr val="F9EAD3"/>
                </a:solidFill>
                <a:latin typeface="Trebuchet MS"/>
                <a:cs typeface="Trebuchet MS"/>
              </a:rPr>
              <a:t>Taylor</a:t>
            </a:r>
            <a:r>
              <a:rPr sz="900" b="1" spc="-10" dirty="0">
                <a:solidFill>
                  <a:srgbClr val="F9EAD3"/>
                </a:solidFill>
                <a:latin typeface="Trebuchet MS"/>
                <a:cs typeface="Trebuchet MS"/>
              </a:rPr>
              <a:t> </a:t>
            </a: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Inouye</a:t>
            </a:r>
            <a:endParaRPr sz="900" dirty="0">
              <a:latin typeface="Trebuchet MS"/>
              <a:cs typeface="Trebuchet MS"/>
            </a:endParaRPr>
          </a:p>
          <a:p>
            <a:pPr algn="ctr">
              <a:lnSpc>
                <a:spcPts val="1040"/>
              </a:lnSpc>
            </a:pP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University </a:t>
            </a: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of </a:t>
            </a: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Hawai’i at </a:t>
            </a: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West O’ahu </a:t>
            </a: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- Kapolei, HI</a:t>
            </a:r>
            <a:r>
              <a:rPr sz="900" b="1" spc="-60" dirty="0">
                <a:solidFill>
                  <a:srgbClr val="F9EAD3"/>
                </a:solidFill>
                <a:latin typeface="Trebuchet MS"/>
                <a:cs typeface="Trebuchet MS"/>
              </a:rPr>
              <a:t> </a:t>
            </a: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96707</a:t>
            </a:r>
            <a:endParaRPr sz="900" dirty="0">
              <a:latin typeface="Trebuchet MS"/>
              <a:cs typeface="Trebuchet MS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952751" y="916575"/>
            <a:ext cx="3858895" cy="143510"/>
          </a:xfrm>
          <a:prstGeom prst="rect">
            <a:avLst/>
          </a:prstGeom>
          <a:solidFill>
            <a:srgbClr val="7C240B"/>
          </a:solidFill>
        </p:spPr>
        <p:txBody>
          <a:bodyPr vert="horz" wrap="square" lIns="0" tIns="0" rIns="0" bIns="0" rtlCol="0">
            <a:spAutoFit/>
          </a:bodyPr>
          <a:lstStyle/>
          <a:p>
            <a:pPr marL="1905" algn="ctr">
              <a:lnSpc>
                <a:spcPts val="965"/>
              </a:lnSpc>
            </a:pP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Results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9043046" y="926165"/>
            <a:ext cx="2723515" cy="109855"/>
          </a:xfrm>
          <a:prstGeom prst="rect">
            <a:avLst/>
          </a:prstGeom>
          <a:solidFill>
            <a:srgbClr val="7C240B"/>
          </a:solidFill>
          <a:ln w="12700">
            <a:solidFill>
              <a:srgbClr val="78230B"/>
            </a:solidFill>
          </a:ln>
        </p:spPr>
        <p:txBody>
          <a:bodyPr vert="horz" wrap="square" lIns="0" tIns="635" rIns="0" bIns="0" rtlCol="0">
            <a:spAutoFit/>
          </a:bodyPr>
          <a:lstStyle/>
          <a:p>
            <a:pPr marL="10160" algn="ctr">
              <a:lnSpc>
                <a:spcPts val="855"/>
              </a:lnSpc>
              <a:spcBef>
                <a:spcPts val="5"/>
              </a:spcBef>
            </a:pPr>
            <a:r>
              <a:rPr sz="900" b="1" spc="-5" dirty="0">
                <a:solidFill>
                  <a:srgbClr val="F9EAD3"/>
                </a:solidFill>
                <a:latin typeface="Trebuchet MS"/>
                <a:cs typeface="Trebuchet MS"/>
              </a:rPr>
              <a:t>Conclusions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9031914" y="5559574"/>
            <a:ext cx="2732405" cy="109855"/>
          </a:xfrm>
          <a:prstGeom prst="rect">
            <a:avLst/>
          </a:prstGeom>
          <a:solidFill>
            <a:srgbClr val="7C240B"/>
          </a:solidFill>
          <a:ln w="12700">
            <a:solidFill>
              <a:srgbClr val="78230B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065" algn="ctr">
              <a:lnSpc>
                <a:spcPts val="865"/>
              </a:lnSpc>
            </a:pPr>
            <a:r>
              <a:rPr sz="900" b="1" dirty="0">
                <a:solidFill>
                  <a:srgbClr val="F9EAD3"/>
                </a:solidFill>
                <a:latin typeface="Trebuchet MS"/>
                <a:cs typeface="Trebuchet MS"/>
              </a:rPr>
              <a:t>Contact</a:t>
            </a:r>
            <a:endParaRPr sz="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B9F2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755</Words>
  <Application>Microsoft Office PowerPoint</Application>
  <PresentationFormat>Widescreen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Trebuchet MS</vt:lpstr>
      <vt:lpstr>Office Theme</vt:lpstr>
      <vt:lpstr>Math + Games = Enhanced Learning!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+ Games = Enhanced Learning!</dc:title>
  <dc:creator>Taylor Inouye</dc:creator>
  <cp:lastModifiedBy>Alphie Garcia</cp:lastModifiedBy>
  <cp:revision>2</cp:revision>
  <dcterms:created xsi:type="dcterms:W3CDTF">2019-11-12T18:31:10Z</dcterms:created>
  <dcterms:modified xsi:type="dcterms:W3CDTF">2020-02-07T19:05:06Z</dcterms:modified>
</cp:coreProperties>
</file>