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38" y="4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988800" y="863600"/>
            <a:ext cx="203200" cy="5143500"/>
          </a:xfrm>
          <a:custGeom>
            <a:avLst/>
            <a:gdLst/>
            <a:ahLst/>
            <a:cxnLst/>
            <a:rect l="l" t="t" r="r" b="b"/>
            <a:pathLst>
              <a:path w="203200" h="5143500">
                <a:moveTo>
                  <a:pt x="0" y="5143500"/>
                </a:moveTo>
                <a:lnTo>
                  <a:pt x="203200" y="5143500"/>
                </a:lnTo>
                <a:lnTo>
                  <a:pt x="2032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3D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863600"/>
            <a:ext cx="203200" cy="5143500"/>
          </a:xfrm>
          <a:custGeom>
            <a:avLst/>
            <a:gdLst/>
            <a:ahLst/>
            <a:cxnLst/>
            <a:rect l="l" t="t" r="r" b="b"/>
            <a:pathLst>
              <a:path w="203200" h="5143500">
                <a:moveTo>
                  <a:pt x="0" y="5143500"/>
                </a:moveTo>
                <a:lnTo>
                  <a:pt x="203200" y="5143500"/>
                </a:lnTo>
                <a:lnTo>
                  <a:pt x="2032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3D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2192000" cy="863600"/>
          </a:xfrm>
          <a:custGeom>
            <a:avLst/>
            <a:gdLst/>
            <a:ahLst/>
            <a:cxnLst/>
            <a:rect l="l" t="t" r="r" b="b"/>
            <a:pathLst>
              <a:path w="12192000" h="863600">
                <a:moveTo>
                  <a:pt x="0" y="0"/>
                </a:moveTo>
                <a:lnTo>
                  <a:pt x="12192000" y="0"/>
                </a:lnTo>
                <a:lnTo>
                  <a:pt x="12192000" y="863600"/>
                </a:lnTo>
                <a:lnTo>
                  <a:pt x="0" y="863600"/>
                </a:lnTo>
                <a:lnTo>
                  <a:pt x="0" y="0"/>
                </a:lnTo>
                <a:close/>
              </a:path>
            </a:pathLst>
          </a:custGeom>
          <a:solidFill>
            <a:srgbClr val="7C24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6007100"/>
            <a:ext cx="12192000" cy="850900"/>
          </a:xfrm>
          <a:custGeom>
            <a:avLst/>
            <a:gdLst/>
            <a:ahLst/>
            <a:cxnLst/>
            <a:rect l="l" t="t" r="r" b="b"/>
            <a:pathLst>
              <a:path w="12192000" h="850900">
                <a:moveTo>
                  <a:pt x="0" y="0"/>
                </a:moveTo>
                <a:lnTo>
                  <a:pt x="12192000" y="0"/>
                </a:lnTo>
                <a:lnTo>
                  <a:pt x="12192000" y="850900"/>
                </a:lnTo>
                <a:lnTo>
                  <a:pt x="0" y="850900"/>
                </a:lnTo>
                <a:lnTo>
                  <a:pt x="0" y="0"/>
                </a:lnTo>
                <a:close/>
              </a:path>
            </a:pathLst>
          </a:custGeom>
          <a:solidFill>
            <a:srgbClr val="F49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0668000" y="6794500"/>
            <a:ext cx="1471509" cy="387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04282" y="81267"/>
            <a:ext cx="3783434" cy="762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9EAD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mlfernan@hawaii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04282" y="81267"/>
            <a:ext cx="3782695" cy="762635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pc="-5" dirty="0"/>
              <a:t>Math Anxiety </a:t>
            </a:r>
            <a:r>
              <a:rPr dirty="0"/>
              <a:t>and</a:t>
            </a:r>
            <a:r>
              <a:rPr spc="-140" dirty="0"/>
              <a:t> </a:t>
            </a:r>
            <a:r>
              <a:rPr spc="-5" dirty="0"/>
              <a:t>Multiplication</a:t>
            </a:r>
          </a:p>
          <a:p>
            <a:pPr marL="656590" marR="762000" indent="454025">
              <a:lnSpc>
                <a:spcPts val="1400"/>
              </a:lnSpc>
              <a:spcBef>
                <a:spcPts val="290"/>
              </a:spcBef>
            </a:pPr>
            <a:r>
              <a:rPr sz="1200" b="0" spc="-5" dirty="0">
                <a:latin typeface="Trebuchet MS"/>
                <a:cs typeface="Trebuchet MS"/>
              </a:rPr>
              <a:t>Mehelanie Fernandez  University of Hawai’i </a:t>
            </a:r>
            <a:r>
              <a:rPr sz="1200" b="0" dirty="0">
                <a:latin typeface="Trebuchet MS"/>
                <a:cs typeface="Trebuchet MS"/>
              </a:rPr>
              <a:t>- </a:t>
            </a:r>
            <a:r>
              <a:rPr sz="1200" b="0" spc="-20" dirty="0">
                <a:latin typeface="Trebuchet MS"/>
                <a:cs typeface="Trebuchet MS"/>
              </a:rPr>
              <a:t>West </a:t>
            </a:r>
            <a:r>
              <a:rPr sz="1200" b="0" spc="-5" dirty="0">
                <a:latin typeface="Trebuchet MS"/>
                <a:cs typeface="Trebuchet MS"/>
              </a:rPr>
              <a:t>O’ahu</a:t>
            </a:r>
            <a:endParaRPr sz="12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788400" y="6197600"/>
            <a:ext cx="2425700" cy="431800"/>
          </a:xfrm>
          <a:custGeom>
            <a:avLst/>
            <a:gdLst/>
            <a:ahLst/>
            <a:cxnLst/>
            <a:rect l="l" t="t" r="r" b="b"/>
            <a:pathLst>
              <a:path w="2425700" h="431800">
                <a:moveTo>
                  <a:pt x="0" y="0"/>
                </a:moveTo>
                <a:lnTo>
                  <a:pt x="2425700" y="0"/>
                </a:lnTo>
                <a:lnTo>
                  <a:pt x="2425700" y="431800"/>
                </a:lnTo>
                <a:lnTo>
                  <a:pt x="0" y="431800"/>
                </a:lnTo>
                <a:lnTo>
                  <a:pt x="0" y="0"/>
                </a:lnTo>
                <a:close/>
              </a:path>
            </a:pathLst>
          </a:custGeom>
          <a:solidFill>
            <a:srgbClr val="F49E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225919" y="6172559"/>
            <a:ext cx="1988820" cy="4572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 indent="756920">
              <a:lnSpc>
                <a:spcPts val="1100"/>
              </a:lnSpc>
              <a:spcBef>
                <a:spcPts val="220"/>
              </a:spcBef>
            </a:pPr>
            <a:r>
              <a:rPr sz="1000" spc="-5" dirty="0">
                <a:latin typeface="Trebuchet MS"/>
                <a:cs typeface="Trebuchet MS"/>
              </a:rPr>
              <a:t>Mehelanie</a:t>
            </a:r>
            <a:r>
              <a:rPr sz="1000" spc="-40" dirty="0">
                <a:latin typeface="Trebuchet MS"/>
                <a:cs typeface="Trebuchet MS"/>
              </a:rPr>
              <a:t> </a:t>
            </a:r>
            <a:r>
              <a:rPr sz="1000" spc="-5" dirty="0">
                <a:latin typeface="Trebuchet MS"/>
                <a:cs typeface="Trebuchet MS"/>
              </a:rPr>
              <a:t>Fernandez  University of Hawai’i </a:t>
            </a:r>
            <a:r>
              <a:rPr sz="1000" dirty="0">
                <a:latin typeface="Trebuchet MS"/>
                <a:cs typeface="Trebuchet MS"/>
              </a:rPr>
              <a:t>- </a:t>
            </a:r>
            <a:r>
              <a:rPr sz="1000" spc="-15" dirty="0">
                <a:latin typeface="Trebuchet MS"/>
                <a:cs typeface="Trebuchet MS"/>
              </a:rPr>
              <a:t>West</a:t>
            </a:r>
            <a:r>
              <a:rPr sz="1000" spc="-30" dirty="0">
                <a:latin typeface="Trebuchet MS"/>
                <a:cs typeface="Trebuchet MS"/>
              </a:rPr>
              <a:t> </a:t>
            </a:r>
            <a:r>
              <a:rPr sz="1000" spc="-5" dirty="0">
                <a:latin typeface="Trebuchet MS"/>
                <a:cs typeface="Trebuchet MS"/>
              </a:rPr>
              <a:t>O’ahu</a:t>
            </a:r>
            <a:endParaRPr sz="1000">
              <a:latin typeface="Trebuchet MS"/>
              <a:cs typeface="Trebuchet MS"/>
            </a:endParaRPr>
          </a:p>
          <a:p>
            <a:pPr marL="738505">
              <a:lnSpc>
                <a:spcPts val="1080"/>
              </a:lnSpc>
            </a:pPr>
            <a:r>
              <a:rPr sz="1000" u="sng" spc="-5" dirty="0">
                <a:uFill>
                  <a:solidFill>
                    <a:srgbClr val="6B9F25"/>
                  </a:solidFill>
                </a:uFill>
                <a:latin typeface="Trebuchet MS"/>
                <a:cs typeface="Trebuchet MS"/>
                <a:hlinkClick r:id="rId2"/>
              </a:rPr>
              <a:t>mlfernan@hawaii.edu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35450" y="1174750"/>
            <a:ext cx="3721100" cy="2717800"/>
          </a:xfrm>
          <a:custGeom>
            <a:avLst/>
            <a:gdLst/>
            <a:ahLst/>
            <a:cxnLst/>
            <a:rect l="l" t="t" r="r" b="b"/>
            <a:pathLst>
              <a:path w="3721100" h="2717800">
                <a:moveTo>
                  <a:pt x="0" y="0"/>
                </a:moveTo>
                <a:lnTo>
                  <a:pt x="3721100" y="0"/>
                </a:lnTo>
                <a:lnTo>
                  <a:pt x="3721100" y="2717800"/>
                </a:lnTo>
                <a:lnTo>
                  <a:pt x="0" y="27178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241800" y="1180312"/>
            <a:ext cx="3708400" cy="26924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29209" marR="27940">
              <a:lnSpc>
                <a:spcPts val="1100"/>
              </a:lnSpc>
              <a:spcBef>
                <a:spcPts val="219"/>
              </a:spcBef>
            </a:pPr>
            <a:r>
              <a:rPr sz="1000" dirty="0">
                <a:latin typeface="Arial"/>
                <a:cs typeface="Arial"/>
              </a:rPr>
              <a:t>In a two </a:t>
            </a:r>
            <a:r>
              <a:rPr sz="1000" spc="-5" dirty="0">
                <a:latin typeface="Arial"/>
                <a:cs typeface="Arial"/>
              </a:rPr>
              <a:t>4th grade </a:t>
            </a:r>
            <a:r>
              <a:rPr sz="1000" dirty="0">
                <a:latin typeface="Arial"/>
                <a:cs typeface="Arial"/>
              </a:rPr>
              <a:t>classrooms, </a:t>
            </a:r>
            <a:r>
              <a:rPr sz="1000" spc="-5" dirty="0">
                <a:latin typeface="Arial"/>
                <a:cs typeface="Arial"/>
              </a:rPr>
              <a:t>44 </a:t>
            </a:r>
            <a:r>
              <a:rPr sz="1000" dirty="0">
                <a:latin typeface="Arial"/>
                <a:cs typeface="Arial"/>
              </a:rPr>
              <a:t>students total take a timed  multiplication </a:t>
            </a:r>
            <a:r>
              <a:rPr sz="1000" spc="-5" dirty="0">
                <a:latin typeface="Arial"/>
                <a:cs typeface="Arial"/>
              </a:rPr>
              <a:t>quiz every </a:t>
            </a:r>
            <a:r>
              <a:rPr sz="1000" spc="-10" dirty="0">
                <a:latin typeface="Arial"/>
                <a:cs typeface="Arial"/>
              </a:rPr>
              <a:t>Wednesday </a:t>
            </a:r>
            <a:r>
              <a:rPr sz="1000" dirty="0">
                <a:latin typeface="Arial"/>
                <a:cs typeface="Arial"/>
              </a:rPr>
              <a:t>for their math </a:t>
            </a:r>
            <a:r>
              <a:rPr sz="1000" spc="-5" dirty="0">
                <a:latin typeface="Arial"/>
                <a:cs typeface="Arial"/>
              </a:rPr>
              <a:t>block. </a:t>
            </a:r>
            <a:r>
              <a:rPr sz="1000" dirty="0">
                <a:latin typeface="Arial"/>
                <a:cs typeface="Arial"/>
              </a:rPr>
              <a:t>The  </a:t>
            </a:r>
            <a:r>
              <a:rPr sz="1000" spc="-5" dirty="0">
                <a:latin typeface="Arial"/>
                <a:cs typeface="Arial"/>
              </a:rPr>
              <a:t>student’s weekly </a:t>
            </a:r>
            <a:r>
              <a:rPr sz="1000" dirty="0">
                <a:latin typeface="Arial"/>
                <a:cs typeface="Arial"/>
              </a:rPr>
              <a:t>multiplication </a:t>
            </a:r>
            <a:r>
              <a:rPr sz="1000" spc="-5" dirty="0">
                <a:latin typeface="Arial"/>
                <a:cs typeface="Arial"/>
              </a:rPr>
              <a:t>quiz </a:t>
            </a:r>
            <a:r>
              <a:rPr sz="1000" dirty="0">
                <a:latin typeface="Arial"/>
                <a:cs typeface="Arial"/>
              </a:rPr>
              <a:t>consists </a:t>
            </a:r>
            <a:r>
              <a:rPr sz="1000" spc="-5" dirty="0">
                <a:latin typeface="Arial"/>
                <a:cs typeface="Arial"/>
              </a:rPr>
              <a:t>of 50 questions in  which </a:t>
            </a:r>
            <a:r>
              <a:rPr sz="1000" dirty="0">
                <a:latin typeface="Arial"/>
                <a:cs typeface="Arial"/>
              </a:rPr>
              <a:t>they </a:t>
            </a:r>
            <a:r>
              <a:rPr sz="1000" spc="-5" dirty="0">
                <a:latin typeface="Arial"/>
                <a:cs typeface="Arial"/>
              </a:rPr>
              <a:t>have </a:t>
            </a:r>
            <a:r>
              <a:rPr sz="1000" dirty="0">
                <a:latin typeface="Arial"/>
                <a:cs typeface="Arial"/>
              </a:rPr>
              <a:t>to </a:t>
            </a:r>
            <a:r>
              <a:rPr sz="1000" spc="-5" dirty="0">
                <a:latin typeface="Arial"/>
                <a:cs typeface="Arial"/>
              </a:rPr>
              <a:t>answer before </a:t>
            </a:r>
            <a:r>
              <a:rPr sz="1000" dirty="0">
                <a:latin typeface="Arial"/>
                <a:cs typeface="Arial"/>
              </a:rPr>
              <a:t>the timer runs </a:t>
            </a:r>
            <a:r>
              <a:rPr sz="1000" spc="-5" dirty="0">
                <a:latin typeface="Arial"/>
                <a:cs typeface="Arial"/>
              </a:rPr>
              <a:t>out. </a:t>
            </a:r>
            <a:r>
              <a:rPr sz="1000" dirty="0">
                <a:latin typeface="Arial"/>
                <a:cs typeface="Arial"/>
              </a:rPr>
              <a:t>The  students then </a:t>
            </a:r>
            <a:r>
              <a:rPr sz="1000" spc="-5" dirty="0">
                <a:latin typeface="Arial"/>
                <a:cs typeface="Arial"/>
              </a:rPr>
              <a:t>have </a:t>
            </a:r>
            <a:r>
              <a:rPr sz="1000" dirty="0">
                <a:latin typeface="Arial"/>
                <a:cs typeface="Arial"/>
              </a:rPr>
              <a:t>to record their </a:t>
            </a:r>
            <a:r>
              <a:rPr sz="1000" spc="-5" dirty="0">
                <a:latin typeface="Arial"/>
                <a:cs typeface="Arial"/>
              </a:rPr>
              <a:t>grade on </a:t>
            </a:r>
            <a:r>
              <a:rPr sz="1000" dirty="0">
                <a:latin typeface="Arial"/>
                <a:cs typeface="Arial"/>
              </a:rPr>
              <a:t>a </a:t>
            </a:r>
            <a:r>
              <a:rPr sz="1000" spc="-5" dirty="0">
                <a:latin typeface="Arial"/>
                <a:cs typeface="Arial"/>
              </a:rPr>
              <a:t>log and have it  </a:t>
            </a:r>
            <a:r>
              <a:rPr sz="1000" dirty="0">
                <a:latin typeface="Arial"/>
                <a:cs typeface="Arial"/>
              </a:rPr>
              <a:t>signed </a:t>
            </a:r>
            <a:r>
              <a:rPr sz="1000" spc="-5" dirty="0">
                <a:latin typeface="Arial"/>
                <a:cs typeface="Arial"/>
              </a:rPr>
              <a:t>by </a:t>
            </a:r>
            <a:r>
              <a:rPr sz="1000" dirty="0">
                <a:latin typeface="Arial"/>
                <a:cs typeface="Arial"/>
              </a:rPr>
              <a:t>their </a:t>
            </a:r>
            <a:r>
              <a:rPr sz="1000" spc="-5" dirty="0">
                <a:latin typeface="Arial"/>
                <a:cs typeface="Arial"/>
              </a:rPr>
              <a:t>parents </a:t>
            </a:r>
            <a:r>
              <a:rPr sz="1000" dirty="0">
                <a:latin typeface="Arial"/>
                <a:cs typeface="Arial"/>
              </a:rPr>
              <a:t>for </a:t>
            </a:r>
            <a:r>
              <a:rPr sz="1000" spc="-5" dirty="0">
                <a:latin typeface="Arial"/>
                <a:cs typeface="Arial"/>
              </a:rPr>
              <a:t>homework. </a:t>
            </a:r>
            <a:r>
              <a:rPr sz="1000" dirty="0">
                <a:latin typeface="Arial"/>
                <a:cs typeface="Arial"/>
              </a:rPr>
              <a:t>Freckle </a:t>
            </a:r>
            <a:r>
              <a:rPr sz="1000" spc="-5" dirty="0">
                <a:latin typeface="Arial"/>
                <a:cs typeface="Arial"/>
              </a:rPr>
              <a:t>is an online  website </a:t>
            </a:r>
            <a:r>
              <a:rPr sz="1000" dirty="0">
                <a:latin typeface="Arial"/>
                <a:cs typeface="Arial"/>
              </a:rPr>
              <a:t>that </a:t>
            </a:r>
            <a:r>
              <a:rPr sz="1000" spc="-5" dirty="0">
                <a:latin typeface="Arial"/>
                <a:cs typeface="Arial"/>
              </a:rPr>
              <a:t>allows </a:t>
            </a:r>
            <a:r>
              <a:rPr sz="1000" dirty="0">
                <a:latin typeface="Arial"/>
                <a:cs typeface="Arial"/>
              </a:rPr>
              <a:t>students to </a:t>
            </a:r>
            <a:r>
              <a:rPr sz="1000" spc="-5" dirty="0">
                <a:latin typeface="Arial"/>
                <a:cs typeface="Arial"/>
              </a:rPr>
              <a:t>practice </a:t>
            </a:r>
            <a:r>
              <a:rPr sz="1000" dirty="0">
                <a:latin typeface="Arial"/>
                <a:cs typeface="Arial"/>
              </a:rPr>
              <a:t>their math skills through  fun </a:t>
            </a:r>
            <a:r>
              <a:rPr sz="1000" spc="-5" dirty="0">
                <a:latin typeface="Arial"/>
                <a:cs typeface="Arial"/>
              </a:rPr>
              <a:t>interactive games. </a:t>
            </a:r>
            <a:r>
              <a:rPr sz="1000" dirty="0">
                <a:latin typeface="Arial"/>
                <a:cs typeface="Arial"/>
              </a:rPr>
              <a:t>The more </a:t>
            </a:r>
            <a:r>
              <a:rPr sz="1000" spc="-5" dirty="0">
                <a:latin typeface="Arial"/>
                <a:cs typeface="Arial"/>
              </a:rPr>
              <a:t>problems </a:t>
            </a:r>
            <a:r>
              <a:rPr sz="1000" dirty="0">
                <a:latin typeface="Arial"/>
                <a:cs typeface="Arial"/>
              </a:rPr>
              <a:t>they </a:t>
            </a:r>
            <a:r>
              <a:rPr sz="1000" spc="-5" dirty="0">
                <a:latin typeface="Arial"/>
                <a:cs typeface="Arial"/>
              </a:rPr>
              <a:t>get </a:t>
            </a:r>
            <a:r>
              <a:rPr sz="1000" dirty="0">
                <a:latin typeface="Arial"/>
                <a:cs typeface="Arial"/>
              </a:rPr>
              <a:t>correct </a:t>
            </a:r>
            <a:r>
              <a:rPr sz="1000" spc="-5" dirty="0">
                <a:latin typeface="Arial"/>
                <a:cs typeface="Arial"/>
              </a:rPr>
              <a:t>on  </a:t>
            </a:r>
            <a:r>
              <a:rPr sz="1000" dirty="0">
                <a:latin typeface="Arial"/>
                <a:cs typeface="Arial"/>
              </a:rPr>
              <a:t>freckle, the students receive coins to customize their </a:t>
            </a:r>
            <a:r>
              <a:rPr sz="1000" spc="-5" dirty="0">
                <a:latin typeface="Arial"/>
                <a:cs typeface="Arial"/>
              </a:rPr>
              <a:t>avatars</a:t>
            </a:r>
            <a:r>
              <a:rPr sz="1000" spc="-10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and  </a:t>
            </a:r>
            <a:r>
              <a:rPr sz="1000" dirty="0">
                <a:latin typeface="Arial"/>
                <a:cs typeface="Arial"/>
              </a:rPr>
              <a:t>teachers can track their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progress.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 dirty="0">
              <a:latin typeface="Times New Roman"/>
              <a:cs typeface="Times New Roman"/>
            </a:endParaRPr>
          </a:p>
          <a:p>
            <a:pPr marL="29209" marR="34925">
              <a:lnSpc>
                <a:spcPts val="1100"/>
              </a:lnSpc>
            </a:pPr>
            <a:r>
              <a:rPr sz="1000" dirty="0">
                <a:latin typeface="Arial"/>
                <a:cs typeface="Arial"/>
              </a:rPr>
              <a:t>These </a:t>
            </a:r>
            <a:r>
              <a:rPr sz="1000" spc="-5" dirty="0">
                <a:latin typeface="Arial"/>
                <a:cs typeface="Arial"/>
              </a:rPr>
              <a:t>44 </a:t>
            </a:r>
            <a:r>
              <a:rPr sz="1000" dirty="0">
                <a:latin typeface="Arial"/>
                <a:cs typeface="Arial"/>
              </a:rPr>
              <a:t>students </a:t>
            </a:r>
            <a:r>
              <a:rPr sz="1000" spc="-5" dirty="0">
                <a:latin typeface="Arial"/>
                <a:cs typeface="Arial"/>
              </a:rPr>
              <a:t>were </a:t>
            </a:r>
            <a:r>
              <a:rPr sz="1000" dirty="0">
                <a:latin typeface="Arial"/>
                <a:cs typeface="Arial"/>
              </a:rPr>
              <a:t>surveyed </a:t>
            </a:r>
            <a:r>
              <a:rPr sz="1000" spc="-5" dirty="0">
                <a:latin typeface="Arial"/>
                <a:cs typeface="Arial"/>
              </a:rPr>
              <a:t>on how </a:t>
            </a:r>
            <a:r>
              <a:rPr sz="1000" dirty="0">
                <a:latin typeface="Arial"/>
                <a:cs typeface="Arial"/>
              </a:rPr>
              <a:t>they feel </a:t>
            </a:r>
            <a:r>
              <a:rPr sz="1000" spc="-5" dirty="0">
                <a:latin typeface="Arial"/>
                <a:cs typeface="Arial"/>
              </a:rPr>
              <a:t>before </a:t>
            </a:r>
            <a:r>
              <a:rPr sz="1000" dirty="0">
                <a:latin typeface="Arial"/>
                <a:cs typeface="Arial"/>
              </a:rPr>
              <a:t>taking  their multiplication </a:t>
            </a:r>
            <a:r>
              <a:rPr sz="1000" spc="-5" dirty="0">
                <a:latin typeface="Arial"/>
                <a:cs typeface="Arial"/>
              </a:rPr>
              <a:t>quiz and before going on </a:t>
            </a:r>
            <a:r>
              <a:rPr sz="1000" dirty="0">
                <a:latin typeface="Arial"/>
                <a:cs typeface="Arial"/>
              </a:rPr>
              <a:t>freckle. Out </a:t>
            </a:r>
            <a:r>
              <a:rPr sz="1000" spc="-5" dirty="0">
                <a:latin typeface="Arial"/>
                <a:cs typeface="Arial"/>
              </a:rPr>
              <a:t>of 44  </a:t>
            </a:r>
            <a:r>
              <a:rPr sz="1000" dirty="0">
                <a:latin typeface="Arial"/>
                <a:cs typeface="Arial"/>
              </a:rPr>
              <a:t>students, </a:t>
            </a:r>
            <a:r>
              <a:rPr sz="1000" spc="-5" dirty="0">
                <a:latin typeface="Arial"/>
                <a:cs typeface="Arial"/>
              </a:rPr>
              <a:t>only 16 </a:t>
            </a:r>
            <a:r>
              <a:rPr sz="1000" dirty="0">
                <a:latin typeface="Arial"/>
                <a:cs typeface="Arial"/>
              </a:rPr>
              <a:t>said they feel </a:t>
            </a:r>
            <a:r>
              <a:rPr sz="1000" spc="-5" dirty="0">
                <a:latin typeface="Arial"/>
                <a:cs typeface="Arial"/>
              </a:rPr>
              <a:t>excited before </a:t>
            </a:r>
            <a:r>
              <a:rPr sz="1000" dirty="0">
                <a:latin typeface="Arial"/>
                <a:cs typeface="Arial"/>
              </a:rPr>
              <a:t>taking a  multiplication </a:t>
            </a:r>
            <a:r>
              <a:rPr sz="1000" spc="-5" dirty="0">
                <a:latin typeface="Arial"/>
                <a:cs typeface="Arial"/>
              </a:rPr>
              <a:t>quiz while </a:t>
            </a:r>
            <a:r>
              <a:rPr sz="1000" dirty="0">
                <a:latin typeface="Arial"/>
                <a:cs typeface="Arial"/>
              </a:rPr>
              <a:t>the remaining </a:t>
            </a:r>
            <a:r>
              <a:rPr sz="1000" spc="-5" dirty="0">
                <a:latin typeface="Arial"/>
                <a:cs typeface="Arial"/>
              </a:rPr>
              <a:t>28 </a:t>
            </a:r>
            <a:r>
              <a:rPr sz="1000" dirty="0">
                <a:latin typeface="Arial"/>
                <a:cs typeface="Arial"/>
              </a:rPr>
              <a:t>said they feel </a:t>
            </a:r>
            <a:r>
              <a:rPr sz="1000" spc="-5" dirty="0">
                <a:latin typeface="Arial"/>
                <a:cs typeface="Arial"/>
              </a:rPr>
              <a:t>nervous.  </a:t>
            </a:r>
            <a:r>
              <a:rPr sz="1000" dirty="0">
                <a:latin typeface="Arial"/>
                <a:cs typeface="Arial"/>
              </a:rPr>
              <a:t>Only 6 students </a:t>
            </a:r>
            <a:r>
              <a:rPr sz="1000" spc="-5" dirty="0">
                <a:latin typeface="Arial"/>
                <a:cs typeface="Arial"/>
              </a:rPr>
              <a:t>were unable </a:t>
            </a:r>
            <a:r>
              <a:rPr sz="1000" dirty="0">
                <a:latin typeface="Arial"/>
                <a:cs typeface="Arial"/>
              </a:rPr>
              <a:t>to turn </a:t>
            </a:r>
            <a:r>
              <a:rPr sz="1000" spc="-5" dirty="0">
                <a:latin typeface="Arial"/>
                <a:cs typeface="Arial"/>
              </a:rPr>
              <a:t>in </a:t>
            </a:r>
            <a:r>
              <a:rPr sz="1000" dirty="0">
                <a:latin typeface="Arial"/>
                <a:cs typeface="Arial"/>
              </a:rPr>
              <a:t>a </a:t>
            </a:r>
            <a:r>
              <a:rPr sz="1000" spc="-5" dirty="0">
                <a:latin typeface="Arial"/>
                <a:cs typeface="Arial"/>
              </a:rPr>
              <a:t>permission </a:t>
            </a:r>
            <a:r>
              <a:rPr sz="1000" dirty="0">
                <a:latin typeface="Arial"/>
                <a:cs typeface="Arial"/>
              </a:rPr>
              <a:t>form to  create a freckle </a:t>
            </a:r>
            <a:r>
              <a:rPr sz="1000" spc="-5" dirty="0">
                <a:latin typeface="Arial"/>
                <a:cs typeface="Arial"/>
              </a:rPr>
              <a:t>account which </a:t>
            </a:r>
            <a:r>
              <a:rPr sz="1000" dirty="0">
                <a:latin typeface="Arial"/>
                <a:cs typeface="Arial"/>
              </a:rPr>
              <a:t>make the </a:t>
            </a:r>
            <a:r>
              <a:rPr sz="1000" spc="-5" dirty="0">
                <a:latin typeface="Arial"/>
                <a:cs typeface="Arial"/>
              </a:rPr>
              <a:t>14% of no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response.</a:t>
            </a:r>
          </a:p>
          <a:p>
            <a:pPr marL="29209" marR="141605">
              <a:lnSpc>
                <a:spcPts val="1100"/>
              </a:lnSpc>
            </a:pPr>
            <a:r>
              <a:rPr sz="1000" spc="-15" dirty="0">
                <a:latin typeface="Arial"/>
                <a:cs typeface="Arial"/>
              </a:rPr>
              <a:t>However, </a:t>
            </a:r>
            <a:r>
              <a:rPr sz="1000" dirty="0">
                <a:latin typeface="Arial"/>
                <a:cs typeface="Arial"/>
              </a:rPr>
              <a:t>the remaining </a:t>
            </a:r>
            <a:r>
              <a:rPr sz="1000" spc="-5" dirty="0">
                <a:latin typeface="Arial"/>
                <a:cs typeface="Arial"/>
              </a:rPr>
              <a:t>38 </a:t>
            </a:r>
            <a:r>
              <a:rPr sz="1000" dirty="0">
                <a:latin typeface="Arial"/>
                <a:cs typeface="Arial"/>
              </a:rPr>
              <a:t>students </a:t>
            </a:r>
            <a:r>
              <a:rPr sz="1000" spc="-5" dirty="0">
                <a:latin typeface="Arial"/>
                <a:cs typeface="Arial"/>
              </a:rPr>
              <a:t>all unanimously </a:t>
            </a:r>
            <a:r>
              <a:rPr sz="1000" dirty="0">
                <a:latin typeface="Arial"/>
                <a:cs typeface="Arial"/>
              </a:rPr>
              <a:t>voted that  they feel </a:t>
            </a:r>
            <a:r>
              <a:rPr sz="1000" spc="-5" dirty="0">
                <a:latin typeface="Arial"/>
                <a:cs typeface="Arial"/>
              </a:rPr>
              <a:t>excited logging onto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freckle.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223250" y="1174750"/>
            <a:ext cx="3568700" cy="2298700"/>
          </a:xfrm>
          <a:custGeom>
            <a:avLst/>
            <a:gdLst/>
            <a:ahLst/>
            <a:cxnLst/>
            <a:rect l="l" t="t" r="r" b="b"/>
            <a:pathLst>
              <a:path w="3568700" h="2298700">
                <a:moveTo>
                  <a:pt x="0" y="0"/>
                </a:moveTo>
                <a:lnTo>
                  <a:pt x="3568700" y="0"/>
                </a:lnTo>
                <a:lnTo>
                  <a:pt x="3568700" y="2298700"/>
                </a:lnTo>
                <a:lnTo>
                  <a:pt x="0" y="22987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223250" y="1180312"/>
            <a:ext cx="3568700" cy="22733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31750" marR="67945">
              <a:lnSpc>
                <a:spcPts val="1100"/>
              </a:lnSpc>
              <a:spcBef>
                <a:spcPts val="219"/>
              </a:spcBef>
            </a:pPr>
            <a:r>
              <a:rPr sz="1000" dirty="0">
                <a:latin typeface="Arial"/>
                <a:cs typeface="Arial"/>
              </a:rPr>
              <a:t>As </a:t>
            </a:r>
            <a:r>
              <a:rPr sz="1000" spc="-5" dirty="0">
                <a:latin typeface="Arial"/>
                <a:cs typeface="Arial"/>
              </a:rPr>
              <a:t>anticipated, </a:t>
            </a:r>
            <a:r>
              <a:rPr sz="1000" dirty="0">
                <a:latin typeface="Arial"/>
                <a:cs typeface="Arial"/>
              </a:rPr>
              <a:t>majority </a:t>
            </a:r>
            <a:r>
              <a:rPr sz="1000" spc="-5" dirty="0">
                <a:latin typeface="Arial"/>
                <a:cs typeface="Arial"/>
              </a:rPr>
              <a:t>of </a:t>
            </a:r>
            <a:r>
              <a:rPr sz="1000" dirty="0">
                <a:latin typeface="Arial"/>
                <a:cs typeface="Arial"/>
              </a:rPr>
              <a:t>the students </a:t>
            </a:r>
            <a:r>
              <a:rPr sz="1000" spc="-5" dirty="0">
                <a:latin typeface="Arial"/>
                <a:cs typeface="Arial"/>
              </a:rPr>
              <a:t>being 64% </a:t>
            </a:r>
            <a:r>
              <a:rPr sz="1000" dirty="0">
                <a:latin typeface="Arial"/>
                <a:cs typeface="Arial"/>
              </a:rPr>
              <a:t>feel  </a:t>
            </a:r>
            <a:r>
              <a:rPr sz="1000" spc="-5" dirty="0">
                <a:latin typeface="Arial"/>
                <a:cs typeface="Arial"/>
              </a:rPr>
              <a:t>nervous before </a:t>
            </a:r>
            <a:r>
              <a:rPr sz="1000" dirty="0">
                <a:latin typeface="Arial"/>
                <a:cs typeface="Arial"/>
              </a:rPr>
              <a:t>taking a multiplication </a:t>
            </a:r>
            <a:r>
              <a:rPr sz="1000" spc="-5" dirty="0">
                <a:latin typeface="Arial"/>
                <a:cs typeface="Arial"/>
              </a:rPr>
              <a:t>quiz. </a:t>
            </a:r>
            <a:r>
              <a:rPr sz="1000" dirty="0">
                <a:latin typeface="Arial"/>
                <a:cs typeface="Arial"/>
              </a:rPr>
              <a:t>It </a:t>
            </a:r>
            <a:r>
              <a:rPr sz="1000" spc="-5" dirty="0">
                <a:latin typeface="Arial"/>
                <a:cs typeface="Arial"/>
              </a:rPr>
              <a:t>was interesting  </a:t>
            </a:r>
            <a:r>
              <a:rPr sz="1000" dirty="0">
                <a:latin typeface="Arial"/>
                <a:cs typeface="Arial"/>
              </a:rPr>
              <a:t>to find that the </a:t>
            </a:r>
            <a:r>
              <a:rPr sz="1000" spc="-5" dirty="0">
                <a:latin typeface="Arial"/>
                <a:cs typeface="Arial"/>
              </a:rPr>
              <a:t>36% of </a:t>
            </a:r>
            <a:r>
              <a:rPr sz="1000" dirty="0">
                <a:latin typeface="Arial"/>
                <a:cs typeface="Arial"/>
              </a:rPr>
              <a:t>students </a:t>
            </a:r>
            <a:r>
              <a:rPr sz="1000" spc="-5" dirty="0">
                <a:latin typeface="Arial"/>
                <a:cs typeface="Arial"/>
              </a:rPr>
              <a:t>who </a:t>
            </a:r>
            <a:r>
              <a:rPr sz="1000" dirty="0">
                <a:latin typeface="Arial"/>
                <a:cs typeface="Arial"/>
              </a:rPr>
              <a:t>voted for feeling </a:t>
            </a:r>
            <a:r>
              <a:rPr sz="1000" spc="-5" dirty="0">
                <a:latin typeface="Arial"/>
                <a:cs typeface="Arial"/>
              </a:rPr>
              <a:t>excited  before </a:t>
            </a:r>
            <a:r>
              <a:rPr sz="1000" dirty="0">
                <a:latin typeface="Arial"/>
                <a:cs typeface="Arial"/>
              </a:rPr>
              <a:t>taking a multiplication </a:t>
            </a:r>
            <a:r>
              <a:rPr sz="1000" spc="-5" dirty="0">
                <a:latin typeface="Arial"/>
                <a:cs typeface="Arial"/>
              </a:rPr>
              <a:t>quiz already have positive  performance and achievement in </a:t>
            </a:r>
            <a:r>
              <a:rPr sz="1000" dirty="0">
                <a:latin typeface="Arial"/>
                <a:cs typeface="Arial"/>
              </a:rPr>
              <a:t>class. The </a:t>
            </a:r>
            <a:r>
              <a:rPr sz="1000" spc="-5" dirty="0">
                <a:latin typeface="Arial"/>
                <a:cs typeface="Arial"/>
              </a:rPr>
              <a:t>36% are </a:t>
            </a:r>
            <a:r>
              <a:rPr sz="1000" dirty="0">
                <a:latin typeface="Arial"/>
                <a:cs typeface="Arial"/>
              </a:rPr>
              <a:t>the  students </a:t>
            </a:r>
            <a:r>
              <a:rPr sz="1000" spc="-5" dirty="0">
                <a:latin typeface="Arial"/>
                <a:cs typeface="Arial"/>
              </a:rPr>
              <a:t>who normally get an </a:t>
            </a:r>
            <a:r>
              <a:rPr sz="1000" dirty="0">
                <a:latin typeface="Arial"/>
                <a:cs typeface="Arial"/>
              </a:rPr>
              <a:t>ME </a:t>
            </a:r>
            <a:r>
              <a:rPr sz="1000" spc="-5" dirty="0">
                <a:latin typeface="Arial"/>
                <a:cs typeface="Arial"/>
              </a:rPr>
              <a:t>or </a:t>
            </a:r>
            <a:r>
              <a:rPr sz="1000" dirty="0">
                <a:latin typeface="Arial"/>
                <a:cs typeface="Arial"/>
              </a:rPr>
              <a:t>MP </a:t>
            </a:r>
            <a:r>
              <a:rPr sz="1000" spc="-5" dirty="0">
                <a:latin typeface="Arial"/>
                <a:cs typeface="Arial"/>
              </a:rPr>
              <a:t>on </a:t>
            </a:r>
            <a:r>
              <a:rPr sz="1000" dirty="0">
                <a:latin typeface="Arial"/>
                <a:cs typeface="Arial"/>
              </a:rPr>
              <a:t>the </a:t>
            </a:r>
            <a:r>
              <a:rPr sz="1000" spc="-5" dirty="0">
                <a:latin typeface="Arial"/>
                <a:cs typeface="Arial"/>
              </a:rPr>
              <a:t>quiz. </a:t>
            </a:r>
            <a:r>
              <a:rPr sz="1000" dirty="0">
                <a:latin typeface="Arial"/>
                <a:cs typeface="Arial"/>
              </a:rPr>
              <a:t>The </a:t>
            </a:r>
            <a:r>
              <a:rPr sz="1000" spc="-5" dirty="0">
                <a:latin typeface="Arial"/>
                <a:cs typeface="Arial"/>
              </a:rPr>
              <a:t>quiz  grades </a:t>
            </a:r>
            <a:r>
              <a:rPr sz="1000" dirty="0">
                <a:latin typeface="Arial"/>
                <a:cs typeface="Arial"/>
              </a:rPr>
              <a:t>for the students </a:t>
            </a:r>
            <a:r>
              <a:rPr sz="1000" spc="-5" dirty="0">
                <a:latin typeface="Arial"/>
                <a:cs typeface="Arial"/>
              </a:rPr>
              <a:t>in </a:t>
            </a:r>
            <a:r>
              <a:rPr sz="1000" dirty="0">
                <a:latin typeface="Arial"/>
                <a:cs typeface="Arial"/>
              </a:rPr>
              <a:t>the </a:t>
            </a:r>
            <a:r>
              <a:rPr sz="1000" spc="-5" dirty="0">
                <a:latin typeface="Arial"/>
                <a:cs typeface="Arial"/>
              </a:rPr>
              <a:t>64% percent </a:t>
            </a:r>
            <a:r>
              <a:rPr sz="1000" dirty="0">
                <a:latin typeface="Arial"/>
                <a:cs typeface="Arial"/>
              </a:rPr>
              <a:t>show a </a:t>
            </a:r>
            <a:r>
              <a:rPr sz="1000" spc="-5" dirty="0">
                <a:latin typeface="Arial"/>
                <a:cs typeface="Arial"/>
              </a:rPr>
              <a:t>lot of </a:t>
            </a:r>
            <a:r>
              <a:rPr sz="1000" dirty="0">
                <a:latin typeface="Arial"/>
                <a:cs typeface="Arial"/>
              </a:rPr>
              <a:t>WB,  </a:t>
            </a:r>
            <a:r>
              <a:rPr sz="1000" spc="-45" dirty="0">
                <a:latin typeface="Arial"/>
                <a:cs typeface="Arial"/>
              </a:rPr>
              <a:t>DP, </a:t>
            </a:r>
            <a:r>
              <a:rPr sz="1000" spc="-5" dirty="0">
                <a:latin typeface="Arial"/>
                <a:cs typeface="Arial"/>
              </a:rPr>
              <a:t>and </a:t>
            </a:r>
            <a:r>
              <a:rPr sz="1000" dirty="0">
                <a:latin typeface="Arial"/>
                <a:cs typeface="Arial"/>
              </a:rPr>
              <a:t>a few </a:t>
            </a:r>
            <a:r>
              <a:rPr sz="1000" spc="-45" dirty="0">
                <a:latin typeface="Arial"/>
                <a:cs typeface="Arial"/>
              </a:rPr>
              <a:t>MP. </a:t>
            </a:r>
            <a:r>
              <a:rPr sz="1000" dirty="0">
                <a:latin typeface="Arial"/>
                <a:cs typeface="Arial"/>
              </a:rPr>
              <a:t>These students </a:t>
            </a:r>
            <a:r>
              <a:rPr sz="1000" spc="-5" dirty="0">
                <a:latin typeface="Arial"/>
                <a:cs typeface="Arial"/>
              </a:rPr>
              <a:t>have adopted </a:t>
            </a:r>
            <a:r>
              <a:rPr sz="1000" dirty="0">
                <a:latin typeface="Arial"/>
                <a:cs typeface="Arial"/>
              </a:rPr>
              <a:t>taking a  multiplication </a:t>
            </a:r>
            <a:r>
              <a:rPr sz="1000" spc="-5" dirty="0">
                <a:latin typeface="Arial"/>
                <a:cs typeface="Arial"/>
              </a:rPr>
              <a:t>quiz into </a:t>
            </a:r>
            <a:r>
              <a:rPr sz="1000" dirty="0">
                <a:latin typeface="Arial"/>
                <a:cs typeface="Arial"/>
              </a:rPr>
              <a:t>their </a:t>
            </a:r>
            <a:r>
              <a:rPr sz="1000" spc="-10" dirty="0">
                <a:latin typeface="Arial"/>
                <a:cs typeface="Arial"/>
              </a:rPr>
              <a:t>Wednesday </a:t>
            </a:r>
            <a:r>
              <a:rPr sz="1000" dirty="0">
                <a:latin typeface="Arial"/>
                <a:cs typeface="Arial"/>
              </a:rPr>
              <a:t>routine since </a:t>
            </a:r>
            <a:r>
              <a:rPr sz="1000" spc="-5" dirty="0">
                <a:latin typeface="Arial"/>
                <a:cs typeface="Arial"/>
              </a:rPr>
              <a:t>last  quarter and grades </a:t>
            </a:r>
            <a:r>
              <a:rPr sz="1000" dirty="0">
                <a:latin typeface="Arial"/>
                <a:cs typeface="Arial"/>
              </a:rPr>
              <a:t>seem to </a:t>
            </a:r>
            <a:r>
              <a:rPr sz="1000" spc="-5" dirty="0">
                <a:latin typeface="Arial"/>
                <a:cs typeface="Arial"/>
              </a:rPr>
              <a:t>be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consistent.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>
              <a:latin typeface="Times New Roman"/>
              <a:cs typeface="Times New Roman"/>
            </a:endParaRPr>
          </a:p>
          <a:p>
            <a:pPr marL="31750" marR="56515">
              <a:lnSpc>
                <a:spcPts val="1100"/>
              </a:lnSpc>
            </a:pPr>
            <a:r>
              <a:rPr sz="1000" dirty="0">
                <a:latin typeface="Arial"/>
                <a:cs typeface="Arial"/>
              </a:rPr>
              <a:t>In contrast, </a:t>
            </a:r>
            <a:r>
              <a:rPr sz="1000" spc="-5" dirty="0">
                <a:latin typeface="Arial"/>
                <a:cs typeface="Arial"/>
              </a:rPr>
              <a:t>every </a:t>
            </a:r>
            <a:r>
              <a:rPr sz="1000" dirty="0">
                <a:latin typeface="Arial"/>
                <a:cs typeface="Arial"/>
              </a:rPr>
              <a:t>student </a:t>
            </a:r>
            <a:r>
              <a:rPr sz="1000" spc="-5" dirty="0">
                <a:latin typeface="Arial"/>
                <a:cs typeface="Arial"/>
              </a:rPr>
              <a:t>who has access </a:t>
            </a:r>
            <a:r>
              <a:rPr sz="1000" dirty="0">
                <a:latin typeface="Arial"/>
                <a:cs typeface="Arial"/>
              </a:rPr>
              <a:t>to freckle feels  </a:t>
            </a:r>
            <a:r>
              <a:rPr sz="1000" spc="-5" dirty="0">
                <a:latin typeface="Arial"/>
                <a:cs typeface="Arial"/>
              </a:rPr>
              <a:t>excitement before logging on. </a:t>
            </a:r>
            <a:r>
              <a:rPr sz="1000" dirty="0">
                <a:latin typeface="Arial"/>
                <a:cs typeface="Arial"/>
              </a:rPr>
              <a:t>Freckle </a:t>
            </a:r>
            <a:r>
              <a:rPr sz="1000" spc="-5" dirty="0">
                <a:latin typeface="Arial"/>
                <a:cs typeface="Arial"/>
              </a:rPr>
              <a:t>allows privacy </a:t>
            </a:r>
            <a:r>
              <a:rPr sz="1000" dirty="0">
                <a:latin typeface="Arial"/>
                <a:cs typeface="Arial"/>
              </a:rPr>
              <a:t>for </a:t>
            </a:r>
            <a:r>
              <a:rPr sz="1000" spc="-5" dirty="0">
                <a:latin typeface="Arial"/>
                <a:cs typeface="Arial"/>
              </a:rPr>
              <a:t>each  </a:t>
            </a:r>
            <a:r>
              <a:rPr sz="1000" dirty="0">
                <a:latin typeface="Arial"/>
                <a:cs typeface="Arial"/>
              </a:rPr>
              <a:t>student </a:t>
            </a:r>
            <a:r>
              <a:rPr sz="1000" spc="-5" dirty="0">
                <a:latin typeface="Arial"/>
                <a:cs typeface="Arial"/>
              </a:rPr>
              <a:t>at where </a:t>
            </a:r>
            <a:r>
              <a:rPr sz="1000" dirty="0">
                <a:latin typeface="Arial"/>
                <a:cs typeface="Arial"/>
              </a:rPr>
              <a:t>their </a:t>
            </a:r>
            <a:r>
              <a:rPr sz="1000" spc="-5" dirty="0">
                <a:latin typeface="Arial"/>
                <a:cs typeface="Arial"/>
              </a:rPr>
              <a:t>level is at </a:t>
            </a:r>
            <a:r>
              <a:rPr sz="1000" dirty="0">
                <a:latin typeface="Arial"/>
                <a:cs typeface="Arial"/>
              </a:rPr>
              <a:t>so there </a:t>
            </a:r>
            <a:r>
              <a:rPr sz="1000" spc="-5" dirty="0">
                <a:latin typeface="Arial"/>
                <a:cs typeface="Arial"/>
              </a:rPr>
              <a:t>is no discouraging  going on with </a:t>
            </a:r>
            <a:r>
              <a:rPr sz="1000" dirty="0">
                <a:latin typeface="Arial"/>
                <a:cs typeface="Arial"/>
              </a:rPr>
              <a:t>receiving </a:t>
            </a:r>
            <a:r>
              <a:rPr sz="1000" spc="-5" dirty="0">
                <a:latin typeface="Arial"/>
                <a:cs typeface="Arial"/>
              </a:rPr>
              <a:t>bad grades or </a:t>
            </a:r>
            <a:r>
              <a:rPr sz="1000" dirty="0">
                <a:latin typeface="Arial"/>
                <a:cs typeface="Arial"/>
              </a:rPr>
              <a:t>scores </a:t>
            </a:r>
            <a:r>
              <a:rPr sz="1000" spc="-5" dirty="0">
                <a:latin typeface="Arial"/>
                <a:cs typeface="Arial"/>
              </a:rPr>
              <a:t>but </a:t>
            </a:r>
            <a:r>
              <a:rPr sz="1000" dirty="0">
                <a:latin typeface="Arial"/>
                <a:cs typeface="Arial"/>
              </a:rPr>
              <a:t>rather </a:t>
            </a:r>
            <a:r>
              <a:rPr sz="1000" spc="-5" dirty="0">
                <a:latin typeface="Arial"/>
                <a:cs typeface="Arial"/>
              </a:rPr>
              <a:t>prizes  when passing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level.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23250" y="1028700"/>
            <a:ext cx="3568700" cy="152400"/>
          </a:xfrm>
          <a:prstGeom prst="rect">
            <a:avLst/>
          </a:prstGeom>
          <a:solidFill>
            <a:srgbClr val="78230B"/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sz="1100" b="1" spc="-5" dirty="0">
                <a:solidFill>
                  <a:srgbClr val="F9EAD3"/>
                </a:solidFill>
                <a:latin typeface="Trebuchet MS"/>
                <a:cs typeface="Trebuchet MS"/>
              </a:rPr>
              <a:t>Discussion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223250" y="3727450"/>
            <a:ext cx="3568700" cy="2159000"/>
          </a:xfrm>
          <a:custGeom>
            <a:avLst/>
            <a:gdLst/>
            <a:ahLst/>
            <a:cxnLst/>
            <a:rect l="l" t="t" r="r" b="b"/>
            <a:pathLst>
              <a:path w="3568700" h="2159000">
                <a:moveTo>
                  <a:pt x="0" y="0"/>
                </a:moveTo>
                <a:lnTo>
                  <a:pt x="3568700" y="0"/>
                </a:lnTo>
                <a:lnTo>
                  <a:pt x="3568700" y="2159000"/>
                </a:lnTo>
                <a:lnTo>
                  <a:pt x="0" y="2159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223250" y="3734208"/>
            <a:ext cx="3568700" cy="21336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266700" marR="640715" indent="-228600">
              <a:lnSpc>
                <a:spcPts val="1100"/>
              </a:lnSpc>
              <a:spcBef>
                <a:spcPts val="219"/>
              </a:spcBef>
              <a:buChar char="•"/>
              <a:tabLst>
                <a:tab pos="266700" algn="l"/>
                <a:tab pos="267335" algn="l"/>
              </a:tabLst>
            </a:pPr>
            <a:r>
              <a:rPr sz="1000" spc="-5" dirty="0">
                <a:latin typeface="Arial"/>
                <a:cs typeface="Arial"/>
              </a:rPr>
              <a:t>Constant drill quizzes </a:t>
            </a:r>
            <a:r>
              <a:rPr sz="1000" dirty="0">
                <a:latin typeface="Arial"/>
                <a:cs typeface="Arial"/>
              </a:rPr>
              <a:t>cause </a:t>
            </a:r>
            <a:r>
              <a:rPr sz="1000" spc="-5" dirty="0">
                <a:latin typeface="Arial"/>
                <a:cs typeface="Arial"/>
              </a:rPr>
              <a:t>anxiety and hinder  performance.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950">
              <a:latin typeface="Times New Roman"/>
              <a:cs typeface="Times New Roman"/>
            </a:endParaRPr>
          </a:p>
          <a:p>
            <a:pPr marL="266700" marR="674370" indent="-228600">
              <a:lnSpc>
                <a:spcPts val="1100"/>
              </a:lnSpc>
              <a:buChar char="•"/>
              <a:tabLst>
                <a:tab pos="266700" algn="l"/>
                <a:tab pos="267335" algn="l"/>
              </a:tabLst>
            </a:pPr>
            <a:r>
              <a:rPr sz="1000" dirty="0">
                <a:latin typeface="Arial"/>
                <a:cs typeface="Arial"/>
              </a:rPr>
              <a:t>Math </a:t>
            </a:r>
            <a:r>
              <a:rPr sz="1000" spc="-5" dirty="0">
                <a:latin typeface="Arial"/>
                <a:cs typeface="Arial"/>
              </a:rPr>
              <a:t>anxiety is </a:t>
            </a:r>
            <a:r>
              <a:rPr sz="1000" dirty="0">
                <a:latin typeface="Arial"/>
                <a:cs typeface="Arial"/>
              </a:rPr>
              <a:t>created from fear </a:t>
            </a:r>
            <a:r>
              <a:rPr sz="1000" spc="-5" dirty="0">
                <a:latin typeface="Arial"/>
                <a:cs typeface="Arial"/>
              </a:rPr>
              <a:t>of </a:t>
            </a:r>
            <a:r>
              <a:rPr sz="1000" dirty="0">
                <a:latin typeface="Arial"/>
                <a:cs typeface="Arial"/>
              </a:rPr>
              <a:t>failure</a:t>
            </a:r>
            <a:r>
              <a:rPr sz="1000" spc="-8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and  embarrassment.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950">
              <a:latin typeface="Times New Roman"/>
              <a:cs typeface="Times New Roman"/>
            </a:endParaRPr>
          </a:p>
          <a:p>
            <a:pPr marL="266700" marR="231140" indent="-228600">
              <a:lnSpc>
                <a:spcPts val="1100"/>
              </a:lnSpc>
              <a:buChar char="•"/>
              <a:tabLst>
                <a:tab pos="266700" algn="l"/>
                <a:tab pos="267335" algn="l"/>
              </a:tabLst>
            </a:pPr>
            <a:r>
              <a:rPr sz="1000" dirty="0">
                <a:latin typeface="Arial"/>
                <a:cs typeface="Arial"/>
              </a:rPr>
              <a:t>Fun </a:t>
            </a:r>
            <a:r>
              <a:rPr sz="1000" spc="-5" dirty="0">
                <a:latin typeface="Arial"/>
                <a:cs typeface="Arial"/>
              </a:rPr>
              <a:t>and engaging practices are </a:t>
            </a:r>
            <a:r>
              <a:rPr sz="1000" dirty="0">
                <a:latin typeface="Arial"/>
                <a:cs typeface="Arial"/>
              </a:rPr>
              <a:t>more </a:t>
            </a:r>
            <a:r>
              <a:rPr sz="1000" spc="-5" dirty="0">
                <a:latin typeface="Arial"/>
                <a:cs typeface="Arial"/>
              </a:rPr>
              <a:t>enjoyable </a:t>
            </a:r>
            <a:r>
              <a:rPr sz="1000" dirty="0">
                <a:latin typeface="Arial"/>
                <a:cs typeface="Arial"/>
              </a:rPr>
              <a:t>for  students </a:t>
            </a:r>
            <a:r>
              <a:rPr sz="1000" spc="-5" dirty="0">
                <a:latin typeface="Arial"/>
                <a:cs typeface="Arial"/>
              </a:rPr>
              <a:t>and improves performance at </a:t>
            </a:r>
            <a:r>
              <a:rPr sz="1000" dirty="0">
                <a:latin typeface="Arial"/>
                <a:cs typeface="Arial"/>
              </a:rPr>
              <a:t>their </a:t>
            </a:r>
            <a:r>
              <a:rPr sz="1000" spc="-5" dirty="0">
                <a:latin typeface="Arial"/>
                <a:cs typeface="Arial"/>
              </a:rPr>
              <a:t>own</a:t>
            </a:r>
            <a:r>
              <a:rPr sz="1000" spc="-7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pace.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950">
              <a:latin typeface="Times New Roman"/>
              <a:cs typeface="Times New Roman"/>
            </a:endParaRPr>
          </a:p>
          <a:p>
            <a:pPr marL="266700" marR="60325" indent="-228600">
              <a:lnSpc>
                <a:spcPts val="1100"/>
              </a:lnSpc>
              <a:buChar char="•"/>
              <a:tabLst>
                <a:tab pos="266700" algn="l"/>
                <a:tab pos="267335" algn="l"/>
              </a:tabLst>
            </a:pPr>
            <a:r>
              <a:rPr sz="1000" dirty="0">
                <a:latin typeface="Arial"/>
                <a:cs typeface="Arial"/>
              </a:rPr>
              <a:t>There should </a:t>
            </a:r>
            <a:r>
              <a:rPr sz="1000" spc="-5" dirty="0">
                <a:latin typeface="Arial"/>
                <a:cs typeface="Arial"/>
              </a:rPr>
              <a:t>be </a:t>
            </a:r>
            <a:r>
              <a:rPr sz="1000" dirty="0">
                <a:latin typeface="Arial"/>
                <a:cs typeface="Arial"/>
              </a:rPr>
              <a:t>multiple methods for students to</a:t>
            </a:r>
            <a:r>
              <a:rPr sz="1000" spc="-9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practice  </a:t>
            </a:r>
            <a:r>
              <a:rPr sz="1000" dirty="0">
                <a:latin typeface="Arial"/>
                <a:cs typeface="Arial"/>
              </a:rPr>
              <a:t>their mathematical skills </a:t>
            </a:r>
            <a:r>
              <a:rPr sz="1000" spc="-5" dirty="0">
                <a:latin typeface="Arial"/>
                <a:cs typeface="Arial"/>
              </a:rPr>
              <a:t>available in </a:t>
            </a:r>
            <a:r>
              <a:rPr sz="1000" dirty="0">
                <a:latin typeface="Arial"/>
                <a:cs typeface="Arial"/>
              </a:rPr>
              <a:t>a math</a:t>
            </a:r>
            <a:r>
              <a:rPr sz="1000" spc="-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classroom.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950">
              <a:latin typeface="Times New Roman"/>
              <a:cs typeface="Times New Roman"/>
            </a:endParaRPr>
          </a:p>
          <a:p>
            <a:pPr marL="266700" marR="53975" indent="-228600">
              <a:lnSpc>
                <a:spcPts val="1100"/>
              </a:lnSpc>
              <a:buChar char="•"/>
              <a:tabLst>
                <a:tab pos="266700" algn="l"/>
                <a:tab pos="267335" algn="l"/>
              </a:tabLst>
            </a:pPr>
            <a:r>
              <a:rPr sz="1000" dirty="0">
                <a:latin typeface="Arial"/>
                <a:cs typeface="Arial"/>
              </a:rPr>
              <a:t>Other </a:t>
            </a:r>
            <a:r>
              <a:rPr sz="1000" spc="-5" dirty="0">
                <a:latin typeface="Arial"/>
                <a:cs typeface="Arial"/>
              </a:rPr>
              <a:t>alternatives </a:t>
            </a:r>
            <a:r>
              <a:rPr sz="1000" dirty="0">
                <a:latin typeface="Arial"/>
                <a:cs typeface="Arial"/>
              </a:rPr>
              <a:t>to </a:t>
            </a:r>
            <a:r>
              <a:rPr sz="1000" spc="-5" dirty="0">
                <a:latin typeface="Arial"/>
                <a:cs typeface="Arial"/>
              </a:rPr>
              <a:t>practice </a:t>
            </a:r>
            <a:r>
              <a:rPr sz="1000" dirty="0">
                <a:latin typeface="Arial"/>
                <a:cs typeface="Arial"/>
              </a:rPr>
              <a:t>math </a:t>
            </a:r>
            <a:r>
              <a:rPr sz="1000" spc="-5" dirty="0">
                <a:latin typeface="Arial"/>
                <a:cs typeface="Arial"/>
              </a:rPr>
              <a:t>are always available  during </a:t>
            </a:r>
            <a:r>
              <a:rPr sz="1000" dirty="0">
                <a:latin typeface="Arial"/>
                <a:cs typeface="Arial"/>
              </a:rPr>
              <a:t>free time </a:t>
            </a:r>
            <a:r>
              <a:rPr sz="1000" spc="-5" dirty="0">
                <a:latin typeface="Arial"/>
                <a:cs typeface="Arial"/>
              </a:rPr>
              <a:t>in </a:t>
            </a:r>
            <a:r>
              <a:rPr sz="1000" dirty="0">
                <a:latin typeface="Arial"/>
                <a:cs typeface="Arial"/>
              </a:rPr>
              <a:t>comparison to setting </a:t>
            </a:r>
            <a:r>
              <a:rPr sz="1000" spc="-5" dirty="0">
                <a:latin typeface="Arial"/>
                <a:cs typeface="Arial"/>
              </a:rPr>
              <a:t>up </a:t>
            </a:r>
            <a:r>
              <a:rPr sz="1000" dirty="0">
                <a:latin typeface="Arial"/>
                <a:cs typeface="Arial"/>
              </a:rPr>
              <a:t>a </a:t>
            </a:r>
            <a:r>
              <a:rPr sz="1000" spc="-5" dirty="0">
                <a:latin typeface="Arial"/>
                <a:cs typeface="Arial"/>
              </a:rPr>
              <a:t>whole-class  drill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quiz.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223250" y="3568700"/>
            <a:ext cx="3568700" cy="165100"/>
          </a:xfrm>
          <a:prstGeom prst="rect">
            <a:avLst/>
          </a:prstGeom>
          <a:solidFill>
            <a:srgbClr val="78230B"/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145"/>
              </a:lnSpc>
            </a:pPr>
            <a:r>
              <a:rPr sz="1100" b="1" spc="-5" dirty="0">
                <a:solidFill>
                  <a:srgbClr val="F9EAD3"/>
                </a:solidFill>
                <a:latin typeface="Trebuchet MS"/>
                <a:cs typeface="Trebuchet MS"/>
              </a:rPr>
              <a:t>Conclusions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61949" y="3587750"/>
            <a:ext cx="3619500" cy="2159000"/>
          </a:xfrm>
          <a:custGeom>
            <a:avLst/>
            <a:gdLst/>
            <a:ahLst/>
            <a:cxnLst/>
            <a:rect l="l" t="t" r="r" b="b"/>
            <a:pathLst>
              <a:path w="3619500" h="2159000">
                <a:moveTo>
                  <a:pt x="0" y="0"/>
                </a:moveTo>
                <a:lnTo>
                  <a:pt x="3619500" y="0"/>
                </a:lnTo>
                <a:lnTo>
                  <a:pt x="3619500" y="2159000"/>
                </a:lnTo>
                <a:lnTo>
                  <a:pt x="0" y="2159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68299" y="3595351"/>
            <a:ext cx="3606800" cy="21336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26670" marR="35560">
              <a:lnSpc>
                <a:spcPts val="1100"/>
              </a:lnSpc>
              <a:spcBef>
                <a:spcPts val="219"/>
              </a:spcBef>
            </a:pPr>
            <a:r>
              <a:rPr sz="1000" dirty="0">
                <a:latin typeface="Arial"/>
                <a:cs typeface="Arial"/>
              </a:rPr>
              <a:t>The main focus </a:t>
            </a:r>
            <a:r>
              <a:rPr sz="1000" spc="-5" dirty="0">
                <a:latin typeface="Arial"/>
                <a:cs typeface="Arial"/>
              </a:rPr>
              <a:t>of </a:t>
            </a:r>
            <a:r>
              <a:rPr sz="1000" dirty="0">
                <a:latin typeface="Arial"/>
                <a:cs typeface="Arial"/>
              </a:rPr>
              <a:t>this research </a:t>
            </a:r>
            <a:r>
              <a:rPr sz="1000" spc="-5" dirty="0">
                <a:latin typeface="Arial"/>
                <a:cs typeface="Arial"/>
              </a:rPr>
              <a:t>is </a:t>
            </a:r>
            <a:r>
              <a:rPr sz="1000" dirty="0">
                <a:latin typeface="Arial"/>
                <a:cs typeface="Arial"/>
              </a:rPr>
              <a:t>to reduce math </a:t>
            </a:r>
            <a:r>
              <a:rPr sz="1000" spc="-5" dirty="0">
                <a:latin typeface="Arial"/>
                <a:cs typeface="Arial"/>
              </a:rPr>
              <a:t>anxiety in  </a:t>
            </a:r>
            <a:r>
              <a:rPr sz="1000" dirty="0">
                <a:latin typeface="Arial"/>
                <a:cs typeface="Arial"/>
              </a:rPr>
              <a:t>students </a:t>
            </a:r>
            <a:r>
              <a:rPr sz="1000" spc="-5" dirty="0">
                <a:latin typeface="Arial"/>
                <a:cs typeface="Arial"/>
              </a:rPr>
              <a:t>by looking at alternatives </a:t>
            </a:r>
            <a:r>
              <a:rPr sz="1000" dirty="0">
                <a:latin typeface="Arial"/>
                <a:cs typeface="Arial"/>
              </a:rPr>
              <a:t>to making math more fun for  them. The specific math content </a:t>
            </a:r>
            <a:r>
              <a:rPr sz="1000" spc="-5" dirty="0">
                <a:latin typeface="Arial"/>
                <a:cs typeface="Arial"/>
              </a:rPr>
              <a:t>area </a:t>
            </a:r>
            <a:r>
              <a:rPr sz="1000" dirty="0">
                <a:latin typeface="Arial"/>
                <a:cs typeface="Arial"/>
              </a:rPr>
              <a:t>to </a:t>
            </a:r>
            <a:r>
              <a:rPr sz="1000" spc="-5" dirty="0">
                <a:latin typeface="Arial"/>
                <a:cs typeface="Arial"/>
              </a:rPr>
              <a:t>be </a:t>
            </a:r>
            <a:r>
              <a:rPr sz="1000" dirty="0">
                <a:latin typeface="Arial"/>
                <a:cs typeface="Arial"/>
              </a:rPr>
              <a:t>focused </a:t>
            </a:r>
            <a:r>
              <a:rPr sz="1000" spc="-5" dirty="0">
                <a:latin typeface="Arial"/>
                <a:cs typeface="Arial"/>
              </a:rPr>
              <a:t>on is  </a:t>
            </a:r>
            <a:r>
              <a:rPr sz="1000" dirty="0">
                <a:latin typeface="Arial"/>
                <a:cs typeface="Arial"/>
              </a:rPr>
              <a:t>multiplication facts. It </a:t>
            </a:r>
            <a:r>
              <a:rPr sz="1000" spc="-5" dirty="0">
                <a:latin typeface="Arial"/>
                <a:cs typeface="Arial"/>
              </a:rPr>
              <a:t>is </a:t>
            </a:r>
            <a:r>
              <a:rPr sz="1000" dirty="0">
                <a:latin typeface="Arial"/>
                <a:cs typeface="Arial"/>
              </a:rPr>
              <a:t>common to see multiplication </a:t>
            </a:r>
            <a:r>
              <a:rPr sz="1000" spc="-5" dirty="0">
                <a:latin typeface="Arial"/>
                <a:cs typeface="Arial"/>
              </a:rPr>
              <a:t>practices  in </a:t>
            </a:r>
            <a:r>
              <a:rPr sz="1000" dirty="0">
                <a:latin typeface="Arial"/>
                <a:cs typeface="Arial"/>
              </a:rPr>
              <a:t>a math classroom, </a:t>
            </a:r>
            <a:r>
              <a:rPr sz="1000" spc="-5" dirty="0">
                <a:latin typeface="Arial"/>
                <a:cs typeface="Arial"/>
              </a:rPr>
              <a:t>being </a:t>
            </a:r>
            <a:r>
              <a:rPr sz="1000" dirty="0">
                <a:latin typeface="Arial"/>
                <a:cs typeface="Arial"/>
              </a:rPr>
              <a:t>timed </a:t>
            </a:r>
            <a:r>
              <a:rPr sz="1000" spc="-5" dirty="0">
                <a:latin typeface="Arial"/>
                <a:cs typeface="Arial"/>
              </a:rPr>
              <a:t>paper and pencil</a:t>
            </a:r>
            <a:r>
              <a:rPr sz="1000" spc="-5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drilling.</a:t>
            </a:r>
            <a:endParaRPr sz="1000">
              <a:latin typeface="Arial"/>
              <a:cs typeface="Arial"/>
            </a:endParaRPr>
          </a:p>
          <a:p>
            <a:pPr marL="26670" marR="55880">
              <a:lnSpc>
                <a:spcPts val="1100"/>
              </a:lnSpc>
            </a:pPr>
            <a:r>
              <a:rPr sz="1000" dirty="0">
                <a:latin typeface="Arial"/>
                <a:cs typeface="Arial"/>
              </a:rPr>
              <a:t>These </a:t>
            </a:r>
            <a:r>
              <a:rPr sz="1000" spc="-5" dirty="0">
                <a:latin typeface="Arial"/>
                <a:cs typeface="Arial"/>
              </a:rPr>
              <a:t>drilling have been </a:t>
            </a:r>
            <a:r>
              <a:rPr sz="1000" dirty="0">
                <a:latin typeface="Arial"/>
                <a:cs typeface="Arial"/>
              </a:rPr>
              <a:t>found to </a:t>
            </a:r>
            <a:r>
              <a:rPr sz="1000" spc="-5" dirty="0">
                <a:latin typeface="Arial"/>
                <a:cs typeface="Arial"/>
              </a:rPr>
              <a:t>be </a:t>
            </a:r>
            <a:r>
              <a:rPr sz="1000" dirty="0">
                <a:latin typeface="Arial"/>
                <a:cs typeface="Arial"/>
              </a:rPr>
              <a:t>a cause for </a:t>
            </a:r>
            <a:r>
              <a:rPr sz="1000" spc="-5" dirty="0">
                <a:latin typeface="Arial"/>
                <a:cs typeface="Arial"/>
              </a:rPr>
              <a:t>early onset of  </a:t>
            </a:r>
            <a:r>
              <a:rPr sz="1000" dirty="0">
                <a:latin typeface="Arial"/>
                <a:cs typeface="Arial"/>
              </a:rPr>
              <a:t>math </a:t>
            </a:r>
            <a:r>
              <a:rPr sz="1000" spc="-15" dirty="0">
                <a:latin typeface="Arial"/>
                <a:cs typeface="Arial"/>
              </a:rPr>
              <a:t>anxiety, </a:t>
            </a:r>
            <a:r>
              <a:rPr sz="1000" spc="-5" dirty="0">
                <a:latin typeface="Arial"/>
                <a:cs typeface="Arial"/>
              </a:rPr>
              <a:t>and </a:t>
            </a:r>
            <a:r>
              <a:rPr sz="1000" dirty="0">
                <a:latin typeface="Arial"/>
                <a:cs typeface="Arial"/>
              </a:rPr>
              <a:t>causes students to </a:t>
            </a:r>
            <a:r>
              <a:rPr sz="1000" spc="-5" dirty="0">
                <a:latin typeface="Arial"/>
                <a:cs typeface="Arial"/>
              </a:rPr>
              <a:t>believe </a:t>
            </a:r>
            <a:r>
              <a:rPr sz="1000" dirty="0">
                <a:latin typeface="Arial"/>
                <a:cs typeface="Arial"/>
              </a:rPr>
              <a:t>that math </a:t>
            </a:r>
            <a:r>
              <a:rPr sz="1000" spc="-5" dirty="0">
                <a:latin typeface="Arial"/>
                <a:cs typeface="Arial"/>
              </a:rPr>
              <a:t>is </a:t>
            </a:r>
            <a:r>
              <a:rPr sz="1000" dirty="0">
                <a:latin typeface="Arial"/>
                <a:cs typeface="Arial"/>
              </a:rPr>
              <a:t>a  </a:t>
            </a:r>
            <a:r>
              <a:rPr sz="1000" spc="-5" dirty="0">
                <a:latin typeface="Arial"/>
                <a:cs typeface="Arial"/>
              </a:rPr>
              <a:t>performance </a:t>
            </a:r>
            <a:r>
              <a:rPr sz="1000" dirty="0">
                <a:latin typeface="Arial"/>
                <a:cs typeface="Arial"/>
              </a:rPr>
              <a:t>subject. </a:t>
            </a:r>
            <a:r>
              <a:rPr sz="1000" spc="-10" dirty="0">
                <a:latin typeface="Arial"/>
                <a:cs typeface="Arial"/>
              </a:rPr>
              <a:t>(Boaler, </a:t>
            </a:r>
            <a:r>
              <a:rPr sz="1000" spc="-5" dirty="0">
                <a:latin typeface="Arial"/>
                <a:cs typeface="Arial"/>
              </a:rPr>
              <a:t>2014) </a:t>
            </a:r>
            <a:r>
              <a:rPr sz="1000" spc="-40" dirty="0">
                <a:latin typeface="Arial"/>
                <a:cs typeface="Arial"/>
              </a:rPr>
              <a:t>Too </a:t>
            </a:r>
            <a:r>
              <a:rPr sz="1000" spc="-5" dirty="0">
                <a:latin typeface="Arial"/>
                <a:cs typeface="Arial"/>
              </a:rPr>
              <a:t>often, </a:t>
            </a:r>
            <a:r>
              <a:rPr sz="1000" dirty="0">
                <a:latin typeface="Arial"/>
                <a:cs typeface="Arial"/>
              </a:rPr>
              <a:t>students </a:t>
            </a:r>
            <a:r>
              <a:rPr sz="1000" spc="-5" dirty="0">
                <a:latin typeface="Arial"/>
                <a:cs typeface="Arial"/>
              </a:rPr>
              <a:t>let </a:t>
            </a:r>
            <a:r>
              <a:rPr sz="1000" dirty="0">
                <a:latin typeface="Arial"/>
                <a:cs typeface="Arial"/>
              </a:rPr>
              <a:t>the  </a:t>
            </a:r>
            <a:r>
              <a:rPr sz="1000" spc="-5" dirty="0">
                <a:latin typeface="Arial"/>
                <a:cs typeface="Arial"/>
              </a:rPr>
              <a:t>pressure </a:t>
            </a:r>
            <a:r>
              <a:rPr sz="1000" dirty="0">
                <a:latin typeface="Arial"/>
                <a:cs typeface="Arial"/>
              </a:rPr>
              <a:t>from their </a:t>
            </a:r>
            <a:r>
              <a:rPr sz="1000" spc="-5" dirty="0">
                <a:latin typeface="Arial"/>
                <a:cs typeface="Arial"/>
              </a:rPr>
              <a:t>anxiety in </a:t>
            </a:r>
            <a:r>
              <a:rPr sz="1000" dirty="0">
                <a:latin typeface="Arial"/>
                <a:cs typeface="Arial"/>
              </a:rPr>
              <a:t>math </a:t>
            </a:r>
            <a:r>
              <a:rPr sz="1000" spc="-5" dirty="0">
                <a:latin typeface="Arial"/>
                <a:cs typeface="Arial"/>
              </a:rPr>
              <a:t>hinder </a:t>
            </a:r>
            <a:r>
              <a:rPr sz="1000" dirty="0">
                <a:latin typeface="Arial"/>
                <a:cs typeface="Arial"/>
              </a:rPr>
              <a:t>them from showing  their full </a:t>
            </a:r>
            <a:r>
              <a:rPr sz="1000" spc="-5" dirty="0">
                <a:latin typeface="Arial"/>
                <a:cs typeface="Arial"/>
              </a:rPr>
              <a:t>potential. Does </a:t>
            </a:r>
            <a:r>
              <a:rPr sz="1000" dirty="0">
                <a:latin typeface="Arial"/>
                <a:cs typeface="Arial"/>
              </a:rPr>
              <a:t>constant timed </a:t>
            </a:r>
            <a:r>
              <a:rPr sz="1000" spc="-5" dirty="0">
                <a:latin typeface="Arial"/>
                <a:cs typeface="Arial"/>
              </a:rPr>
              <a:t>drilling practice do  </a:t>
            </a:r>
            <a:r>
              <a:rPr sz="1000" dirty="0">
                <a:latin typeface="Arial"/>
                <a:cs typeface="Arial"/>
              </a:rPr>
              <a:t>more </a:t>
            </a:r>
            <a:r>
              <a:rPr sz="1000" spc="-5" dirty="0">
                <a:latin typeface="Arial"/>
                <a:cs typeface="Arial"/>
              </a:rPr>
              <a:t>harm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-5" dirty="0">
                <a:latin typeface="Arial"/>
                <a:cs typeface="Arial"/>
              </a:rPr>
              <a:t> good?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50">
              <a:latin typeface="Times New Roman"/>
              <a:cs typeface="Times New Roman"/>
            </a:endParaRPr>
          </a:p>
          <a:p>
            <a:pPr marL="26670" marR="162560">
              <a:lnSpc>
                <a:spcPts val="1100"/>
              </a:lnSpc>
            </a:pPr>
            <a:r>
              <a:rPr sz="1000" dirty="0">
                <a:latin typeface="Arial"/>
                <a:cs typeface="Arial"/>
              </a:rPr>
              <a:t>If there </a:t>
            </a:r>
            <a:r>
              <a:rPr sz="1000" spc="-5" dirty="0">
                <a:latin typeface="Arial"/>
                <a:cs typeface="Arial"/>
              </a:rPr>
              <a:t>were less </a:t>
            </a:r>
            <a:r>
              <a:rPr sz="1000" dirty="0">
                <a:latin typeface="Arial"/>
                <a:cs typeface="Arial"/>
              </a:rPr>
              <a:t>timed </a:t>
            </a:r>
            <a:r>
              <a:rPr sz="1000" spc="-5" dirty="0">
                <a:latin typeface="Arial"/>
                <a:cs typeface="Arial"/>
              </a:rPr>
              <a:t>drilling practices in </a:t>
            </a:r>
            <a:r>
              <a:rPr sz="1000" dirty="0">
                <a:latin typeface="Arial"/>
                <a:cs typeface="Arial"/>
              </a:rPr>
              <a:t>multiplication </a:t>
            </a:r>
            <a:r>
              <a:rPr sz="1000" spc="-5" dirty="0">
                <a:latin typeface="Arial"/>
                <a:cs typeface="Arial"/>
              </a:rPr>
              <a:t>and  </a:t>
            </a:r>
            <a:r>
              <a:rPr sz="1000" dirty="0">
                <a:latin typeface="Arial"/>
                <a:cs typeface="Arial"/>
              </a:rPr>
              <a:t>more fun </a:t>
            </a:r>
            <a:r>
              <a:rPr sz="1000" spc="-5" dirty="0">
                <a:latin typeface="Arial"/>
                <a:cs typeface="Arial"/>
              </a:rPr>
              <a:t>alternatives, </a:t>
            </a:r>
            <a:r>
              <a:rPr sz="1000" dirty="0">
                <a:latin typeface="Arial"/>
                <a:cs typeface="Arial"/>
              </a:rPr>
              <a:t>there </a:t>
            </a:r>
            <a:r>
              <a:rPr sz="1000" spc="-5" dirty="0">
                <a:latin typeface="Arial"/>
                <a:cs typeface="Arial"/>
              </a:rPr>
              <a:t>would be less </a:t>
            </a:r>
            <a:r>
              <a:rPr sz="1000" dirty="0">
                <a:latin typeface="Arial"/>
                <a:cs typeface="Arial"/>
              </a:rPr>
              <a:t>math </a:t>
            </a:r>
            <a:r>
              <a:rPr sz="1000" spc="-5" dirty="0">
                <a:latin typeface="Arial"/>
                <a:cs typeface="Arial"/>
              </a:rPr>
              <a:t>anxiety and  higher levels of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performance.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235450" y="1047750"/>
            <a:ext cx="3733800" cy="152400"/>
          </a:xfrm>
          <a:custGeom>
            <a:avLst/>
            <a:gdLst/>
            <a:ahLst/>
            <a:cxnLst/>
            <a:rect l="l" t="t" r="r" b="b"/>
            <a:pathLst>
              <a:path w="3733800" h="152400">
                <a:moveTo>
                  <a:pt x="0" y="0"/>
                </a:moveTo>
                <a:lnTo>
                  <a:pt x="3733800" y="0"/>
                </a:lnTo>
                <a:lnTo>
                  <a:pt x="3733800" y="152400"/>
                </a:lnTo>
                <a:lnTo>
                  <a:pt x="0" y="152400"/>
                </a:lnTo>
                <a:lnTo>
                  <a:pt x="0" y="0"/>
                </a:lnTo>
                <a:close/>
              </a:path>
            </a:pathLst>
          </a:custGeom>
          <a:solidFill>
            <a:srgbClr val="7C24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35450" y="1047750"/>
            <a:ext cx="3733800" cy="152400"/>
          </a:xfrm>
          <a:custGeom>
            <a:avLst/>
            <a:gdLst/>
            <a:ahLst/>
            <a:cxnLst/>
            <a:rect l="l" t="t" r="r" b="b"/>
            <a:pathLst>
              <a:path w="3733800" h="152400">
                <a:moveTo>
                  <a:pt x="0" y="0"/>
                </a:moveTo>
                <a:lnTo>
                  <a:pt x="3733800" y="0"/>
                </a:lnTo>
                <a:lnTo>
                  <a:pt x="3733800" y="152400"/>
                </a:lnTo>
                <a:lnTo>
                  <a:pt x="0" y="1524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823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596711" y="1017432"/>
            <a:ext cx="101917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9EAD3"/>
                </a:solidFill>
                <a:latin typeface="Trebuchet MS"/>
                <a:cs typeface="Trebuchet MS"/>
              </a:rPr>
              <a:t>Data</a:t>
            </a:r>
            <a:r>
              <a:rPr sz="1100" b="1" spc="-65" dirty="0">
                <a:solidFill>
                  <a:srgbClr val="F9EAD3"/>
                </a:solidFill>
                <a:latin typeface="Trebuchet MS"/>
                <a:cs typeface="Trebuchet MS"/>
              </a:rPr>
              <a:t> </a:t>
            </a:r>
            <a:r>
              <a:rPr sz="1100" b="1" spc="-5" dirty="0">
                <a:solidFill>
                  <a:srgbClr val="F9EAD3"/>
                </a:solidFill>
                <a:latin typeface="Trebuchet MS"/>
                <a:cs typeface="Trebuchet MS"/>
              </a:rPr>
              <a:t>Collection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8" name="object 18" descr="UHWO logo"/>
          <p:cNvSpPr/>
          <p:nvPr/>
        </p:nvSpPr>
        <p:spPr>
          <a:xfrm>
            <a:off x="9361004" y="0"/>
            <a:ext cx="1279178" cy="857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 descr="UHWO logo"/>
          <p:cNvSpPr/>
          <p:nvPr/>
        </p:nvSpPr>
        <p:spPr>
          <a:xfrm>
            <a:off x="1520724" y="0"/>
            <a:ext cx="1279178" cy="857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724400" y="4406900"/>
            <a:ext cx="558800" cy="558800"/>
          </a:xfrm>
          <a:custGeom>
            <a:avLst/>
            <a:gdLst/>
            <a:ahLst/>
            <a:cxnLst/>
            <a:rect l="l" t="t" r="r" b="b"/>
            <a:pathLst>
              <a:path w="558800" h="558800">
                <a:moveTo>
                  <a:pt x="558800" y="558800"/>
                </a:moveTo>
                <a:lnTo>
                  <a:pt x="558800" y="0"/>
                </a:lnTo>
                <a:lnTo>
                  <a:pt x="510583" y="2051"/>
                </a:lnTo>
                <a:lnTo>
                  <a:pt x="463506" y="8092"/>
                </a:lnTo>
                <a:lnTo>
                  <a:pt x="417736" y="17956"/>
                </a:lnTo>
                <a:lnTo>
                  <a:pt x="373440" y="31475"/>
                </a:lnTo>
                <a:lnTo>
                  <a:pt x="330787" y="48481"/>
                </a:lnTo>
                <a:lnTo>
                  <a:pt x="289943" y="68807"/>
                </a:lnTo>
                <a:lnTo>
                  <a:pt x="251077" y="92284"/>
                </a:lnTo>
                <a:lnTo>
                  <a:pt x="214357" y="118746"/>
                </a:lnTo>
                <a:lnTo>
                  <a:pt x="179950" y="148023"/>
                </a:lnTo>
                <a:lnTo>
                  <a:pt x="148023" y="179950"/>
                </a:lnTo>
                <a:lnTo>
                  <a:pt x="118746" y="214357"/>
                </a:lnTo>
                <a:lnTo>
                  <a:pt x="92284" y="251077"/>
                </a:lnTo>
                <a:lnTo>
                  <a:pt x="68807" y="289943"/>
                </a:lnTo>
                <a:lnTo>
                  <a:pt x="48481" y="330787"/>
                </a:lnTo>
                <a:lnTo>
                  <a:pt x="31475" y="373440"/>
                </a:lnTo>
                <a:lnTo>
                  <a:pt x="17956" y="417736"/>
                </a:lnTo>
                <a:lnTo>
                  <a:pt x="8092" y="463506"/>
                </a:lnTo>
                <a:lnTo>
                  <a:pt x="2051" y="510583"/>
                </a:lnTo>
                <a:lnTo>
                  <a:pt x="0" y="5588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860887" y="4965700"/>
            <a:ext cx="422909" cy="366395"/>
          </a:xfrm>
          <a:custGeom>
            <a:avLst/>
            <a:gdLst/>
            <a:ahLst/>
            <a:cxnLst/>
            <a:rect l="l" t="t" r="r" b="b"/>
            <a:pathLst>
              <a:path w="422910" h="366395">
                <a:moveTo>
                  <a:pt x="0" y="365937"/>
                </a:moveTo>
                <a:lnTo>
                  <a:pt x="422313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7" name="Group 56" descr="Pie chart graph results of the Times Multiplication Quiz: 36% excited ; 64% = nervous">
            <a:extLst>
              <a:ext uri="{FF2B5EF4-FFF2-40B4-BE49-F238E27FC236}">
                <a16:creationId xmlns:a16="http://schemas.microsoft.com/office/drawing/2014/main" id="{B4570296-4965-4D17-9A94-14DEBDAAB739}"/>
              </a:ext>
            </a:extLst>
          </p:cNvPr>
          <p:cNvGrpSpPr/>
          <p:nvPr/>
        </p:nvGrpSpPr>
        <p:grpSpPr>
          <a:xfrm>
            <a:off x="4724400" y="4406900"/>
            <a:ext cx="1130262" cy="1130300"/>
            <a:chOff x="4724400" y="4406900"/>
            <a:chExt cx="1130262" cy="1130300"/>
          </a:xfrm>
        </p:grpSpPr>
        <p:sp>
          <p:nvSpPr>
            <p:cNvPr id="20" name="object 20"/>
            <p:cNvSpPr/>
            <p:nvPr/>
          </p:nvSpPr>
          <p:spPr>
            <a:xfrm>
              <a:off x="4724400" y="4406900"/>
              <a:ext cx="558800" cy="925194"/>
            </a:xfrm>
            <a:custGeom>
              <a:avLst/>
              <a:gdLst/>
              <a:ahLst/>
              <a:cxnLst/>
              <a:rect l="l" t="t" r="r" b="b"/>
              <a:pathLst>
                <a:path w="558800" h="925195">
                  <a:moveTo>
                    <a:pt x="558800" y="0"/>
                  </a:moveTo>
                  <a:lnTo>
                    <a:pt x="510583" y="2051"/>
                  </a:lnTo>
                  <a:lnTo>
                    <a:pt x="463506" y="8092"/>
                  </a:lnTo>
                  <a:lnTo>
                    <a:pt x="417736" y="17956"/>
                  </a:lnTo>
                  <a:lnTo>
                    <a:pt x="373440" y="31475"/>
                  </a:lnTo>
                  <a:lnTo>
                    <a:pt x="330787" y="48481"/>
                  </a:lnTo>
                  <a:lnTo>
                    <a:pt x="289943" y="68807"/>
                  </a:lnTo>
                  <a:lnTo>
                    <a:pt x="251077" y="92284"/>
                  </a:lnTo>
                  <a:lnTo>
                    <a:pt x="214357" y="118746"/>
                  </a:lnTo>
                  <a:lnTo>
                    <a:pt x="179950" y="148023"/>
                  </a:lnTo>
                  <a:lnTo>
                    <a:pt x="148023" y="179950"/>
                  </a:lnTo>
                  <a:lnTo>
                    <a:pt x="118746" y="214357"/>
                  </a:lnTo>
                  <a:lnTo>
                    <a:pt x="92284" y="251077"/>
                  </a:lnTo>
                  <a:lnTo>
                    <a:pt x="68807" y="289943"/>
                  </a:lnTo>
                  <a:lnTo>
                    <a:pt x="48481" y="330787"/>
                  </a:lnTo>
                  <a:lnTo>
                    <a:pt x="31475" y="373440"/>
                  </a:lnTo>
                  <a:lnTo>
                    <a:pt x="17956" y="417736"/>
                  </a:lnTo>
                  <a:lnTo>
                    <a:pt x="8092" y="463506"/>
                  </a:lnTo>
                  <a:lnTo>
                    <a:pt x="2051" y="510583"/>
                  </a:lnTo>
                  <a:lnTo>
                    <a:pt x="0" y="558800"/>
                  </a:lnTo>
                  <a:lnTo>
                    <a:pt x="2254" y="608952"/>
                  </a:lnTo>
                  <a:lnTo>
                    <a:pt x="8947" y="658402"/>
                  </a:lnTo>
                  <a:lnTo>
                    <a:pt x="19975" y="706871"/>
                  </a:lnTo>
                  <a:lnTo>
                    <a:pt x="35234" y="754079"/>
                  </a:lnTo>
                  <a:lnTo>
                    <a:pt x="54619" y="799749"/>
                  </a:lnTo>
                  <a:lnTo>
                    <a:pt x="78025" y="843601"/>
                  </a:lnTo>
                  <a:lnTo>
                    <a:pt x="105349" y="885357"/>
                  </a:lnTo>
                  <a:lnTo>
                    <a:pt x="136486" y="924737"/>
                  </a:lnTo>
                  <a:lnTo>
                    <a:pt x="558800" y="558800"/>
                  </a:lnTo>
                  <a:lnTo>
                    <a:pt x="558800" y="0"/>
                  </a:lnTo>
                  <a:close/>
                </a:path>
              </a:pathLst>
            </a:custGeom>
            <a:solidFill>
              <a:srgbClr val="D558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873587" y="4419600"/>
              <a:ext cx="981075" cy="1117600"/>
            </a:xfrm>
            <a:custGeom>
              <a:avLst/>
              <a:gdLst/>
              <a:ahLst/>
              <a:cxnLst/>
              <a:rect l="l" t="t" r="r" b="b"/>
              <a:pathLst>
                <a:path w="981075" h="1117600">
                  <a:moveTo>
                    <a:pt x="422313" y="0"/>
                  </a:moveTo>
                  <a:lnTo>
                    <a:pt x="422313" y="558800"/>
                  </a:lnTo>
                  <a:lnTo>
                    <a:pt x="0" y="924737"/>
                  </a:lnTo>
                  <a:lnTo>
                    <a:pt x="33123" y="959833"/>
                  </a:lnTo>
                  <a:lnTo>
                    <a:pt x="68517" y="991454"/>
                  </a:lnTo>
                  <a:lnTo>
                    <a:pt x="105944" y="1019584"/>
                  </a:lnTo>
                  <a:lnTo>
                    <a:pt x="145169" y="1044207"/>
                  </a:lnTo>
                  <a:lnTo>
                    <a:pt x="185953" y="1065305"/>
                  </a:lnTo>
                  <a:lnTo>
                    <a:pt x="228061" y="1082861"/>
                  </a:lnTo>
                  <a:lnTo>
                    <a:pt x="271257" y="1096859"/>
                  </a:lnTo>
                  <a:lnTo>
                    <a:pt x="315302" y="1107281"/>
                  </a:lnTo>
                  <a:lnTo>
                    <a:pt x="359961" y="1114111"/>
                  </a:lnTo>
                  <a:lnTo>
                    <a:pt x="404998" y="1117332"/>
                  </a:lnTo>
                  <a:lnTo>
                    <a:pt x="450175" y="1116927"/>
                  </a:lnTo>
                  <a:lnTo>
                    <a:pt x="495255" y="1112878"/>
                  </a:lnTo>
                  <a:lnTo>
                    <a:pt x="540003" y="1105170"/>
                  </a:lnTo>
                  <a:lnTo>
                    <a:pt x="584182" y="1093784"/>
                  </a:lnTo>
                  <a:lnTo>
                    <a:pt x="627554" y="1078705"/>
                  </a:lnTo>
                  <a:lnTo>
                    <a:pt x="669884" y="1059915"/>
                  </a:lnTo>
                  <a:lnTo>
                    <a:pt x="710934" y="1037398"/>
                  </a:lnTo>
                  <a:lnTo>
                    <a:pt x="750469" y="1011136"/>
                  </a:lnTo>
                  <a:lnTo>
                    <a:pt x="788250" y="981113"/>
                  </a:lnTo>
                  <a:lnTo>
                    <a:pt x="823346" y="947987"/>
                  </a:lnTo>
                  <a:lnTo>
                    <a:pt x="854967" y="912592"/>
                  </a:lnTo>
                  <a:lnTo>
                    <a:pt x="883097" y="875163"/>
                  </a:lnTo>
                  <a:lnTo>
                    <a:pt x="907720" y="835938"/>
                  </a:lnTo>
                  <a:lnTo>
                    <a:pt x="928818" y="795153"/>
                  </a:lnTo>
                  <a:lnTo>
                    <a:pt x="946374" y="753045"/>
                  </a:lnTo>
                  <a:lnTo>
                    <a:pt x="960372" y="709850"/>
                  </a:lnTo>
                  <a:lnTo>
                    <a:pt x="970794" y="665805"/>
                  </a:lnTo>
                  <a:lnTo>
                    <a:pt x="977624" y="621146"/>
                  </a:lnTo>
                  <a:lnTo>
                    <a:pt x="980845" y="576110"/>
                  </a:lnTo>
                  <a:lnTo>
                    <a:pt x="980440" y="530934"/>
                  </a:lnTo>
                  <a:lnTo>
                    <a:pt x="976391" y="485853"/>
                  </a:lnTo>
                  <a:lnTo>
                    <a:pt x="968683" y="441106"/>
                  </a:lnTo>
                  <a:lnTo>
                    <a:pt x="957298" y="396928"/>
                  </a:lnTo>
                  <a:lnTo>
                    <a:pt x="942218" y="353557"/>
                  </a:lnTo>
                  <a:lnTo>
                    <a:pt x="923429" y="311228"/>
                  </a:lnTo>
                  <a:lnTo>
                    <a:pt x="900911" y="270178"/>
                  </a:lnTo>
                  <a:lnTo>
                    <a:pt x="874649" y="230643"/>
                  </a:lnTo>
                  <a:lnTo>
                    <a:pt x="844626" y="192862"/>
                  </a:lnTo>
                  <a:lnTo>
                    <a:pt x="811386" y="157696"/>
                  </a:lnTo>
                  <a:lnTo>
                    <a:pt x="775509" y="125767"/>
                  </a:lnTo>
                  <a:lnTo>
                    <a:pt x="737234" y="97185"/>
                  </a:lnTo>
                  <a:lnTo>
                    <a:pt x="696800" y="72058"/>
                  </a:lnTo>
                  <a:lnTo>
                    <a:pt x="654448" y="50496"/>
                  </a:lnTo>
                  <a:lnTo>
                    <a:pt x="610418" y="32609"/>
                  </a:lnTo>
                  <a:lnTo>
                    <a:pt x="564949" y="18507"/>
                  </a:lnTo>
                  <a:lnTo>
                    <a:pt x="518282" y="8298"/>
                  </a:lnTo>
                  <a:lnTo>
                    <a:pt x="470657" y="2092"/>
                  </a:lnTo>
                  <a:lnTo>
                    <a:pt x="422313" y="0"/>
                  </a:lnTo>
                  <a:close/>
                </a:path>
              </a:pathLst>
            </a:custGeom>
            <a:solidFill>
              <a:srgbClr val="A530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/>
          <p:nvPr/>
        </p:nvSpPr>
        <p:spPr>
          <a:xfrm>
            <a:off x="4873587" y="4978400"/>
            <a:ext cx="788670" cy="558800"/>
          </a:xfrm>
          <a:custGeom>
            <a:avLst/>
            <a:gdLst/>
            <a:ahLst/>
            <a:cxnLst/>
            <a:rect l="l" t="t" r="r" b="b"/>
            <a:pathLst>
              <a:path w="788670" h="558800">
                <a:moveTo>
                  <a:pt x="422313" y="0"/>
                </a:moveTo>
                <a:lnTo>
                  <a:pt x="0" y="365937"/>
                </a:lnTo>
                <a:lnTo>
                  <a:pt x="33123" y="401033"/>
                </a:lnTo>
                <a:lnTo>
                  <a:pt x="68517" y="432654"/>
                </a:lnTo>
                <a:lnTo>
                  <a:pt x="105944" y="460784"/>
                </a:lnTo>
                <a:lnTo>
                  <a:pt x="145169" y="485407"/>
                </a:lnTo>
                <a:lnTo>
                  <a:pt x="185953" y="506505"/>
                </a:lnTo>
                <a:lnTo>
                  <a:pt x="228061" y="524061"/>
                </a:lnTo>
                <a:lnTo>
                  <a:pt x="271257" y="538059"/>
                </a:lnTo>
                <a:lnTo>
                  <a:pt x="315302" y="548481"/>
                </a:lnTo>
                <a:lnTo>
                  <a:pt x="359961" y="555311"/>
                </a:lnTo>
                <a:lnTo>
                  <a:pt x="404998" y="558532"/>
                </a:lnTo>
                <a:lnTo>
                  <a:pt x="450175" y="558127"/>
                </a:lnTo>
                <a:lnTo>
                  <a:pt x="495255" y="554078"/>
                </a:lnTo>
                <a:lnTo>
                  <a:pt x="540003" y="546370"/>
                </a:lnTo>
                <a:lnTo>
                  <a:pt x="584182" y="534984"/>
                </a:lnTo>
                <a:lnTo>
                  <a:pt x="627554" y="519905"/>
                </a:lnTo>
                <a:lnTo>
                  <a:pt x="669884" y="501115"/>
                </a:lnTo>
                <a:lnTo>
                  <a:pt x="710934" y="478598"/>
                </a:lnTo>
                <a:lnTo>
                  <a:pt x="750469" y="452336"/>
                </a:lnTo>
                <a:lnTo>
                  <a:pt x="788250" y="422313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295900" y="4419600"/>
            <a:ext cx="558800" cy="576580"/>
          </a:xfrm>
          <a:custGeom>
            <a:avLst/>
            <a:gdLst/>
            <a:ahLst/>
            <a:cxnLst/>
            <a:rect l="l" t="t" r="r" b="b"/>
            <a:pathLst>
              <a:path w="558800" h="576579">
                <a:moveTo>
                  <a:pt x="558532" y="576110"/>
                </a:moveTo>
                <a:lnTo>
                  <a:pt x="558127" y="530937"/>
                </a:lnTo>
                <a:lnTo>
                  <a:pt x="554078" y="485857"/>
                </a:lnTo>
                <a:lnTo>
                  <a:pt x="546370" y="441109"/>
                </a:lnTo>
                <a:lnTo>
                  <a:pt x="534984" y="396930"/>
                </a:lnTo>
                <a:lnTo>
                  <a:pt x="519905" y="353558"/>
                </a:lnTo>
                <a:lnTo>
                  <a:pt x="501115" y="311228"/>
                </a:lnTo>
                <a:lnTo>
                  <a:pt x="478598" y="270178"/>
                </a:lnTo>
                <a:lnTo>
                  <a:pt x="452336" y="230644"/>
                </a:lnTo>
                <a:lnTo>
                  <a:pt x="422313" y="192862"/>
                </a:lnTo>
                <a:lnTo>
                  <a:pt x="389073" y="157696"/>
                </a:lnTo>
                <a:lnTo>
                  <a:pt x="353196" y="125767"/>
                </a:lnTo>
                <a:lnTo>
                  <a:pt x="314921" y="97185"/>
                </a:lnTo>
                <a:lnTo>
                  <a:pt x="274487" y="72058"/>
                </a:lnTo>
                <a:lnTo>
                  <a:pt x="232135" y="50496"/>
                </a:lnTo>
                <a:lnTo>
                  <a:pt x="188105" y="32609"/>
                </a:lnTo>
                <a:lnTo>
                  <a:pt x="142636" y="18507"/>
                </a:lnTo>
                <a:lnTo>
                  <a:pt x="95969" y="8298"/>
                </a:lnTo>
                <a:lnTo>
                  <a:pt x="48343" y="2092"/>
                </a:lnTo>
                <a:lnTo>
                  <a:pt x="0" y="0"/>
                </a:lnTo>
                <a:lnTo>
                  <a:pt x="0" y="5588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4807585" y="4682883"/>
            <a:ext cx="4502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Trebuchet MS"/>
                <a:cs typeface="Trebuchet MS"/>
              </a:rPr>
              <a:t>36%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03126" y="4958080"/>
            <a:ext cx="4025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64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108450" y="5441950"/>
            <a:ext cx="127000" cy="139700"/>
          </a:xfrm>
          <a:custGeom>
            <a:avLst/>
            <a:gdLst/>
            <a:ahLst/>
            <a:cxnLst/>
            <a:rect l="l" t="t" r="r" b="b"/>
            <a:pathLst>
              <a:path w="127000" h="139700">
                <a:moveTo>
                  <a:pt x="63500" y="0"/>
                </a:moveTo>
                <a:lnTo>
                  <a:pt x="38785" y="5488"/>
                </a:lnTo>
                <a:lnTo>
                  <a:pt x="18600" y="20456"/>
                </a:lnTo>
                <a:lnTo>
                  <a:pt x="4990" y="42658"/>
                </a:lnTo>
                <a:lnTo>
                  <a:pt x="0" y="69850"/>
                </a:lnTo>
                <a:lnTo>
                  <a:pt x="4990" y="97041"/>
                </a:lnTo>
                <a:lnTo>
                  <a:pt x="18600" y="119243"/>
                </a:lnTo>
                <a:lnTo>
                  <a:pt x="38785" y="134211"/>
                </a:lnTo>
                <a:lnTo>
                  <a:pt x="63500" y="139700"/>
                </a:lnTo>
                <a:lnTo>
                  <a:pt x="88214" y="134211"/>
                </a:lnTo>
                <a:lnTo>
                  <a:pt x="108399" y="119243"/>
                </a:lnTo>
                <a:lnTo>
                  <a:pt x="122009" y="97041"/>
                </a:lnTo>
                <a:lnTo>
                  <a:pt x="127000" y="69850"/>
                </a:lnTo>
                <a:lnTo>
                  <a:pt x="122009" y="42658"/>
                </a:lnTo>
                <a:lnTo>
                  <a:pt x="108399" y="20456"/>
                </a:lnTo>
                <a:lnTo>
                  <a:pt x="88214" y="5488"/>
                </a:lnTo>
                <a:lnTo>
                  <a:pt x="63500" y="0"/>
                </a:lnTo>
                <a:close/>
              </a:path>
            </a:pathLst>
          </a:custGeom>
          <a:solidFill>
            <a:srgbClr val="A530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108450" y="5594350"/>
            <a:ext cx="127000" cy="139700"/>
          </a:xfrm>
          <a:custGeom>
            <a:avLst/>
            <a:gdLst/>
            <a:ahLst/>
            <a:cxnLst/>
            <a:rect l="l" t="t" r="r" b="b"/>
            <a:pathLst>
              <a:path w="127000" h="139700">
                <a:moveTo>
                  <a:pt x="63500" y="0"/>
                </a:moveTo>
                <a:lnTo>
                  <a:pt x="38785" y="5488"/>
                </a:lnTo>
                <a:lnTo>
                  <a:pt x="18600" y="20456"/>
                </a:lnTo>
                <a:lnTo>
                  <a:pt x="4990" y="42658"/>
                </a:lnTo>
                <a:lnTo>
                  <a:pt x="0" y="69850"/>
                </a:lnTo>
                <a:lnTo>
                  <a:pt x="4990" y="97041"/>
                </a:lnTo>
                <a:lnTo>
                  <a:pt x="18600" y="119243"/>
                </a:lnTo>
                <a:lnTo>
                  <a:pt x="38785" y="134211"/>
                </a:lnTo>
                <a:lnTo>
                  <a:pt x="63500" y="139700"/>
                </a:lnTo>
                <a:lnTo>
                  <a:pt x="88214" y="134211"/>
                </a:lnTo>
                <a:lnTo>
                  <a:pt x="108399" y="119243"/>
                </a:lnTo>
                <a:lnTo>
                  <a:pt x="122009" y="97041"/>
                </a:lnTo>
                <a:lnTo>
                  <a:pt x="127000" y="69850"/>
                </a:lnTo>
                <a:lnTo>
                  <a:pt x="122009" y="42658"/>
                </a:lnTo>
                <a:lnTo>
                  <a:pt x="108399" y="20456"/>
                </a:lnTo>
                <a:lnTo>
                  <a:pt x="88214" y="5488"/>
                </a:lnTo>
                <a:lnTo>
                  <a:pt x="63500" y="0"/>
                </a:lnTo>
                <a:close/>
              </a:path>
            </a:pathLst>
          </a:custGeom>
          <a:solidFill>
            <a:srgbClr val="D558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108450" y="5594350"/>
            <a:ext cx="127000" cy="69850"/>
          </a:xfrm>
          <a:custGeom>
            <a:avLst/>
            <a:gdLst/>
            <a:ahLst/>
            <a:cxnLst/>
            <a:rect l="l" t="t" r="r" b="b"/>
            <a:pathLst>
              <a:path w="127000" h="69850">
                <a:moveTo>
                  <a:pt x="0" y="69849"/>
                </a:moveTo>
                <a:lnTo>
                  <a:pt x="4990" y="42658"/>
                </a:lnTo>
                <a:lnTo>
                  <a:pt x="18600" y="20456"/>
                </a:lnTo>
                <a:lnTo>
                  <a:pt x="38785" y="5488"/>
                </a:lnTo>
                <a:lnTo>
                  <a:pt x="63499" y="0"/>
                </a:lnTo>
                <a:lnTo>
                  <a:pt x="88214" y="5488"/>
                </a:lnTo>
                <a:lnTo>
                  <a:pt x="108399" y="20456"/>
                </a:lnTo>
                <a:lnTo>
                  <a:pt x="122009" y="42658"/>
                </a:lnTo>
                <a:lnTo>
                  <a:pt x="126999" y="69849"/>
                </a:lnTo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297982" y="5406002"/>
            <a:ext cx="521334" cy="34544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1200"/>
              </a:lnSpc>
              <a:spcBef>
                <a:spcPts val="240"/>
              </a:spcBef>
            </a:pPr>
            <a:r>
              <a:rPr sz="1100" dirty="0">
                <a:latin typeface="Trebuchet MS"/>
                <a:cs typeface="Trebuchet MS"/>
              </a:rPr>
              <a:t>Ne</a:t>
            </a:r>
            <a:r>
              <a:rPr sz="1100" spc="-5" dirty="0">
                <a:latin typeface="Trebuchet MS"/>
                <a:cs typeface="Trebuchet MS"/>
              </a:rPr>
              <a:t>rvous  </a:t>
            </a:r>
            <a:r>
              <a:rPr sz="1100" dirty="0">
                <a:latin typeface="Trebuchet MS"/>
                <a:cs typeface="Trebuchet MS"/>
              </a:rPr>
              <a:t>Excited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372187" y="4394200"/>
            <a:ext cx="422909" cy="558800"/>
          </a:xfrm>
          <a:custGeom>
            <a:avLst/>
            <a:gdLst/>
            <a:ahLst/>
            <a:cxnLst/>
            <a:rect l="l" t="t" r="r" b="b"/>
            <a:pathLst>
              <a:path w="422909" h="558800">
                <a:moveTo>
                  <a:pt x="422313" y="0"/>
                </a:moveTo>
                <a:lnTo>
                  <a:pt x="373969" y="2092"/>
                </a:lnTo>
                <a:lnTo>
                  <a:pt x="326343" y="8298"/>
                </a:lnTo>
                <a:lnTo>
                  <a:pt x="279676" y="18507"/>
                </a:lnTo>
                <a:lnTo>
                  <a:pt x="234208" y="32609"/>
                </a:lnTo>
                <a:lnTo>
                  <a:pt x="190177" y="50496"/>
                </a:lnTo>
                <a:lnTo>
                  <a:pt x="147825" y="72058"/>
                </a:lnTo>
                <a:lnTo>
                  <a:pt x="107392" y="97185"/>
                </a:lnTo>
                <a:lnTo>
                  <a:pt x="69116" y="125767"/>
                </a:lnTo>
                <a:lnTo>
                  <a:pt x="33239" y="157696"/>
                </a:lnTo>
                <a:lnTo>
                  <a:pt x="0" y="192862"/>
                </a:lnTo>
                <a:lnTo>
                  <a:pt x="422313" y="558800"/>
                </a:lnTo>
                <a:lnTo>
                  <a:pt x="422313" y="0"/>
                </a:lnTo>
                <a:close/>
              </a:path>
            </a:pathLst>
          </a:custGeom>
          <a:solidFill>
            <a:srgbClr val="E198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794500" y="4394200"/>
            <a:ext cx="0" cy="558800"/>
          </a:xfrm>
          <a:custGeom>
            <a:avLst/>
            <a:gdLst/>
            <a:ahLst/>
            <a:cxnLst/>
            <a:rect l="l" t="t" r="r" b="b"/>
            <a:pathLst>
              <a:path h="558800">
                <a:moveTo>
                  <a:pt x="0" y="558798"/>
                </a:moveTo>
                <a:lnTo>
                  <a:pt x="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372187" y="4587061"/>
            <a:ext cx="422909" cy="366395"/>
          </a:xfrm>
          <a:custGeom>
            <a:avLst/>
            <a:gdLst/>
            <a:ahLst/>
            <a:cxnLst/>
            <a:rect l="l" t="t" r="r" b="b"/>
            <a:pathLst>
              <a:path w="422909" h="366395">
                <a:moveTo>
                  <a:pt x="0" y="0"/>
                </a:moveTo>
                <a:lnTo>
                  <a:pt x="422312" y="36593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48667" y="4774815"/>
            <a:ext cx="38100" cy="220979"/>
          </a:xfrm>
          <a:custGeom>
            <a:avLst/>
            <a:gdLst/>
            <a:ahLst/>
            <a:cxnLst/>
            <a:rect l="l" t="t" r="r" b="b"/>
            <a:pathLst>
              <a:path w="38100" h="220979">
                <a:moveTo>
                  <a:pt x="38050" y="0"/>
                </a:moveTo>
                <a:lnTo>
                  <a:pt x="23547" y="41713"/>
                </a:lnTo>
                <a:lnTo>
                  <a:pt x="12162" y="85892"/>
                </a:lnTo>
                <a:lnTo>
                  <a:pt x="4453" y="130640"/>
                </a:lnTo>
                <a:lnTo>
                  <a:pt x="405" y="175720"/>
                </a:lnTo>
                <a:lnTo>
                  <a:pt x="0" y="22089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414809" y="5375745"/>
            <a:ext cx="543560" cy="161290"/>
          </a:xfrm>
          <a:custGeom>
            <a:avLst/>
            <a:gdLst/>
            <a:ahLst/>
            <a:cxnLst/>
            <a:rect l="l" t="t" r="r" b="b"/>
            <a:pathLst>
              <a:path w="543559" h="161289">
                <a:moveTo>
                  <a:pt x="0" y="0"/>
                </a:moveTo>
                <a:lnTo>
                  <a:pt x="64234" y="54989"/>
                </a:lnTo>
                <a:lnTo>
                  <a:pt x="103768" y="81251"/>
                </a:lnTo>
                <a:lnTo>
                  <a:pt x="144818" y="103768"/>
                </a:lnTo>
                <a:lnTo>
                  <a:pt x="187148" y="122558"/>
                </a:lnTo>
                <a:lnTo>
                  <a:pt x="230520" y="137637"/>
                </a:lnTo>
                <a:lnTo>
                  <a:pt x="274699" y="149023"/>
                </a:lnTo>
                <a:lnTo>
                  <a:pt x="319447" y="156731"/>
                </a:lnTo>
                <a:lnTo>
                  <a:pt x="364527" y="160780"/>
                </a:lnTo>
                <a:lnTo>
                  <a:pt x="409704" y="161185"/>
                </a:lnTo>
                <a:lnTo>
                  <a:pt x="454741" y="157964"/>
                </a:lnTo>
                <a:lnTo>
                  <a:pt x="499400" y="151134"/>
                </a:lnTo>
                <a:lnTo>
                  <a:pt x="543440" y="140713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205948" y="4978400"/>
            <a:ext cx="160020" cy="391160"/>
          </a:xfrm>
          <a:custGeom>
            <a:avLst/>
            <a:gdLst/>
            <a:ahLst/>
            <a:cxnLst/>
            <a:rect l="l" t="t" r="r" b="b"/>
            <a:pathLst>
              <a:path w="160020" h="391160">
                <a:moveTo>
                  <a:pt x="0" y="390903"/>
                </a:moveTo>
                <a:lnTo>
                  <a:pt x="53588" y="328154"/>
                </a:lnTo>
                <a:lnTo>
                  <a:pt x="79850" y="288620"/>
                </a:lnTo>
                <a:lnTo>
                  <a:pt x="102367" y="247569"/>
                </a:lnTo>
                <a:lnTo>
                  <a:pt x="121157" y="205240"/>
                </a:lnTo>
                <a:lnTo>
                  <a:pt x="136236" y="161867"/>
                </a:lnTo>
                <a:lnTo>
                  <a:pt x="147622" y="117689"/>
                </a:lnTo>
                <a:lnTo>
                  <a:pt x="155330" y="72941"/>
                </a:lnTo>
                <a:lnTo>
                  <a:pt x="159378" y="27860"/>
                </a:lnTo>
                <a:lnTo>
                  <a:pt x="159628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365577" y="4961089"/>
            <a:ext cx="635" cy="17780"/>
          </a:xfrm>
          <a:custGeom>
            <a:avLst/>
            <a:gdLst/>
            <a:ahLst/>
            <a:cxnLst/>
            <a:rect l="l" t="t" r="r" b="b"/>
            <a:pathLst>
              <a:path w="634" h="17779">
                <a:moveTo>
                  <a:pt x="77" y="-6350"/>
                </a:moveTo>
                <a:lnTo>
                  <a:pt x="77" y="23660"/>
                </a:lnTo>
              </a:path>
            </a:pathLst>
          </a:custGeom>
          <a:ln w="1285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807200" y="4419600"/>
            <a:ext cx="0" cy="558800"/>
          </a:xfrm>
          <a:custGeom>
            <a:avLst/>
            <a:gdLst/>
            <a:ahLst/>
            <a:cxnLst/>
            <a:rect l="l" t="t" r="r" b="b"/>
            <a:pathLst>
              <a:path h="558800">
                <a:moveTo>
                  <a:pt x="0" y="0"/>
                </a:moveTo>
                <a:lnTo>
                  <a:pt x="0" y="558798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8" name="Group 57" descr="Pie chart graph results of the Freckle: 14% N/A ; 86% = excited">
            <a:extLst>
              <a:ext uri="{FF2B5EF4-FFF2-40B4-BE49-F238E27FC236}">
                <a16:creationId xmlns:a16="http://schemas.microsoft.com/office/drawing/2014/main" id="{39A72BB0-D411-4205-857E-761287E65455}"/>
              </a:ext>
            </a:extLst>
          </p:cNvPr>
          <p:cNvGrpSpPr/>
          <p:nvPr/>
        </p:nvGrpSpPr>
        <p:grpSpPr>
          <a:xfrm>
            <a:off x="6248667" y="4419600"/>
            <a:ext cx="1117600" cy="1117600"/>
            <a:chOff x="6248667" y="4419600"/>
            <a:chExt cx="1117600" cy="1117600"/>
          </a:xfrm>
        </p:grpSpPr>
        <p:sp>
          <p:nvSpPr>
            <p:cNvPr id="35" name="object 35"/>
            <p:cNvSpPr/>
            <p:nvPr/>
          </p:nvSpPr>
          <p:spPr>
            <a:xfrm>
              <a:off x="6248667" y="4419600"/>
              <a:ext cx="1117600" cy="1117600"/>
            </a:xfrm>
            <a:custGeom>
              <a:avLst/>
              <a:gdLst/>
              <a:ahLst/>
              <a:cxnLst/>
              <a:rect l="l" t="t" r="r" b="b"/>
              <a:pathLst>
                <a:path w="1117600" h="1117600">
                  <a:moveTo>
                    <a:pt x="136219" y="192862"/>
                  </a:moveTo>
                  <a:lnTo>
                    <a:pt x="106196" y="230643"/>
                  </a:lnTo>
                  <a:lnTo>
                    <a:pt x="79934" y="270178"/>
                  </a:lnTo>
                  <a:lnTo>
                    <a:pt x="57416" y="311228"/>
                  </a:lnTo>
                  <a:lnTo>
                    <a:pt x="38626" y="353557"/>
                  </a:lnTo>
                  <a:lnTo>
                    <a:pt x="23547" y="396928"/>
                  </a:lnTo>
                  <a:lnTo>
                    <a:pt x="12162" y="441106"/>
                  </a:lnTo>
                  <a:lnTo>
                    <a:pt x="4453" y="485853"/>
                  </a:lnTo>
                  <a:lnTo>
                    <a:pt x="405" y="530934"/>
                  </a:lnTo>
                  <a:lnTo>
                    <a:pt x="0" y="576110"/>
                  </a:lnTo>
                  <a:lnTo>
                    <a:pt x="3220" y="621146"/>
                  </a:lnTo>
                  <a:lnTo>
                    <a:pt x="10050" y="665805"/>
                  </a:lnTo>
                  <a:lnTo>
                    <a:pt x="20473" y="709850"/>
                  </a:lnTo>
                  <a:lnTo>
                    <a:pt x="34470" y="753045"/>
                  </a:lnTo>
                  <a:lnTo>
                    <a:pt x="52027" y="795153"/>
                  </a:lnTo>
                  <a:lnTo>
                    <a:pt x="73125" y="835938"/>
                  </a:lnTo>
                  <a:lnTo>
                    <a:pt x="97747" y="875163"/>
                  </a:lnTo>
                  <a:lnTo>
                    <a:pt x="125878" y="912592"/>
                  </a:lnTo>
                  <a:lnTo>
                    <a:pt x="157499" y="947987"/>
                  </a:lnTo>
                  <a:lnTo>
                    <a:pt x="192594" y="981113"/>
                  </a:lnTo>
                  <a:lnTo>
                    <a:pt x="230376" y="1011136"/>
                  </a:lnTo>
                  <a:lnTo>
                    <a:pt x="269910" y="1037398"/>
                  </a:lnTo>
                  <a:lnTo>
                    <a:pt x="310960" y="1059915"/>
                  </a:lnTo>
                  <a:lnTo>
                    <a:pt x="353289" y="1078705"/>
                  </a:lnTo>
                  <a:lnTo>
                    <a:pt x="396661" y="1093784"/>
                  </a:lnTo>
                  <a:lnTo>
                    <a:pt x="440839" y="1105170"/>
                  </a:lnTo>
                  <a:lnTo>
                    <a:pt x="485586" y="1112878"/>
                  </a:lnTo>
                  <a:lnTo>
                    <a:pt x="530666" y="1116927"/>
                  </a:lnTo>
                  <a:lnTo>
                    <a:pt x="575842" y="1117332"/>
                  </a:lnTo>
                  <a:lnTo>
                    <a:pt x="620878" y="1114111"/>
                  </a:lnTo>
                  <a:lnTo>
                    <a:pt x="665537" y="1107281"/>
                  </a:lnTo>
                  <a:lnTo>
                    <a:pt x="709582" y="1096859"/>
                  </a:lnTo>
                  <a:lnTo>
                    <a:pt x="752778" y="1082861"/>
                  </a:lnTo>
                  <a:lnTo>
                    <a:pt x="794886" y="1065305"/>
                  </a:lnTo>
                  <a:lnTo>
                    <a:pt x="835671" y="1044207"/>
                  </a:lnTo>
                  <a:lnTo>
                    <a:pt x="874896" y="1019584"/>
                  </a:lnTo>
                  <a:lnTo>
                    <a:pt x="912324" y="991454"/>
                  </a:lnTo>
                  <a:lnTo>
                    <a:pt x="947720" y="959833"/>
                  </a:lnTo>
                  <a:lnTo>
                    <a:pt x="980845" y="924737"/>
                  </a:lnTo>
                  <a:lnTo>
                    <a:pt x="1010869" y="886956"/>
                  </a:lnTo>
                  <a:lnTo>
                    <a:pt x="1037131" y="847421"/>
                  </a:lnTo>
                  <a:lnTo>
                    <a:pt x="1059648" y="806371"/>
                  </a:lnTo>
                  <a:lnTo>
                    <a:pt x="1078438" y="764042"/>
                  </a:lnTo>
                  <a:lnTo>
                    <a:pt x="1093517" y="720671"/>
                  </a:lnTo>
                  <a:lnTo>
                    <a:pt x="1104902" y="676493"/>
                  </a:lnTo>
                  <a:lnTo>
                    <a:pt x="1112611" y="631746"/>
                  </a:lnTo>
                  <a:lnTo>
                    <a:pt x="1116659" y="586665"/>
                  </a:lnTo>
                  <a:lnTo>
                    <a:pt x="1116909" y="558800"/>
                  </a:lnTo>
                  <a:lnTo>
                    <a:pt x="558532" y="558800"/>
                  </a:lnTo>
                  <a:lnTo>
                    <a:pt x="136219" y="192862"/>
                  </a:lnTo>
                  <a:close/>
                </a:path>
                <a:path w="1117600" h="1117600">
                  <a:moveTo>
                    <a:pt x="558532" y="0"/>
                  </a:moveTo>
                  <a:lnTo>
                    <a:pt x="558532" y="558800"/>
                  </a:lnTo>
                  <a:lnTo>
                    <a:pt x="1116909" y="558800"/>
                  </a:lnTo>
                  <a:lnTo>
                    <a:pt x="1117065" y="541489"/>
                  </a:lnTo>
                  <a:lnTo>
                    <a:pt x="1113844" y="496453"/>
                  </a:lnTo>
                  <a:lnTo>
                    <a:pt x="1107014" y="451794"/>
                  </a:lnTo>
                  <a:lnTo>
                    <a:pt x="1096592" y="407749"/>
                  </a:lnTo>
                  <a:lnTo>
                    <a:pt x="1082594" y="364554"/>
                  </a:lnTo>
                  <a:lnTo>
                    <a:pt x="1065037" y="322446"/>
                  </a:lnTo>
                  <a:lnTo>
                    <a:pt x="1043940" y="281661"/>
                  </a:lnTo>
                  <a:lnTo>
                    <a:pt x="1019317" y="242436"/>
                  </a:lnTo>
                  <a:lnTo>
                    <a:pt x="991187" y="205007"/>
                  </a:lnTo>
                  <a:lnTo>
                    <a:pt x="959565" y="169612"/>
                  </a:lnTo>
                  <a:lnTo>
                    <a:pt x="924470" y="136486"/>
                  </a:lnTo>
                  <a:lnTo>
                    <a:pt x="885093" y="105349"/>
                  </a:lnTo>
                  <a:lnTo>
                    <a:pt x="843339" y="78025"/>
                  </a:lnTo>
                  <a:lnTo>
                    <a:pt x="799487" y="54619"/>
                  </a:lnTo>
                  <a:lnTo>
                    <a:pt x="753817" y="35234"/>
                  </a:lnTo>
                  <a:lnTo>
                    <a:pt x="706607" y="19975"/>
                  </a:lnTo>
                  <a:lnTo>
                    <a:pt x="658137" y="8947"/>
                  </a:lnTo>
                  <a:lnTo>
                    <a:pt x="608685" y="2254"/>
                  </a:lnTo>
                  <a:lnTo>
                    <a:pt x="558532" y="0"/>
                  </a:lnTo>
                  <a:close/>
                </a:path>
              </a:pathLst>
            </a:custGeom>
            <a:solidFill>
              <a:srgbClr val="D558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 txBox="1"/>
            <p:nvPr/>
          </p:nvSpPr>
          <p:spPr>
            <a:xfrm>
              <a:off x="6426365" y="4465355"/>
              <a:ext cx="402590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600" dirty="0">
                  <a:solidFill>
                    <a:srgbClr val="FFFFFF"/>
                  </a:solidFill>
                  <a:latin typeface="Trebuchet MS"/>
                  <a:cs typeface="Trebuchet MS"/>
                </a:rPr>
                <a:t>14%</a:t>
              </a:r>
              <a:endParaRPr sz="1600" dirty="0">
                <a:latin typeface="Trebuchet MS"/>
                <a:cs typeface="Trebuchet MS"/>
              </a:endParaRPr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6762000" y="5064226"/>
            <a:ext cx="40259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Trebuchet MS"/>
                <a:cs typeface="Trebuchet MS"/>
              </a:rPr>
              <a:t>86%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7372350" y="5327650"/>
            <a:ext cx="127000" cy="139700"/>
          </a:xfrm>
          <a:custGeom>
            <a:avLst/>
            <a:gdLst/>
            <a:ahLst/>
            <a:cxnLst/>
            <a:rect l="l" t="t" r="r" b="b"/>
            <a:pathLst>
              <a:path w="127000" h="139700">
                <a:moveTo>
                  <a:pt x="63500" y="0"/>
                </a:moveTo>
                <a:lnTo>
                  <a:pt x="38785" y="5488"/>
                </a:lnTo>
                <a:lnTo>
                  <a:pt x="18600" y="20456"/>
                </a:lnTo>
                <a:lnTo>
                  <a:pt x="4990" y="42658"/>
                </a:lnTo>
                <a:lnTo>
                  <a:pt x="0" y="69850"/>
                </a:lnTo>
                <a:lnTo>
                  <a:pt x="4990" y="97041"/>
                </a:lnTo>
                <a:lnTo>
                  <a:pt x="18600" y="119243"/>
                </a:lnTo>
                <a:lnTo>
                  <a:pt x="38785" y="134211"/>
                </a:lnTo>
                <a:lnTo>
                  <a:pt x="63500" y="139700"/>
                </a:lnTo>
                <a:lnTo>
                  <a:pt x="88214" y="134211"/>
                </a:lnTo>
                <a:lnTo>
                  <a:pt x="108399" y="119243"/>
                </a:lnTo>
                <a:lnTo>
                  <a:pt x="122009" y="97041"/>
                </a:lnTo>
                <a:lnTo>
                  <a:pt x="127000" y="69850"/>
                </a:lnTo>
                <a:lnTo>
                  <a:pt x="122009" y="42658"/>
                </a:lnTo>
                <a:lnTo>
                  <a:pt x="108399" y="20456"/>
                </a:lnTo>
                <a:lnTo>
                  <a:pt x="88214" y="5488"/>
                </a:lnTo>
                <a:lnTo>
                  <a:pt x="63500" y="0"/>
                </a:lnTo>
                <a:close/>
              </a:path>
            </a:pathLst>
          </a:custGeom>
          <a:solidFill>
            <a:srgbClr val="A530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372350" y="5327650"/>
            <a:ext cx="127000" cy="139700"/>
          </a:xfrm>
          <a:custGeom>
            <a:avLst/>
            <a:gdLst/>
            <a:ahLst/>
            <a:cxnLst/>
            <a:rect l="l" t="t" r="r" b="b"/>
            <a:pathLst>
              <a:path w="127000" h="139700">
                <a:moveTo>
                  <a:pt x="127000" y="69850"/>
                </a:moveTo>
                <a:lnTo>
                  <a:pt x="122009" y="97041"/>
                </a:lnTo>
                <a:lnTo>
                  <a:pt x="108399" y="119243"/>
                </a:lnTo>
                <a:lnTo>
                  <a:pt x="88214" y="134211"/>
                </a:lnTo>
                <a:lnTo>
                  <a:pt x="63500" y="139700"/>
                </a:lnTo>
                <a:lnTo>
                  <a:pt x="38785" y="134211"/>
                </a:lnTo>
                <a:lnTo>
                  <a:pt x="18600" y="119243"/>
                </a:lnTo>
                <a:lnTo>
                  <a:pt x="4990" y="97041"/>
                </a:lnTo>
                <a:lnTo>
                  <a:pt x="0" y="69850"/>
                </a:lnTo>
                <a:lnTo>
                  <a:pt x="4990" y="42658"/>
                </a:lnTo>
                <a:lnTo>
                  <a:pt x="18600" y="20456"/>
                </a:lnTo>
                <a:lnTo>
                  <a:pt x="38785" y="5488"/>
                </a:lnTo>
                <a:lnTo>
                  <a:pt x="63500" y="0"/>
                </a:lnTo>
                <a:lnTo>
                  <a:pt x="88214" y="5488"/>
                </a:lnTo>
                <a:lnTo>
                  <a:pt x="108399" y="20456"/>
                </a:lnTo>
                <a:lnTo>
                  <a:pt x="122009" y="42658"/>
                </a:lnTo>
                <a:lnTo>
                  <a:pt x="127000" y="698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372350" y="5480050"/>
            <a:ext cx="127000" cy="139700"/>
          </a:xfrm>
          <a:custGeom>
            <a:avLst/>
            <a:gdLst/>
            <a:ahLst/>
            <a:cxnLst/>
            <a:rect l="l" t="t" r="r" b="b"/>
            <a:pathLst>
              <a:path w="127000" h="139700">
                <a:moveTo>
                  <a:pt x="63500" y="0"/>
                </a:moveTo>
                <a:lnTo>
                  <a:pt x="38785" y="5488"/>
                </a:lnTo>
                <a:lnTo>
                  <a:pt x="18600" y="20456"/>
                </a:lnTo>
                <a:lnTo>
                  <a:pt x="4990" y="42658"/>
                </a:lnTo>
                <a:lnTo>
                  <a:pt x="0" y="69850"/>
                </a:lnTo>
                <a:lnTo>
                  <a:pt x="4990" y="97041"/>
                </a:lnTo>
                <a:lnTo>
                  <a:pt x="18600" y="119243"/>
                </a:lnTo>
                <a:lnTo>
                  <a:pt x="38785" y="134211"/>
                </a:lnTo>
                <a:lnTo>
                  <a:pt x="63500" y="139700"/>
                </a:lnTo>
                <a:lnTo>
                  <a:pt x="88214" y="134211"/>
                </a:lnTo>
                <a:lnTo>
                  <a:pt x="108399" y="119243"/>
                </a:lnTo>
                <a:lnTo>
                  <a:pt x="122009" y="97041"/>
                </a:lnTo>
                <a:lnTo>
                  <a:pt x="127000" y="69850"/>
                </a:lnTo>
                <a:lnTo>
                  <a:pt x="122009" y="42658"/>
                </a:lnTo>
                <a:lnTo>
                  <a:pt x="108399" y="20456"/>
                </a:lnTo>
                <a:lnTo>
                  <a:pt x="88214" y="5488"/>
                </a:lnTo>
                <a:lnTo>
                  <a:pt x="63500" y="0"/>
                </a:lnTo>
                <a:close/>
              </a:path>
            </a:pathLst>
          </a:custGeom>
          <a:solidFill>
            <a:srgbClr val="D558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372350" y="5632450"/>
            <a:ext cx="127000" cy="139700"/>
          </a:xfrm>
          <a:custGeom>
            <a:avLst/>
            <a:gdLst/>
            <a:ahLst/>
            <a:cxnLst/>
            <a:rect l="l" t="t" r="r" b="b"/>
            <a:pathLst>
              <a:path w="127000" h="139700">
                <a:moveTo>
                  <a:pt x="63500" y="0"/>
                </a:moveTo>
                <a:lnTo>
                  <a:pt x="38785" y="5488"/>
                </a:lnTo>
                <a:lnTo>
                  <a:pt x="18600" y="20456"/>
                </a:lnTo>
                <a:lnTo>
                  <a:pt x="4990" y="42658"/>
                </a:lnTo>
                <a:lnTo>
                  <a:pt x="0" y="69850"/>
                </a:lnTo>
                <a:lnTo>
                  <a:pt x="4990" y="97041"/>
                </a:lnTo>
                <a:lnTo>
                  <a:pt x="18600" y="119243"/>
                </a:lnTo>
                <a:lnTo>
                  <a:pt x="38785" y="134211"/>
                </a:lnTo>
                <a:lnTo>
                  <a:pt x="63500" y="139700"/>
                </a:lnTo>
                <a:lnTo>
                  <a:pt x="88214" y="134211"/>
                </a:lnTo>
                <a:lnTo>
                  <a:pt x="108399" y="119243"/>
                </a:lnTo>
                <a:lnTo>
                  <a:pt x="122009" y="97041"/>
                </a:lnTo>
                <a:lnTo>
                  <a:pt x="127000" y="69850"/>
                </a:lnTo>
                <a:lnTo>
                  <a:pt x="122009" y="42658"/>
                </a:lnTo>
                <a:lnTo>
                  <a:pt x="108399" y="20456"/>
                </a:lnTo>
                <a:lnTo>
                  <a:pt x="88214" y="5488"/>
                </a:lnTo>
                <a:lnTo>
                  <a:pt x="63500" y="0"/>
                </a:lnTo>
                <a:close/>
              </a:path>
            </a:pathLst>
          </a:custGeom>
          <a:solidFill>
            <a:srgbClr val="E198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372350" y="5632450"/>
            <a:ext cx="127000" cy="69850"/>
          </a:xfrm>
          <a:custGeom>
            <a:avLst/>
            <a:gdLst/>
            <a:ahLst/>
            <a:cxnLst/>
            <a:rect l="l" t="t" r="r" b="b"/>
            <a:pathLst>
              <a:path w="127000" h="69850">
                <a:moveTo>
                  <a:pt x="0" y="69849"/>
                </a:moveTo>
                <a:lnTo>
                  <a:pt x="4990" y="42658"/>
                </a:lnTo>
                <a:lnTo>
                  <a:pt x="18600" y="20456"/>
                </a:lnTo>
                <a:lnTo>
                  <a:pt x="38785" y="5488"/>
                </a:lnTo>
                <a:lnTo>
                  <a:pt x="63499" y="0"/>
                </a:lnTo>
                <a:lnTo>
                  <a:pt x="88214" y="5488"/>
                </a:lnTo>
                <a:lnTo>
                  <a:pt x="108399" y="20456"/>
                </a:lnTo>
                <a:lnTo>
                  <a:pt x="122009" y="42658"/>
                </a:lnTo>
                <a:lnTo>
                  <a:pt x="126999" y="698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7560185" y="5289113"/>
            <a:ext cx="521334" cy="49784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algn="just">
              <a:lnSpc>
                <a:spcPts val="1200"/>
              </a:lnSpc>
              <a:spcBef>
                <a:spcPts val="240"/>
              </a:spcBef>
            </a:pPr>
            <a:r>
              <a:rPr sz="1100" dirty="0">
                <a:latin typeface="Trebuchet MS"/>
                <a:cs typeface="Trebuchet MS"/>
              </a:rPr>
              <a:t>Ne</a:t>
            </a:r>
            <a:r>
              <a:rPr sz="1100" spc="-5" dirty="0">
                <a:latin typeface="Trebuchet MS"/>
                <a:cs typeface="Trebuchet MS"/>
              </a:rPr>
              <a:t>rvous  </a:t>
            </a:r>
            <a:r>
              <a:rPr sz="1100" dirty="0">
                <a:latin typeface="Trebuchet MS"/>
                <a:cs typeface="Trebuchet MS"/>
              </a:rPr>
              <a:t>Excited  N/A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9" name="object 49" descr="Student profile image"/>
          <p:cNvSpPr/>
          <p:nvPr/>
        </p:nvSpPr>
        <p:spPr>
          <a:xfrm>
            <a:off x="11322215" y="6104672"/>
            <a:ext cx="473486" cy="59165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49250" y="1174750"/>
            <a:ext cx="3632200" cy="2095500"/>
          </a:xfrm>
          <a:custGeom>
            <a:avLst/>
            <a:gdLst/>
            <a:ahLst/>
            <a:cxnLst/>
            <a:rect l="l" t="t" r="r" b="b"/>
            <a:pathLst>
              <a:path w="3632200" h="2095500">
                <a:moveTo>
                  <a:pt x="0" y="0"/>
                </a:moveTo>
                <a:lnTo>
                  <a:pt x="3632200" y="0"/>
                </a:lnTo>
                <a:lnTo>
                  <a:pt x="3632200" y="2095500"/>
                </a:lnTo>
                <a:lnTo>
                  <a:pt x="0" y="20955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7C240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355600" y="1134004"/>
            <a:ext cx="3619500" cy="196850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500"/>
              </a:spcBef>
            </a:pPr>
            <a:r>
              <a:rPr sz="1000" dirty="0">
                <a:latin typeface="Arial"/>
                <a:cs typeface="Arial"/>
              </a:rPr>
              <a:t>Math </a:t>
            </a:r>
            <a:r>
              <a:rPr sz="1000" spc="-5" dirty="0">
                <a:latin typeface="Arial"/>
                <a:cs typeface="Arial"/>
              </a:rPr>
              <a:t>anxiety is </a:t>
            </a:r>
            <a:r>
              <a:rPr sz="1000" dirty="0">
                <a:latin typeface="Arial"/>
                <a:cs typeface="Arial"/>
              </a:rPr>
              <a:t>a real </a:t>
            </a:r>
            <a:r>
              <a:rPr sz="1000" spc="-5" dirty="0">
                <a:latin typeface="Arial"/>
                <a:cs typeface="Arial"/>
              </a:rPr>
              <a:t>issue </a:t>
            </a:r>
            <a:r>
              <a:rPr sz="1000" dirty="0">
                <a:latin typeface="Arial"/>
                <a:cs typeface="Arial"/>
              </a:rPr>
              <a:t>that causes students to fear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and</a:t>
            </a:r>
            <a:endParaRPr sz="1000">
              <a:latin typeface="Arial"/>
              <a:cs typeface="Arial"/>
            </a:endParaRPr>
          </a:p>
          <a:p>
            <a:pPr marL="27940" marR="34925">
              <a:lnSpc>
                <a:spcPts val="1100"/>
              </a:lnSpc>
              <a:spcBef>
                <a:spcPts val="520"/>
              </a:spcBef>
            </a:pPr>
            <a:r>
              <a:rPr sz="1000" spc="-5" dirty="0">
                <a:latin typeface="Arial"/>
                <a:cs typeface="Arial"/>
              </a:rPr>
              <a:t>dislike learning </a:t>
            </a:r>
            <a:r>
              <a:rPr sz="1000" dirty="0">
                <a:latin typeface="Arial"/>
                <a:cs typeface="Arial"/>
              </a:rPr>
              <a:t>math. Math </a:t>
            </a:r>
            <a:r>
              <a:rPr sz="1000" spc="-5" dirty="0">
                <a:latin typeface="Arial"/>
                <a:cs typeface="Arial"/>
              </a:rPr>
              <a:t>anxiety has been </a:t>
            </a:r>
            <a:r>
              <a:rPr sz="1000" dirty="0">
                <a:latin typeface="Arial"/>
                <a:cs typeface="Arial"/>
              </a:rPr>
              <a:t>found to </a:t>
            </a:r>
            <a:r>
              <a:rPr sz="1000" spc="-5" dirty="0">
                <a:latin typeface="Arial"/>
                <a:cs typeface="Arial"/>
              </a:rPr>
              <a:t>have </a:t>
            </a:r>
            <a:r>
              <a:rPr sz="1000" dirty="0">
                <a:latin typeface="Arial"/>
                <a:cs typeface="Arial"/>
              </a:rPr>
              <a:t>a  </a:t>
            </a:r>
            <a:r>
              <a:rPr sz="1000" spc="-5" dirty="0">
                <a:latin typeface="Arial"/>
                <a:cs typeface="Arial"/>
              </a:rPr>
              <a:t>negative </a:t>
            </a:r>
            <a:r>
              <a:rPr sz="1000" dirty="0">
                <a:latin typeface="Arial"/>
                <a:cs typeface="Arial"/>
              </a:rPr>
              <a:t>relationship </a:t>
            </a:r>
            <a:r>
              <a:rPr sz="1000" spc="-5" dirty="0">
                <a:latin typeface="Arial"/>
                <a:cs typeface="Arial"/>
              </a:rPr>
              <a:t>with </a:t>
            </a:r>
            <a:r>
              <a:rPr sz="1000" dirty="0">
                <a:latin typeface="Arial"/>
                <a:cs typeface="Arial"/>
              </a:rPr>
              <a:t>mathematics </a:t>
            </a:r>
            <a:r>
              <a:rPr sz="1000" spc="-5" dirty="0">
                <a:latin typeface="Arial"/>
                <a:cs typeface="Arial"/>
              </a:rPr>
              <a:t>performance and  achievement. </a:t>
            </a:r>
            <a:r>
              <a:rPr sz="1000" dirty="0">
                <a:latin typeface="Arial"/>
                <a:cs typeface="Arial"/>
              </a:rPr>
              <a:t>In a </a:t>
            </a:r>
            <a:r>
              <a:rPr sz="1000" spc="-15" dirty="0">
                <a:latin typeface="Arial"/>
                <a:cs typeface="Arial"/>
              </a:rPr>
              <a:t>study, </a:t>
            </a:r>
            <a:r>
              <a:rPr sz="1000" dirty="0">
                <a:latin typeface="Arial"/>
                <a:cs typeface="Arial"/>
              </a:rPr>
              <a:t>researchers </a:t>
            </a:r>
            <a:r>
              <a:rPr sz="1000" spc="-5" dirty="0">
                <a:latin typeface="Arial"/>
                <a:cs typeface="Arial"/>
              </a:rPr>
              <a:t>have </a:t>
            </a:r>
            <a:r>
              <a:rPr sz="1000" dirty="0">
                <a:latin typeface="Arial"/>
                <a:cs typeface="Arial"/>
              </a:rPr>
              <a:t>found that there </a:t>
            </a:r>
            <a:r>
              <a:rPr sz="1000" spc="-5" dirty="0">
                <a:latin typeface="Arial"/>
                <a:cs typeface="Arial"/>
              </a:rPr>
              <a:t>is  </a:t>
            </a:r>
            <a:r>
              <a:rPr sz="1000" dirty="0">
                <a:latin typeface="Arial"/>
                <a:cs typeface="Arial"/>
              </a:rPr>
              <a:t>a </a:t>
            </a:r>
            <a:r>
              <a:rPr sz="1000" spc="-5" dirty="0">
                <a:latin typeface="Arial"/>
                <a:cs typeface="Arial"/>
              </a:rPr>
              <a:t>negative </a:t>
            </a:r>
            <a:r>
              <a:rPr sz="1000" dirty="0">
                <a:latin typeface="Arial"/>
                <a:cs typeface="Arial"/>
              </a:rPr>
              <a:t>relationship </a:t>
            </a:r>
            <a:r>
              <a:rPr sz="1000" spc="-5" dirty="0">
                <a:latin typeface="Arial"/>
                <a:cs typeface="Arial"/>
              </a:rPr>
              <a:t>between </a:t>
            </a:r>
            <a:r>
              <a:rPr sz="1000" dirty="0">
                <a:latin typeface="Arial"/>
                <a:cs typeface="Arial"/>
              </a:rPr>
              <a:t>math </a:t>
            </a:r>
            <a:r>
              <a:rPr sz="1000" spc="-5" dirty="0">
                <a:latin typeface="Arial"/>
                <a:cs typeface="Arial"/>
              </a:rPr>
              <a:t>anxiety and  performance, indicating </a:t>
            </a:r>
            <a:r>
              <a:rPr sz="1000" dirty="0">
                <a:latin typeface="Arial"/>
                <a:cs typeface="Arial"/>
              </a:rPr>
              <a:t>that students </a:t>
            </a:r>
            <a:r>
              <a:rPr sz="1000" spc="-5" dirty="0">
                <a:latin typeface="Arial"/>
                <a:cs typeface="Arial"/>
              </a:rPr>
              <a:t>with higher levels of </a:t>
            </a:r>
            <a:r>
              <a:rPr sz="1000" dirty="0">
                <a:latin typeface="Arial"/>
                <a:cs typeface="Arial"/>
              </a:rPr>
              <a:t>math  </a:t>
            </a:r>
            <a:r>
              <a:rPr sz="1000" spc="-5" dirty="0">
                <a:latin typeface="Arial"/>
                <a:cs typeface="Arial"/>
              </a:rPr>
              <a:t>anxiety </a:t>
            </a:r>
            <a:r>
              <a:rPr sz="1000" dirty="0">
                <a:latin typeface="Arial"/>
                <a:cs typeface="Arial"/>
              </a:rPr>
              <a:t>tend to </a:t>
            </a:r>
            <a:r>
              <a:rPr sz="1000" spc="-5" dirty="0">
                <a:latin typeface="Arial"/>
                <a:cs typeface="Arial"/>
              </a:rPr>
              <a:t>have lower levels of </a:t>
            </a:r>
            <a:r>
              <a:rPr sz="1000" dirty="0">
                <a:latin typeface="Arial"/>
                <a:cs typeface="Arial"/>
              </a:rPr>
              <a:t>mathematics </a:t>
            </a:r>
            <a:r>
              <a:rPr sz="1000" spc="-5" dirty="0">
                <a:latin typeface="Arial"/>
                <a:cs typeface="Arial"/>
              </a:rPr>
              <a:t>performance  </a:t>
            </a:r>
            <a:r>
              <a:rPr sz="1000" dirty="0">
                <a:latin typeface="Arial"/>
                <a:cs typeface="Arial"/>
              </a:rPr>
              <a:t>(Ho </a:t>
            </a:r>
            <a:r>
              <a:rPr sz="1000" spc="-5" dirty="0">
                <a:latin typeface="Arial"/>
                <a:cs typeface="Arial"/>
              </a:rPr>
              <a:t>et al., 2000) </a:t>
            </a:r>
            <a:r>
              <a:rPr sz="1000" dirty="0">
                <a:latin typeface="Arial"/>
                <a:cs typeface="Arial"/>
              </a:rPr>
              <a:t>Math class </a:t>
            </a:r>
            <a:r>
              <a:rPr sz="1000" spc="-5" dirty="0">
                <a:latin typeface="Arial"/>
                <a:cs typeface="Arial"/>
              </a:rPr>
              <a:t>becomes </a:t>
            </a:r>
            <a:r>
              <a:rPr sz="1000" dirty="0">
                <a:latin typeface="Arial"/>
                <a:cs typeface="Arial"/>
              </a:rPr>
              <a:t>more </a:t>
            </a:r>
            <a:r>
              <a:rPr sz="1000" spc="-5" dirty="0">
                <a:latin typeface="Arial"/>
                <a:cs typeface="Arial"/>
              </a:rPr>
              <a:t>enjoyable </a:t>
            </a:r>
            <a:r>
              <a:rPr sz="1000" dirty="0">
                <a:latin typeface="Arial"/>
                <a:cs typeface="Arial"/>
              </a:rPr>
              <a:t>to  students </a:t>
            </a:r>
            <a:r>
              <a:rPr sz="1000" spc="-5" dirty="0">
                <a:latin typeface="Arial"/>
                <a:cs typeface="Arial"/>
              </a:rPr>
              <a:t>when </a:t>
            </a:r>
            <a:r>
              <a:rPr sz="1000" dirty="0">
                <a:latin typeface="Arial"/>
                <a:cs typeface="Arial"/>
              </a:rPr>
              <a:t>the </a:t>
            </a:r>
            <a:r>
              <a:rPr sz="1000" spc="-5" dirty="0">
                <a:latin typeface="Arial"/>
                <a:cs typeface="Arial"/>
              </a:rPr>
              <a:t>practices are </a:t>
            </a:r>
            <a:r>
              <a:rPr sz="1000" dirty="0">
                <a:latin typeface="Arial"/>
                <a:cs typeface="Arial"/>
              </a:rPr>
              <a:t>fun </a:t>
            </a:r>
            <a:r>
              <a:rPr sz="1000" spc="-5" dirty="0">
                <a:latin typeface="Arial"/>
                <a:cs typeface="Arial"/>
              </a:rPr>
              <a:t>and engaging. </a:t>
            </a:r>
            <a:r>
              <a:rPr sz="1000" dirty="0">
                <a:latin typeface="Arial"/>
                <a:cs typeface="Arial"/>
              </a:rPr>
              <a:t>Math  related </a:t>
            </a:r>
            <a:r>
              <a:rPr sz="1000" spc="-5" dirty="0">
                <a:latin typeface="Arial"/>
                <a:cs typeface="Arial"/>
              </a:rPr>
              <a:t>anxiety and </a:t>
            </a:r>
            <a:r>
              <a:rPr sz="1000" dirty="0">
                <a:latin typeface="Arial"/>
                <a:cs typeface="Arial"/>
              </a:rPr>
              <a:t>fear </a:t>
            </a:r>
            <a:r>
              <a:rPr sz="1000" spc="-5" dirty="0">
                <a:latin typeface="Arial"/>
                <a:cs typeface="Arial"/>
              </a:rPr>
              <a:t>often begin in elementary and </a:t>
            </a:r>
            <a:r>
              <a:rPr sz="1000" dirty="0">
                <a:latin typeface="Arial"/>
                <a:cs typeface="Arial"/>
              </a:rPr>
              <a:t>may  follow students to </a:t>
            </a:r>
            <a:r>
              <a:rPr sz="1000" spc="-5" dirty="0">
                <a:latin typeface="Arial"/>
                <a:cs typeface="Arial"/>
              </a:rPr>
              <a:t>high </a:t>
            </a:r>
            <a:r>
              <a:rPr sz="1000" dirty="0">
                <a:latin typeface="Arial"/>
                <a:cs typeface="Arial"/>
              </a:rPr>
              <a:t>school. </a:t>
            </a:r>
            <a:r>
              <a:rPr sz="1000" spc="-5" dirty="0">
                <a:latin typeface="Arial"/>
                <a:cs typeface="Arial"/>
              </a:rPr>
              <a:t>Transforming </a:t>
            </a:r>
            <a:r>
              <a:rPr sz="1000" dirty="0">
                <a:latin typeface="Arial"/>
                <a:cs typeface="Arial"/>
              </a:rPr>
              <a:t>the </a:t>
            </a:r>
            <a:r>
              <a:rPr sz="1000" spc="-5" dirty="0">
                <a:latin typeface="Arial"/>
                <a:cs typeface="Arial"/>
              </a:rPr>
              <a:t>learning  environment and practices in </a:t>
            </a:r>
            <a:r>
              <a:rPr sz="1000" dirty="0">
                <a:latin typeface="Arial"/>
                <a:cs typeface="Arial"/>
              </a:rPr>
              <a:t>math class </a:t>
            </a:r>
            <a:r>
              <a:rPr sz="1000" spc="-5" dirty="0">
                <a:latin typeface="Arial"/>
                <a:cs typeface="Arial"/>
              </a:rPr>
              <a:t>into </a:t>
            </a:r>
            <a:r>
              <a:rPr sz="1000" dirty="0">
                <a:latin typeface="Arial"/>
                <a:cs typeface="Arial"/>
              </a:rPr>
              <a:t>a more fun </a:t>
            </a:r>
            <a:r>
              <a:rPr sz="1000" spc="-5" dirty="0">
                <a:latin typeface="Arial"/>
                <a:cs typeface="Arial"/>
              </a:rPr>
              <a:t>and  engaging place </a:t>
            </a:r>
            <a:r>
              <a:rPr sz="1000" dirty="0">
                <a:latin typeface="Arial"/>
                <a:cs typeface="Arial"/>
              </a:rPr>
              <a:t>can </a:t>
            </a:r>
            <a:r>
              <a:rPr sz="1000" spc="-5" dirty="0">
                <a:latin typeface="Arial"/>
                <a:cs typeface="Arial"/>
              </a:rPr>
              <a:t>help </a:t>
            </a:r>
            <a:r>
              <a:rPr sz="1000" dirty="0">
                <a:latin typeface="Arial"/>
                <a:cs typeface="Arial"/>
              </a:rPr>
              <a:t>combat math</a:t>
            </a:r>
            <a:r>
              <a:rPr sz="1000" spc="-15" dirty="0">
                <a:latin typeface="Arial"/>
                <a:cs typeface="Arial"/>
              </a:rPr>
              <a:t> anxiety.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49250" y="1028700"/>
            <a:ext cx="3632200" cy="165100"/>
          </a:xfrm>
          <a:prstGeom prst="rect">
            <a:avLst/>
          </a:prstGeom>
          <a:solidFill>
            <a:srgbClr val="78230B"/>
          </a:solidFill>
        </p:spPr>
        <p:txBody>
          <a:bodyPr vert="horz" wrap="square" lIns="0" tIns="0" rIns="0" bIns="0" rtlCol="0">
            <a:spAutoFit/>
          </a:bodyPr>
          <a:lstStyle/>
          <a:p>
            <a:pPr marL="9525" algn="ctr">
              <a:lnSpc>
                <a:spcPts val="1230"/>
              </a:lnSpc>
            </a:pPr>
            <a:r>
              <a:rPr sz="1100" b="1" spc="-10" dirty="0">
                <a:solidFill>
                  <a:srgbClr val="F9EAD3"/>
                </a:solidFill>
                <a:latin typeface="Trebuchet MS"/>
                <a:cs typeface="Trebuchet MS"/>
              </a:rPr>
              <a:t>Abstract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61949" y="3441700"/>
            <a:ext cx="3619500" cy="165100"/>
          </a:xfrm>
          <a:prstGeom prst="rect">
            <a:avLst/>
          </a:prstGeom>
          <a:solidFill>
            <a:srgbClr val="78230B"/>
          </a:solidFill>
        </p:spPr>
        <p:txBody>
          <a:bodyPr vert="horz" wrap="square" lIns="0" tIns="0" rIns="0" bIns="0" rtlCol="0">
            <a:spAutoFit/>
          </a:bodyPr>
          <a:lstStyle/>
          <a:p>
            <a:pPr marL="8890" algn="ctr">
              <a:lnSpc>
                <a:spcPts val="1240"/>
              </a:lnSpc>
            </a:pPr>
            <a:r>
              <a:rPr sz="1100" b="1" spc="-5" dirty="0">
                <a:solidFill>
                  <a:srgbClr val="F9EAD3"/>
                </a:solidFill>
                <a:latin typeface="Trebuchet MS"/>
                <a:cs typeface="Trebuchet MS"/>
              </a:rPr>
              <a:t>Introduction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544070" y="4030577"/>
            <a:ext cx="1254760" cy="34607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483234" marR="5080" indent="-471170">
              <a:lnSpc>
                <a:spcPts val="1200"/>
              </a:lnSpc>
              <a:spcBef>
                <a:spcPts val="240"/>
              </a:spcBef>
            </a:pPr>
            <a:r>
              <a:rPr sz="1100" spc="-15" dirty="0">
                <a:latin typeface="Arial"/>
                <a:cs typeface="Arial"/>
              </a:rPr>
              <a:t>Timed</a:t>
            </a:r>
            <a:r>
              <a:rPr sz="1100" spc="-8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Multiplication  Quiz</a:t>
            </a:r>
            <a:endParaRPr sz="11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503782" y="4106853"/>
            <a:ext cx="48387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Freckle</a:t>
            </a:r>
            <a:endParaRPr sz="11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75386" y="6076965"/>
            <a:ext cx="4561205" cy="7397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215"/>
              </a:spcBef>
            </a:pPr>
            <a:r>
              <a:rPr sz="800" spc="-5" dirty="0">
                <a:latin typeface="Arial"/>
                <a:cs typeface="Arial"/>
              </a:rPr>
              <a:t>References:</a:t>
            </a:r>
            <a:endParaRPr sz="800">
              <a:latin typeface="Arial"/>
              <a:cs typeface="Arial"/>
            </a:endParaRPr>
          </a:p>
          <a:p>
            <a:pPr marL="12700" marR="5080">
              <a:lnSpc>
                <a:spcPct val="107200"/>
              </a:lnSpc>
              <a:spcBef>
                <a:spcPts val="45"/>
              </a:spcBef>
            </a:pPr>
            <a:r>
              <a:rPr sz="700" spc="-15" dirty="0">
                <a:latin typeface="Trebuchet MS"/>
                <a:cs typeface="Trebuchet MS"/>
              </a:rPr>
              <a:t>1.Boaler, </a:t>
            </a:r>
            <a:r>
              <a:rPr sz="700" dirty="0">
                <a:latin typeface="Trebuchet MS"/>
                <a:cs typeface="Trebuchet MS"/>
              </a:rPr>
              <a:t>Jo </a:t>
            </a:r>
            <a:r>
              <a:rPr sz="700" spc="-5" dirty="0">
                <a:latin typeface="Trebuchet MS"/>
                <a:cs typeface="Trebuchet MS"/>
              </a:rPr>
              <a:t>(2014). </a:t>
            </a:r>
            <a:r>
              <a:rPr sz="700" spc="-10" dirty="0">
                <a:latin typeface="Trebuchet MS"/>
                <a:cs typeface="Trebuchet MS"/>
              </a:rPr>
              <a:t>Research </a:t>
            </a:r>
            <a:r>
              <a:rPr sz="700" dirty="0">
                <a:latin typeface="Trebuchet MS"/>
                <a:cs typeface="Trebuchet MS"/>
              </a:rPr>
              <a:t>suggests </a:t>
            </a:r>
            <a:r>
              <a:rPr sz="700" spc="-5" dirty="0">
                <a:latin typeface="Trebuchet MS"/>
                <a:cs typeface="Trebuchet MS"/>
              </a:rPr>
              <a:t>that timed tests cause math </a:t>
            </a:r>
            <a:r>
              <a:rPr sz="700" spc="-15" dirty="0">
                <a:latin typeface="Trebuchet MS"/>
                <a:cs typeface="Trebuchet MS"/>
              </a:rPr>
              <a:t>anxiety. Teaching </a:t>
            </a:r>
            <a:r>
              <a:rPr sz="700" spc="-5" dirty="0">
                <a:latin typeface="Trebuchet MS"/>
                <a:cs typeface="Trebuchet MS"/>
              </a:rPr>
              <a:t>Children Mathematics  2.Hsiu-Zu</a:t>
            </a:r>
            <a:r>
              <a:rPr sz="700" spc="-10" dirty="0">
                <a:latin typeface="Trebuchet MS"/>
                <a:cs typeface="Trebuchet MS"/>
              </a:rPr>
              <a:t> </a:t>
            </a:r>
            <a:r>
              <a:rPr sz="700" spc="-5" dirty="0">
                <a:latin typeface="Trebuchet MS"/>
                <a:cs typeface="Trebuchet MS"/>
              </a:rPr>
              <a:t>Ho.</a:t>
            </a:r>
            <a:r>
              <a:rPr sz="700" spc="-10" dirty="0">
                <a:latin typeface="Trebuchet MS"/>
                <a:cs typeface="Trebuchet MS"/>
              </a:rPr>
              <a:t> </a:t>
            </a:r>
            <a:r>
              <a:rPr sz="700" spc="-5" dirty="0">
                <a:latin typeface="Trebuchet MS"/>
                <a:cs typeface="Trebuchet MS"/>
              </a:rPr>
              <a:t>(2000).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The</a:t>
            </a:r>
            <a:r>
              <a:rPr sz="700" spc="-4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Affective</a:t>
            </a:r>
            <a:r>
              <a:rPr sz="700" spc="-5" dirty="0">
                <a:latin typeface="Trebuchet MS"/>
                <a:cs typeface="Trebuchet MS"/>
              </a:rPr>
              <a:t> and Cognitive</a:t>
            </a:r>
            <a:r>
              <a:rPr sz="700" spc="-10" dirty="0">
                <a:latin typeface="Trebuchet MS"/>
                <a:cs typeface="Trebuchet MS"/>
              </a:rPr>
              <a:t> </a:t>
            </a:r>
            <a:r>
              <a:rPr sz="700" spc="-5" dirty="0">
                <a:latin typeface="Trebuchet MS"/>
                <a:cs typeface="Trebuchet MS"/>
              </a:rPr>
              <a:t>Dimensions </a:t>
            </a:r>
            <a:r>
              <a:rPr sz="700" dirty="0">
                <a:latin typeface="Trebuchet MS"/>
                <a:cs typeface="Trebuchet MS"/>
              </a:rPr>
              <a:t>of</a:t>
            </a:r>
            <a:r>
              <a:rPr sz="700" spc="-5" dirty="0">
                <a:latin typeface="Trebuchet MS"/>
                <a:cs typeface="Trebuchet MS"/>
              </a:rPr>
              <a:t> Math</a:t>
            </a:r>
            <a:r>
              <a:rPr sz="700" spc="-4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Anxiety:</a:t>
            </a:r>
            <a:r>
              <a:rPr sz="700" spc="-40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A</a:t>
            </a:r>
            <a:r>
              <a:rPr sz="700" spc="-45" dirty="0">
                <a:latin typeface="Trebuchet MS"/>
                <a:cs typeface="Trebuchet MS"/>
              </a:rPr>
              <a:t> </a:t>
            </a:r>
            <a:r>
              <a:rPr sz="700" spc="-5" dirty="0">
                <a:latin typeface="Trebuchet MS"/>
                <a:cs typeface="Trebuchet MS"/>
              </a:rPr>
              <a:t>Cross-National </a:t>
            </a:r>
            <a:r>
              <a:rPr sz="700" spc="-15" dirty="0">
                <a:latin typeface="Trebuchet MS"/>
                <a:cs typeface="Trebuchet MS"/>
              </a:rPr>
              <a:t>Study.</a:t>
            </a:r>
            <a:r>
              <a:rPr sz="700" spc="-10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Journal</a:t>
            </a:r>
            <a:r>
              <a:rPr sz="700" spc="-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for</a:t>
            </a:r>
            <a:endParaRPr sz="700">
              <a:latin typeface="Trebuchet MS"/>
              <a:cs typeface="Trebuchet MS"/>
            </a:endParaRPr>
          </a:p>
          <a:p>
            <a:pPr marL="83820">
              <a:lnSpc>
                <a:spcPct val="100000"/>
              </a:lnSpc>
              <a:spcBef>
                <a:spcPts val="60"/>
              </a:spcBef>
            </a:pPr>
            <a:r>
              <a:rPr sz="700" spc="-5" dirty="0">
                <a:latin typeface="Trebuchet MS"/>
                <a:cs typeface="Trebuchet MS"/>
              </a:rPr>
              <a:t>Research </a:t>
            </a:r>
            <a:r>
              <a:rPr sz="700" dirty="0">
                <a:latin typeface="Trebuchet MS"/>
                <a:cs typeface="Trebuchet MS"/>
              </a:rPr>
              <a:t>in Mathematics </a:t>
            </a:r>
            <a:r>
              <a:rPr sz="700" spc="-5" dirty="0">
                <a:latin typeface="Trebuchet MS"/>
                <a:cs typeface="Trebuchet MS"/>
              </a:rPr>
              <a:t>Education</a:t>
            </a:r>
            <a:endParaRPr sz="700">
              <a:latin typeface="Trebuchet MS"/>
              <a:cs typeface="Trebuchet MS"/>
            </a:endParaRPr>
          </a:p>
          <a:p>
            <a:pPr marL="83820" marR="118745" indent="-71755">
              <a:lnSpc>
                <a:spcPct val="107200"/>
              </a:lnSpc>
            </a:pPr>
            <a:r>
              <a:rPr sz="700" dirty="0">
                <a:latin typeface="Trebuchet MS"/>
                <a:cs typeface="Trebuchet MS"/>
              </a:rPr>
              <a:t>3.Jackson, </a:t>
            </a:r>
            <a:r>
              <a:rPr sz="700" spc="-5" dirty="0">
                <a:latin typeface="Trebuchet MS"/>
                <a:cs typeface="Trebuchet MS"/>
              </a:rPr>
              <a:t>C. D., </a:t>
            </a:r>
            <a:r>
              <a:rPr sz="700" dirty="0">
                <a:latin typeface="Trebuchet MS"/>
                <a:cs typeface="Trebuchet MS"/>
              </a:rPr>
              <a:t>&amp; </a:t>
            </a:r>
            <a:r>
              <a:rPr sz="700" spc="-5" dirty="0">
                <a:latin typeface="Trebuchet MS"/>
                <a:cs typeface="Trebuchet MS"/>
              </a:rPr>
              <a:t>Leffingwell, </a:t>
            </a:r>
            <a:r>
              <a:rPr sz="700" dirty="0">
                <a:latin typeface="Trebuchet MS"/>
                <a:cs typeface="Trebuchet MS"/>
              </a:rPr>
              <a:t>R. J. </a:t>
            </a:r>
            <a:r>
              <a:rPr sz="700" spc="-5" dirty="0">
                <a:latin typeface="Trebuchet MS"/>
                <a:cs typeface="Trebuchet MS"/>
              </a:rPr>
              <a:t>(1999). </a:t>
            </a:r>
            <a:r>
              <a:rPr sz="700" dirty="0">
                <a:latin typeface="Trebuchet MS"/>
                <a:cs typeface="Trebuchet MS"/>
              </a:rPr>
              <a:t>The </a:t>
            </a:r>
            <a:r>
              <a:rPr sz="700" spc="-10" dirty="0">
                <a:latin typeface="Trebuchet MS"/>
                <a:cs typeface="Trebuchet MS"/>
              </a:rPr>
              <a:t>Role </a:t>
            </a:r>
            <a:r>
              <a:rPr sz="700" dirty="0">
                <a:latin typeface="Trebuchet MS"/>
                <a:cs typeface="Trebuchet MS"/>
              </a:rPr>
              <a:t>of </a:t>
            </a:r>
            <a:r>
              <a:rPr sz="700" spc="-5" dirty="0">
                <a:latin typeface="Trebuchet MS"/>
                <a:cs typeface="Trebuchet MS"/>
              </a:rPr>
              <a:t>Instructors in Creating Math </a:t>
            </a:r>
            <a:r>
              <a:rPr sz="700" dirty="0">
                <a:latin typeface="Trebuchet MS"/>
                <a:cs typeface="Trebuchet MS"/>
              </a:rPr>
              <a:t>Anxiety </a:t>
            </a:r>
            <a:r>
              <a:rPr sz="700" spc="-5" dirty="0">
                <a:latin typeface="Trebuchet MS"/>
                <a:cs typeface="Trebuchet MS"/>
              </a:rPr>
              <a:t>in </a:t>
            </a:r>
            <a:r>
              <a:rPr sz="700" dirty="0">
                <a:latin typeface="Trebuchet MS"/>
                <a:cs typeface="Trebuchet MS"/>
              </a:rPr>
              <a:t>Students from  </a:t>
            </a:r>
            <a:r>
              <a:rPr sz="700" spc="-10" dirty="0">
                <a:latin typeface="Trebuchet MS"/>
                <a:cs typeface="Trebuchet MS"/>
              </a:rPr>
              <a:t>Kindergarten </a:t>
            </a:r>
            <a:r>
              <a:rPr sz="700" spc="-5" dirty="0">
                <a:latin typeface="Trebuchet MS"/>
                <a:cs typeface="Trebuchet MS"/>
              </a:rPr>
              <a:t>through College. Mathematics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-20" dirty="0">
                <a:latin typeface="Trebuchet MS"/>
                <a:cs typeface="Trebuchet MS"/>
              </a:rPr>
              <a:t>Teacher</a:t>
            </a:r>
            <a:endParaRPr sz="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839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Trebuchet MS</vt:lpstr>
      <vt:lpstr>Office Theme</vt:lpstr>
      <vt:lpstr>Math Anxiety and Multiplication Mehelanie Fernandez  University of Hawai’i - West O’ahu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Anxiety and Multiplication</dc:title>
  <dc:creator>Mehelanie Fernandez</dc:creator>
  <cp:lastModifiedBy>Alphie Garcia</cp:lastModifiedBy>
  <cp:revision>2</cp:revision>
  <dcterms:created xsi:type="dcterms:W3CDTF">2019-11-12T18:29:45Z</dcterms:created>
  <dcterms:modified xsi:type="dcterms:W3CDTF">2020-02-07T18:55:45Z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2019-11-08T00:00:00Z</vt:filetime>
  </property>
  <property fmtid="{D5CDD505-2E9C-101B-9397-08002B2CF9AE}" pid="3" name="Creator">
    <vt:lpwstr>Keynote</vt:lpwstr>
  </property>
  <property fmtid="{D5CDD505-2E9C-101B-9397-08002B2CF9AE}" pid="4" name="LastSaved">
    <vt:filetime>2019-11-12T00:00:00Z</vt:filetime>
  </property>
</Properties>
</file>