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5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1" r:id="rId10"/>
    <p:sldId id="266" r:id="rId11"/>
    <p:sldId id="267" r:id="rId12"/>
    <p:sldId id="26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75E021-5F7A-4102-A091-D15DDC8C6F51}" v="191" dt="2020-11-11T01:52:22.304"/>
    <p1510:client id="{388A200E-4AFE-D55A-3D34-1E8221AFF563}" v="684" dt="2020-11-12T04:10:22.251"/>
    <p1510:client id="{53D1C18D-AF76-AD99-2B5D-8EE666D51E96}" v="14" dt="2020-11-13T04:33:23.178"/>
    <p1510:client id="{61D8C834-4EC3-C3AF-0891-3ADACC56F53B}" v="889" dt="2020-11-15T05:11:54.532"/>
    <p1510:client id="{69DB4917-AA13-5AA5-853D-35E3F9D0CE97}" v="1181" dt="2020-11-13T08:41:29.431"/>
    <p1510:client id="{6FE14791-1DE8-A38B-ACC0-B3F010724B6C}" v="872" dt="2020-11-14T21:13:27.474"/>
    <p1510:client id="{70A13282-93C8-2817-A753-FE6EFDE063D7}" v="14" dt="2020-11-16T04:41:12.239"/>
    <p1510:client id="{70EBA217-EF3E-013C-9563-94547163ED85}" v="13" dt="2020-11-15T09:19:07.992"/>
    <p1510:client id="{BA4B93C1-0536-6FCD-8FDC-FF3077C04D25}" v="83" dt="2020-11-15T07:02:29.206"/>
    <p1510:client id="{EEE16E72-61B1-2D95-9CA6-6D803E4F44D1}" v="58" dt="2020-11-14T07:58:32.5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D295A1-447B-4A6A-8784-779C365DDD44}" type="doc">
      <dgm:prSet loTypeId="urn:microsoft.com/office/officeart/2005/8/layout/default" loCatId="list" qsTypeId="urn:microsoft.com/office/officeart/2005/8/quickstyle/3d2" qsCatId="3D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86CBCA5B-F167-41D5-9AC3-FEC629EB6960}">
      <dgm:prSet/>
      <dgm:spPr/>
      <dgm:t>
        <a:bodyPr/>
        <a:lstStyle/>
        <a:p>
          <a:r>
            <a:rPr lang="en-US"/>
            <a:t>The beauty industry will continue to grow and is expected to reach a market value of $805 billion by 2023</a:t>
          </a:r>
        </a:p>
      </dgm:t>
    </dgm:pt>
    <dgm:pt modelId="{F774CDC0-34D5-4C24-89DF-EDCEB2C6A9DC}" type="parTrans" cxnId="{8F526F4F-2369-4673-9A94-3AA3D2FA75E6}">
      <dgm:prSet/>
      <dgm:spPr/>
      <dgm:t>
        <a:bodyPr/>
        <a:lstStyle/>
        <a:p>
          <a:endParaRPr lang="en-US"/>
        </a:p>
      </dgm:t>
    </dgm:pt>
    <dgm:pt modelId="{BE240772-64D1-4906-8370-EA5D9EB0A248}" type="sibTrans" cxnId="{8F526F4F-2369-4673-9A94-3AA3D2FA75E6}">
      <dgm:prSet/>
      <dgm:spPr/>
      <dgm:t>
        <a:bodyPr/>
        <a:lstStyle/>
        <a:p>
          <a:endParaRPr lang="en-US"/>
        </a:p>
      </dgm:t>
    </dgm:pt>
    <dgm:pt modelId="{80E1F7CC-AFAB-4E5C-AE15-460C06996D17}">
      <dgm:prSet/>
      <dgm:spPr/>
      <dgm:t>
        <a:bodyPr/>
        <a:lstStyle/>
        <a:p>
          <a:r>
            <a:rPr lang="en-US"/>
            <a:t>Entry barriers are relatively low</a:t>
          </a:r>
        </a:p>
      </dgm:t>
    </dgm:pt>
    <dgm:pt modelId="{DC6D9B62-22AE-4801-9E4F-BCA44D9A39C8}" type="parTrans" cxnId="{781FD4D4-E76D-4EFD-8B8C-11376BBA3C00}">
      <dgm:prSet/>
      <dgm:spPr/>
      <dgm:t>
        <a:bodyPr/>
        <a:lstStyle/>
        <a:p>
          <a:endParaRPr lang="en-US"/>
        </a:p>
      </dgm:t>
    </dgm:pt>
    <dgm:pt modelId="{27739C43-7775-4BF3-8BD1-1A6A7444F48F}" type="sibTrans" cxnId="{781FD4D4-E76D-4EFD-8B8C-11376BBA3C00}">
      <dgm:prSet/>
      <dgm:spPr/>
      <dgm:t>
        <a:bodyPr/>
        <a:lstStyle/>
        <a:p>
          <a:endParaRPr lang="en-US"/>
        </a:p>
      </dgm:t>
    </dgm:pt>
    <dgm:pt modelId="{E8B2D052-FEAE-4A00-A8AB-6AF57E94CE69}">
      <dgm:prSet/>
      <dgm:spPr/>
      <dgm:t>
        <a:bodyPr/>
        <a:lstStyle/>
        <a:p>
          <a:r>
            <a:rPr lang="en-US"/>
            <a:t>State Regulations, licenses, and inspections</a:t>
          </a:r>
        </a:p>
      </dgm:t>
    </dgm:pt>
    <dgm:pt modelId="{09452661-DA78-4C69-B8AC-BFBB654B698A}" type="parTrans" cxnId="{FC8A1969-6A8E-4E21-A27E-2A86A7B00C57}">
      <dgm:prSet/>
      <dgm:spPr/>
      <dgm:t>
        <a:bodyPr/>
        <a:lstStyle/>
        <a:p>
          <a:endParaRPr lang="en-US"/>
        </a:p>
      </dgm:t>
    </dgm:pt>
    <dgm:pt modelId="{5703B08B-FFBD-48ED-A61C-21BB99307371}" type="sibTrans" cxnId="{FC8A1969-6A8E-4E21-A27E-2A86A7B00C57}">
      <dgm:prSet/>
      <dgm:spPr/>
      <dgm:t>
        <a:bodyPr/>
        <a:lstStyle/>
        <a:p>
          <a:endParaRPr lang="en-US"/>
        </a:p>
      </dgm:t>
    </dgm:pt>
    <dgm:pt modelId="{7FC3CF47-7165-4A0C-A487-24DCA7E23448}">
      <dgm:prSet/>
      <dgm:spPr/>
      <dgm:t>
        <a:bodyPr/>
        <a:lstStyle/>
        <a:p>
          <a:r>
            <a:rPr lang="en-US"/>
            <a:t>Competitors – already established salons and individuals working out of their home</a:t>
          </a:r>
        </a:p>
      </dgm:t>
    </dgm:pt>
    <dgm:pt modelId="{71B7E958-2229-4FF1-BFC9-AEA4E9631B3F}" type="parTrans" cxnId="{3AEBD84E-E44D-42D9-864F-1A66725B783E}">
      <dgm:prSet/>
      <dgm:spPr/>
      <dgm:t>
        <a:bodyPr/>
        <a:lstStyle/>
        <a:p>
          <a:endParaRPr lang="en-US"/>
        </a:p>
      </dgm:t>
    </dgm:pt>
    <dgm:pt modelId="{0702A10F-BBDF-4932-837A-CAEE5E3F0CEF}" type="sibTrans" cxnId="{3AEBD84E-E44D-42D9-864F-1A66725B783E}">
      <dgm:prSet/>
      <dgm:spPr/>
      <dgm:t>
        <a:bodyPr/>
        <a:lstStyle/>
        <a:p>
          <a:endParaRPr lang="en-US"/>
        </a:p>
      </dgm:t>
    </dgm:pt>
    <dgm:pt modelId="{7414D8DE-4245-4A49-9326-D46892E74568}" type="pres">
      <dgm:prSet presAssocID="{5DD295A1-447B-4A6A-8784-779C365DDD4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6F60119-811F-4A2E-BB63-164F056E328E}" type="pres">
      <dgm:prSet presAssocID="{86CBCA5B-F167-41D5-9AC3-FEC629EB696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043D7F-72F2-47B5-806F-44F0E9597770}" type="pres">
      <dgm:prSet presAssocID="{BE240772-64D1-4906-8370-EA5D9EB0A248}" presName="sibTrans" presStyleCnt="0"/>
      <dgm:spPr/>
    </dgm:pt>
    <dgm:pt modelId="{EA8D9073-1972-4E76-B5B3-62DE0FCEB208}" type="pres">
      <dgm:prSet presAssocID="{80E1F7CC-AFAB-4E5C-AE15-460C06996D1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F6BDB8-6D46-4E26-998B-4F40C164B673}" type="pres">
      <dgm:prSet presAssocID="{27739C43-7775-4BF3-8BD1-1A6A7444F48F}" presName="sibTrans" presStyleCnt="0"/>
      <dgm:spPr/>
    </dgm:pt>
    <dgm:pt modelId="{5EBFB4C9-371E-4A46-82D9-019FA1A07F69}" type="pres">
      <dgm:prSet presAssocID="{E8B2D052-FEAE-4A00-A8AB-6AF57E94CE6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919E38-0F0F-4200-BB4A-4C6713079FD5}" type="pres">
      <dgm:prSet presAssocID="{5703B08B-FFBD-48ED-A61C-21BB99307371}" presName="sibTrans" presStyleCnt="0"/>
      <dgm:spPr/>
    </dgm:pt>
    <dgm:pt modelId="{A48C639E-7BD8-4709-A278-A5C630949D4C}" type="pres">
      <dgm:prSet presAssocID="{7FC3CF47-7165-4A0C-A487-24DCA7E2344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8A1969-6A8E-4E21-A27E-2A86A7B00C57}" srcId="{5DD295A1-447B-4A6A-8784-779C365DDD44}" destId="{E8B2D052-FEAE-4A00-A8AB-6AF57E94CE69}" srcOrd="2" destOrd="0" parTransId="{09452661-DA78-4C69-B8AC-BFBB654B698A}" sibTransId="{5703B08B-FFBD-48ED-A61C-21BB99307371}"/>
    <dgm:cxn modelId="{B68DB0E0-83FD-4B47-A7CE-89E522252A08}" type="presOf" srcId="{7FC3CF47-7165-4A0C-A487-24DCA7E23448}" destId="{A48C639E-7BD8-4709-A278-A5C630949D4C}" srcOrd="0" destOrd="0" presId="urn:microsoft.com/office/officeart/2005/8/layout/default"/>
    <dgm:cxn modelId="{ED22F546-D87C-426B-B3F8-CBC4F1695530}" type="presOf" srcId="{E8B2D052-FEAE-4A00-A8AB-6AF57E94CE69}" destId="{5EBFB4C9-371E-4A46-82D9-019FA1A07F69}" srcOrd="0" destOrd="0" presId="urn:microsoft.com/office/officeart/2005/8/layout/default"/>
    <dgm:cxn modelId="{B6515EDC-BE92-48C7-92AF-18D6DED404A8}" type="presOf" srcId="{80E1F7CC-AFAB-4E5C-AE15-460C06996D17}" destId="{EA8D9073-1972-4E76-B5B3-62DE0FCEB208}" srcOrd="0" destOrd="0" presId="urn:microsoft.com/office/officeart/2005/8/layout/default"/>
    <dgm:cxn modelId="{781FD4D4-E76D-4EFD-8B8C-11376BBA3C00}" srcId="{5DD295A1-447B-4A6A-8784-779C365DDD44}" destId="{80E1F7CC-AFAB-4E5C-AE15-460C06996D17}" srcOrd="1" destOrd="0" parTransId="{DC6D9B62-22AE-4801-9E4F-BCA44D9A39C8}" sibTransId="{27739C43-7775-4BF3-8BD1-1A6A7444F48F}"/>
    <dgm:cxn modelId="{8F526F4F-2369-4673-9A94-3AA3D2FA75E6}" srcId="{5DD295A1-447B-4A6A-8784-779C365DDD44}" destId="{86CBCA5B-F167-41D5-9AC3-FEC629EB6960}" srcOrd="0" destOrd="0" parTransId="{F774CDC0-34D5-4C24-89DF-EDCEB2C6A9DC}" sibTransId="{BE240772-64D1-4906-8370-EA5D9EB0A248}"/>
    <dgm:cxn modelId="{E697C5F2-088A-4C6F-A2AB-6A58CB736FD9}" type="presOf" srcId="{5DD295A1-447B-4A6A-8784-779C365DDD44}" destId="{7414D8DE-4245-4A49-9326-D46892E74568}" srcOrd="0" destOrd="0" presId="urn:microsoft.com/office/officeart/2005/8/layout/default"/>
    <dgm:cxn modelId="{D0A66DB0-62F7-4D39-8D38-618F145309A9}" type="presOf" srcId="{86CBCA5B-F167-41D5-9AC3-FEC629EB6960}" destId="{66F60119-811F-4A2E-BB63-164F056E328E}" srcOrd="0" destOrd="0" presId="urn:microsoft.com/office/officeart/2005/8/layout/default"/>
    <dgm:cxn modelId="{3AEBD84E-E44D-42D9-864F-1A66725B783E}" srcId="{5DD295A1-447B-4A6A-8784-779C365DDD44}" destId="{7FC3CF47-7165-4A0C-A487-24DCA7E23448}" srcOrd="3" destOrd="0" parTransId="{71B7E958-2229-4FF1-BFC9-AEA4E9631B3F}" sibTransId="{0702A10F-BBDF-4932-837A-CAEE5E3F0CEF}"/>
    <dgm:cxn modelId="{8CB7FDBC-207B-40AC-A66C-6E706FAAC656}" type="presParOf" srcId="{7414D8DE-4245-4A49-9326-D46892E74568}" destId="{66F60119-811F-4A2E-BB63-164F056E328E}" srcOrd="0" destOrd="0" presId="urn:microsoft.com/office/officeart/2005/8/layout/default"/>
    <dgm:cxn modelId="{9ACEB433-341B-4DB6-ADE2-8238F3E087AA}" type="presParOf" srcId="{7414D8DE-4245-4A49-9326-D46892E74568}" destId="{54043D7F-72F2-47B5-806F-44F0E9597770}" srcOrd="1" destOrd="0" presId="urn:microsoft.com/office/officeart/2005/8/layout/default"/>
    <dgm:cxn modelId="{76BCB56B-C72D-438A-B74C-53BC43DFD0AE}" type="presParOf" srcId="{7414D8DE-4245-4A49-9326-D46892E74568}" destId="{EA8D9073-1972-4E76-B5B3-62DE0FCEB208}" srcOrd="2" destOrd="0" presId="urn:microsoft.com/office/officeart/2005/8/layout/default"/>
    <dgm:cxn modelId="{C311A4C7-526B-4742-B1F8-6DA4DC380482}" type="presParOf" srcId="{7414D8DE-4245-4A49-9326-D46892E74568}" destId="{2EF6BDB8-6D46-4E26-998B-4F40C164B673}" srcOrd="3" destOrd="0" presId="urn:microsoft.com/office/officeart/2005/8/layout/default"/>
    <dgm:cxn modelId="{FC6386DA-F6A1-48C1-8426-C4356B8C6A32}" type="presParOf" srcId="{7414D8DE-4245-4A49-9326-D46892E74568}" destId="{5EBFB4C9-371E-4A46-82D9-019FA1A07F69}" srcOrd="4" destOrd="0" presId="urn:microsoft.com/office/officeart/2005/8/layout/default"/>
    <dgm:cxn modelId="{E1E12E12-7015-4AA0-BC64-A53038E15385}" type="presParOf" srcId="{7414D8DE-4245-4A49-9326-D46892E74568}" destId="{ED919E38-0F0F-4200-BB4A-4C6713079FD5}" srcOrd="5" destOrd="0" presId="urn:microsoft.com/office/officeart/2005/8/layout/default"/>
    <dgm:cxn modelId="{AA041F2E-EFCB-4471-BD3C-905075E46183}" type="presParOf" srcId="{7414D8DE-4245-4A49-9326-D46892E74568}" destId="{A48C639E-7BD8-4709-A278-A5C630949D4C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BB6E97B-19D7-4E78-ACBE-F0523C0D6292}" type="doc">
      <dgm:prSet loTypeId="urn:microsoft.com/office/officeart/2005/8/layout/orgChart1" loCatId="hierarchy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FDABF8C-DECD-46A9-BE51-BD7277619ACA}">
      <dgm:prSet phldrT="[Text]" phldr="0"/>
      <dgm:spPr/>
      <dgm:t>
        <a:bodyPr/>
        <a:lstStyle/>
        <a:p>
          <a:pPr rtl="0"/>
          <a:r>
            <a:rPr lang="en-US" dirty="0">
              <a:latin typeface="Century Gothic" panose="020B0502020202020204"/>
            </a:rPr>
            <a:t>Owner/Esthetician</a:t>
          </a:r>
          <a:endParaRPr lang="en-US" dirty="0"/>
        </a:p>
      </dgm:t>
    </dgm:pt>
    <dgm:pt modelId="{A5D77D7D-7032-4C19-81B4-AF7E7FE43572}" type="parTrans" cxnId="{26B93368-749E-455A-BEA3-3D2CD2ACC741}">
      <dgm:prSet/>
      <dgm:spPr/>
      <dgm:t>
        <a:bodyPr/>
        <a:lstStyle/>
        <a:p>
          <a:endParaRPr lang="en-US"/>
        </a:p>
      </dgm:t>
    </dgm:pt>
    <dgm:pt modelId="{7F3CE18D-1DA5-49F7-8919-CB2F27F16877}" type="sibTrans" cxnId="{26B93368-749E-455A-BEA3-3D2CD2ACC741}">
      <dgm:prSet/>
      <dgm:spPr/>
      <dgm:t>
        <a:bodyPr/>
        <a:lstStyle/>
        <a:p>
          <a:endParaRPr lang="en-US"/>
        </a:p>
      </dgm:t>
    </dgm:pt>
    <dgm:pt modelId="{6939D894-62C4-4EB3-A828-A46B00763E35}">
      <dgm:prSet phldrT="[Text]" phldr="0"/>
      <dgm:spPr/>
      <dgm:t>
        <a:bodyPr/>
        <a:lstStyle/>
        <a:p>
          <a:pPr rtl="0"/>
          <a:r>
            <a:rPr lang="en-US" dirty="0">
              <a:latin typeface="Century Gothic" panose="020B0502020202020204"/>
            </a:rPr>
            <a:t>Receptionist</a:t>
          </a:r>
          <a:endParaRPr lang="en-US" dirty="0"/>
        </a:p>
      </dgm:t>
    </dgm:pt>
    <dgm:pt modelId="{C39B9CB8-1C2C-4FD1-8DC2-5684906A3F0A}" type="parTrans" cxnId="{8BEE43E2-6A05-4FC3-8C00-43D42369FB22}">
      <dgm:prSet/>
      <dgm:spPr/>
      <dgm:t>
        <a:bodyPr/>
        <a:lstStyle/>
        <a:p>
          <a:endParaRPr lang="en-US"/>
        </a:p>
      </dgm:t>
    </dgm:pt>
    <dgm:pt modelId="{66F95144-EF9C-4ECD-9BF9-DBDF11221BD3}" type="sibTrans" cxnId="{8BEE43E2-6A05-4FC3-8C00-43D42369FB22}">
      <dgm:prSet/>
      <dgm:spPr/>
      <dgm:t>
        <a:bodyPr/>
        <a:lstStyle/>
        <a:p>
          <a:endParaRPr lang="en-US"/>
        </a:p>
      </dgm:t>
    </dgm:pt>
    <dgm:pt modelId="{17DFF8CC-019F-48BB-AC9C-161CF9362E45}">
      <dgm:prSet phldrT="[Text]" phldr="0"/>
      <dgm:spPr/>
      <dgm:t>
        <a:bodyPr/>
        <a:lstStyle/>
        <a:p>
          <a:pPr rtl="0"/>
          <a:r>
            <a:rPr lang="en-US">
              <a:latin typeface="Century Gothic" panose="020B0502020202020204"/>
            </a:rPr>
            <a:t>Comestic Procedures</a:t>
          </a:r>
          <a:endParaRPr lang="en-US"/>
        </a:p>
      </dgm:t>
    </dgm:pt>
    <dgm:pt modelId="{CED998E5-4760-4356-881E-27CAF1C9A535}" type="parTrans" cxnId="{866EA9A1-171A-42D5-936F-145116E2BB07}">
      <dgm:prSet/>
      <dgm:spPr/>
      <dgm:t>
        <a:bodyPr/>
        <a:lstStyle/>
        <a:p>
          <a:endParaRPr lang="en-US"/>
        </a:p>
      </dgm:t>
    </dgm:pt>
    <dgm:pt modelId="{97419CD8-D8C3-424E-A463-694BEB6A5557}" type="sibTrans" cxnId="{866EA9A1-171A-42D5-936F-145116E2BB07}">
      <dgm:prSet/>
      <dgm:spPr/>
      <dgm:t>
        <a:bodyPr/>
        <a:lstStyle/>
        <a:p>
          <a:endParaRPr lang="en-US"/>
        </a:p>
      </dgm:t>
    </dgm:pt>
    <dgm:pt modelId="{1A1AD39C-47FE-4458-8228-86FA729C1D5D}">
      <dgm:prSet phldrT="[Text]" phldr="0"/>
      <dgm:spPr/>
      <dgm:t>
        <a:bodyPr/>
        <a:lstStyle/>
        <a:p>
          <a:pPr rtl="0"/>
          <a:r>
            <a:rPr lang="en-US" dirty="0">
              <a:latin typeface="Century Gothic" panose="020B0502020202020204"/>
            </a:rPr>
            <a:t>Day to Day Operations</a:t>
          </a:r>
          <a:endParaRPr lang="en-US" dirty="0"/>
        </a:p>
      </dgm:t>
    </dgm:pt>
    <dgm:pt modelId="{86F98B8C-2812-4DED-A2B0-E68B0AE06E1F}" type="parTrans" cxnId="{97F9480B-4DF8-48B2-8C15-997394E6E33B}">
      <dgm:prSet/>
      <dgm:spPr/>
      <dgm:t>
        <a:bodyPr/>
        <a:lstStyle/>
        <a:p>
          <a:endParaRPr lang="en-US"/>
        </a:p>
      </dgm:t>
    </dgm:pt>
    <dgm:pt modelId="{E94D556E-A029-4C90-B7C6-D2037ACE6B43}" type="sibTrans" cxnId="{97F9480B-4DF8-48B2-8C15-997394E6E33B}">
      <dgm:prSet/>
      <dgm:spPr/>
      <dgm:t>
        <a:bodyPr/>
        <a:lstStyle/>
        <a:p>
          <a:endParaRPr lang="en-US"/>
        </a:p>
      </dgm:t>
    </dgm:pt>
    <dgm:pt modelId="{D8E1FF31-B721-44C8-9E4D-4550FB8A7D73}" type="pres">
      <dgm:prSet presAssocID="{3BB6E97B-19D7-4E78-ACBE-F0523C0D629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C0386D0-D870-4E26-94EB-19D7146B1284}" type="pres">
      <dgm:prSet presAssocID="{BFDABF8C-DECD-46A9-BE51-BD7277619ACA}" presName="hierRoot1" presStyleCnt="0">
        <dgm:presLayoutVars>
          <dgm:hierBranch val="init"/>
        </dgm:presLayoutVars>
      </dgm:prSet>
      <dgm:spPr/>
    </dgm:pt>
    <dgm:pt modelId="{C27CEFD6-8B31-4016-985D-533CD0596E21}" type="pres">
      <dgm:prSet presAssocID="{BFDABF8C-DECD-46A9-BE51-BD7277619ACA}" presName="rootComposite1" presStyleCnt="0"/>
      <dgm:spPr/>
    </dgm:pt>
    <dgm:pt modelId="{81E9A67F-3BD6-4114-9BB7-0A568418C273}" type="pres">
      <dgm:prSet presAssocID="{BFDABF8C-DECD-46A9-BE51-BD7277619AC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F9790BA-E19B-4DE1-BBA8-64F75CAE5B62}" type="pres">
      <dgm:prSet presAssocID="{BFDABF8C-DECD-46A9-BE51-BD7277619ACA}" presName="rootConnector1" presStyleLbl="node1" presStyleIdx="0" presStyleCnt="0"/>
      <dgm:spPr/>
      <dgm:t>
        <a:bodyPr/>
        <a:lstStyle/>
        <a:p>
          <a:endParaRPr lang="en-US"/>
        </a:p>
      </dgm:t>
    </dgm:pt>
    <dgm:pt modelId="{A36AAFB9-ECEE-473F-80BA-D6A759E2F5D8}" type="pres">
      <dgm:prSet presAssocID="{BFDABF8C-DECD-46A9-BE51-BD7277619ACA}" presName="hierChild2" presStyleCnt="0"/>
      <dgm:spPr/>
    </dgm:pt>
    <dgm:pt modelId="{897DAC21-2A9E-4067-80B9-FA409184774D}" type="pres">
      <dgm:prSet presAssocID="{C39B9CB8-1C2C-4FD1-8DC2-5684906A3F0A}" presName="Name37" presStyleLbl="parChTrans1D2" presStyleIdx="0" presStyleCnt="3"/>
      <dgm:spPr/>
      <dgm:t>
        <a:bodyPr/>
        <a:lstStyle/>
        <a:p>
          <a:endParaRPr lang="en-US"/>
        </a:p>
      </dgm:t>
    </dgm:pt>
    <dgm:pt modelId="{6449BFFB-7E58-4768-8A3B-1622EE7A94B2}" type="pres">
      <dgm:prSet presAssocID="{6939D894-62C4-4EB3-A828-A46B00763E35}" presName="hierRoot2" presStyleCnt="0">
        <dgm:presLayoutVars>
          <dgm:hierBranch val="init"/>
        </dgm:presLayoutVars>
      </dgm:prSet>
      <dgm:spPr/>
    </dgm:pt>
    <dgm:pt modelId="{2688EBB7-E8A5-42E4-AABF-921D1344E4D8}" type="pres">
      <dgm:prSet presAssocID="{6939D894-62C4-4EB3-A828-A46B00763E35}" presName="rootComposite" presStyleCnt="0"/>
      <dgm:spPr/>
    </dgm:pt>
    <dgm:pt modelId="{3EEA6944-F478-4AC3-9997-449337BCFD4E}" type="pres">
      <dgm:prSet presAssocID="{6939D894-62C4-4EB3-A828-A46B00763E35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57C1D3B-68BB-4744-94AB-6BDC54753945}" type="pres">
      <dgm:prSet presAssocID="{6939D894-62C4-4EB3-A828-A46B00763E35}" presName="rootConnector" presStyleLbl="node2" presStyleIdx="0" presStyleCnt="3"/>
      <dgm:spPr/>
      <dgm:t>
        <a:bodyPr/>
        <a:lstStyle/>
        <a:p>
          <a:endParaRPr lang="en-US"/>
        </a:p>
      </dgm:t>
    </dgm:pt>
    <dgm:pt modelId="{8CC296F8-A2C7-4D78-9420-B1E24F604547}" type="pres">
      <dgm:prSet presAssocID="{6939D894-62C4-4EB3-A828-A46B00763E35}" presName="hierChild4" presStyleCnt="0"/>
      <dgm:spPr/>
    </dgm:pt>
    <dgm:pt modelId="{24C09272-1ADF-437A-97B4-A8000483D592}" type="pres">
      <dgm:prSet presAssocID="{6939D894-62C4-4EB3-A828-A46B00763E35}" presName="hierChild5" presStyleCnt="0"/>
      <dgm:spPr/>
    </dgm:pt>
    <dgm:pt modelId="{E6029C41-2232-4032-B778-2034E401545F}" type="pres">
      <dgm:prSet presAssocID="{CED998E5-4760-4356-881E-27CAF1C9A535}" presName="Name37" presStyleLbl="parChTrans1D2" presStyleIdx="1" presStyleCnt="3"/>
      <dgm:spPr/>
      <dgm:t>
        <a:bodyPr/>
        <a:lstStyle/>
        <a:p>
          <a:endParaRPr lang="en-US"/>
        </a:p>
      </dgm:t>
    </dgm:pt>
    <dgm:pt modelId="{FE99FF90-4F74-4F8C-8E33-56981D331215}" type="pres">
      <dgm:prSet presAssocID="{17DFF8CC-019F-48BB-AC9C-161CF9362E45}" presName="hierRoot2" presStyleCnt="0">
        <dgm:presLayoutVars>
          <dgm:hierBranch val="init"/>
        </dgm:presLayoutVars>
      </dgm:prSet>
      <dgm:spPr/>
    </dgm:pt>
    <dgm:pt modelId="{0CA5D2E2-D70C-480C-9D39-EBA80C9EDF41}" type="pres">
      <dgm:prSet presAssocID="{17DFF8CC-019F-48BB-AC9C-161CF9362E45}" presName="rootComposite" presStyleCnt="0"/>
      <dgm:spPr/>
    </dgm:pt>
    <dgm:pt modelId="{726518FE-7AE0-4CF6-9FDE-75CBCFFB51A9}" type="pres">
      <dgm:prSet presAssocID="{17DFF8CC-019F-48BB-AC9C-161CF9362E4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FAD3290-9FE8-4DBC-B0BB-273BFD38F3B3}" type="pres">
      <dgm:prSet presAssocID="{17DFF8CC-019F-48BB-AC9C-161CF9362E45}" presName="rootConnector" presStyleLbl="node2" presStyleIdx="1" presStyleCnt="3"/>
      <dgm:spPr/>
      <dgm:t>
        <a:bodyPr/>
        <a:lstStyle/>
        <a:p>
          <a:endParaRPr lang="en-US"/>
        </a:p>
      </dgm:t>
    </dgm:pt>
    <dgm:pt modelId="{E119178D-2C84-4C58-88E4-C9DB7FA683D1}" type="pres">
      <dgm:prSet presAssocID="{17DFF8CC-019F-48BB-AC9C-161CF9362E45}" presName="hierChild4" presStyleCnt="0"/>
      <dgm:spPr/>
    </dgm:pt>
    <dgm:pt modelId="{71A7526E-C87A-4FFB-ADC7-B873500DDDBB}" type="pres">
      <dgm:prSet presAssocID="{17DFF8CC-019F-48BB-AC9C-161CF9362E45}" presName="hierChild5" presStyleCnt="0"/>
      <dgm:spPr/>
    </dgm:pt>
    <dgm:pt modelId="{EA8DD68D-B8CB-4962-A3F0-6B480A7F8996}" type="pres">
      <dgm:prSet presAssocID="{86F98B8C-2812-4DED-A2B0-E68B0AE06E1F}" presName="Name37" presStyleLbl="parChTrans1D2" presStyleIdx="2" presStyleCnt="3"/>
      <dgm:spPr/>
      <dgm:t>
        <a:bodyPr/>
        <a:lstStyle/>
        <a:p>
          <a:endParaRPr lang="en-US"/>
        </a:p>
      </dgm:t>
    </dgm:pt>
    <dgm:pt modelId="{899ECBD1-FA45-4CA5-A0F1-0339301D2B2F}" type="pres">
      <dgm:prSet presAssocID="{1A1AD39C-47FE-4458-8228-86FA729C1D5D}" presName="hierRoot2" presStyleCnt="0">
        <dgm:presLayoutVars>
          <dgm:hierBranch val="init"/>
        </dgm:presLayoutVars>
      </dgm:prSet>
      <dgm:spPr/>
    </dgm:pt>
    <dgm:pt modelId="{8D253C2D-593A-4F0E-ACD2-C6DC37BE1855}" type="pres">
      <dgm:prSet presAssocID="{1A1AD39C-47FE-4458-8228-86FA729C1D5D}" presName="rootComposite" presStyleCnt="0"/>
      <dgm:spPr/>
    </dgm:pt>
    <dgm:pt modelId="{507880F4-0628-46AE-9473-AFDFB2DE0027}" type="pres">
      <dgm:prSet presAssocID="{1A1AD39C-47FE-4458-8228-86FA729C1D5D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3FFB250-83C7-41F9-B2A3-0DED50432E3D}" type="pres">
      <dgm:prSet presAssocID="{1A1AD39C-47FE-4458-8228-86FA729C1D5D}" presName="rootConnector" presStyleLbl="node2" presStyleIdx="2" presStyleCnt="3"/>
      <dgm:spPr/>
      <dgm:t>
        <a:bodyPr/>
        <a:lstStyle/>
        <a:p>
          <a:endParaRPr lang="en-US"/>
        </a:p>
      </dgm:t>
    </dgm:pt>
    <dgm:pt modelId="{E7D52F10-B093-4BF0-BB8D-D757C6FA279C}" type="pres">
      <dgm:prSet presAssocID="{1A1AD39C-47FE-4458-8228-86FA729C1D5D}" presName="hierChild4" presStyleCnt="0"/>
      <dgm:spPr/>
    </dgm:pt>
    <dgm:pt modelId="{457E11AD-603F-4E5D-92E9-DA3FC59AD6B8}" type="pres">
      <dgm:prSet presAssocID="{1A1AD39C-47FE-4458-8228-86FA729C1D5D}" presName="hierChild5" presStyleCnt="0"/>
      <dgm:spPr/>
    </dgm:pt>
    <dgm:pt modelId="{0327ED55-F9EE-4EED-8ADA-04B54CA7E4D6}" type="pres">
      <dgm:prSet presAssocID="{BFDABF8C-DECD-46A9-BE51-BD7277619ACA}" presName="hierChild3" presStyleCnt="0"/>
      <dgm:spPr/>
    </dgm:pt>
  </dgm:ptLst>
  <dgm:cxnLst>
    <dgm:cxn modelId="{69E03DC8-34DB-4700-BB89-C1897568A2EC}" type="presOf" srcId="{1A1AD39C-47FE-4458-8228-86FA729C1D5D}" destId="{507880F4-0628-46AE-9473-AFDFB2DE0027}" srcOrd="0" destOrd="0" presId="urn:microsoft.com/office/officeart/2005/8/layout/orgChart1"/>
    <dgm:cxn modelId="{26B93368-749E-455A-BEA3-3D2CD2ACC741}" srcId="{3BB6E97B-19D7-4E78-ACBE-F0523C0D6292}" destId="{BFDABF8C-DECD-46A9-BE51-BD7277619ACA}" srcOrd="0" destOrd="0" parTransId="{A5D77D7D-7032-4C19-81B4-AF7E7FE43572}" sibTransId="{7F3CE18D-1DA5-49F7-8919-CB2F27F16877}"/>
    <dgm:cxn modelId="{8BEE43E2-6A05-4FC3-8C00-43D42369FB22}" srcId="{BFDABF8C-DECD-46A9-BE51-BD7277619ACA}" destId="{6939D894-62C4-4EB3-A828-A46B00763E35}" srcOrd="0" destOrd="0" parTransId="{C39B9CB8-1C2C-4FD1-8DC2-5684906A3F0A}" sibTransId="{66F95144-EF9C-4ECD-9BF9-DBDF11221BD3}"/>
    <dgm:cxn modelId="{77DCF1D2-C212-45FA-88D4-C695EE5BD974}" type="presOf" srcId="{6939D894-62C4-4EB3-A828-A46B00763E35}" destId="{3EEA6944-F478-4AC3-9997-449337BCFD4E}" srcOrd="0" destOrd="0" presId="urn:microsoft.com/office/officeart/2005/8/layout/orgChart1"/>
    <dgm:cxn modelId="{134B7BE6-1FDF-4C58-A13A-B47FA25B4098}" type="presOf" srcId="{86F98B8C-2812-4DED-A2B0-E68B0AE06E1F}" destId="{EA8DD68D-B8CB-4962-A3F0-6B480A7F8996}" srcOrd="0" destOrd="0" presId="urn:microsoft.com/office/officeart/2005/8/layout/orgChart1"/>
    <dgm:cxn modelId="{97F9480B-4DF8-48B2-8C15-997394E6E33B}" srcId="{BFDABF8C-DECD-46A9-BE51-BD7277619ACA}" destId="{1A1AD39C-47FE-4458-8228-86FA729C1D5D}" srcOrd="2" destOrd="0" parTransId="{86F98B8C-2812-4DED-A2B0-E68B0AE06E1F}" sibTransId="{E94D556E-A029-4C90-B7C6-D2037ACE6B43}"/>
    <dgm:cxn modelId="{685885AC-C519-4C43-AB1D-1C2B79A675D5}" type="presOf" srcId="{BFDABF8C-DECD-46A9-BE51-BD7277619ACA}" destId="{81E9A67F-3BD6-4114-9BB7-0A568418C273}" srcOrd="0" destOrd="0" presId="urn:microsoft.com/office/officeart/2005/8/layout/orgChart1"/>
    <dgm:cxn modelId="{866EA9A1-171A-42D5-936F-145116E2BB07}" srcId="{BFDABF8C-DECD-46A9-BE51-BD7277619ACA}" destId="{17DFF8CC-019F-48BB-AC9C-161CF9362E45}" srcOrd="1" destOrd="0" parTransId="{CED998E5-4760-4356-881E-27CAF1C9A535}" sibTransId="{97419CD8-D8C3-424E-A463-694BEB6A5557}"/>
    <dgm:cxn modelId="{6848925D-71DF-46B8-9FDB-280DC6D0820D}" type="presOf" srcId="{6939D894-62C4-4EB3-A828-A46B00763E35}" destId="{B57C1D3B-68BB-4744-94AB-6BDC54753945}" srcOrd="1" destOrd="0" presId="urn:microsoft.com/office/officeart/2005/8/layout/orgChart1"/>
    <dgm:cxn modelId="{CE71DE15-9D2F-4851-BF75-7EA7F27C4885}" type="presOf" srcId="{C39B9CB8-1C2C-4FD1-8DC2-5684906A3F0A}" destId="{897DAC21-2A9E-4067-80B9-FA409184774D}" srcOrd="0" destOrd="0" presId="urn:microsoft.com/office/officeart/2005/8/layout/orgChart1"/>
    <dgm:cxn modelId="{984DDE44-C929-4FB1-AC0F-DE5ED95C4FFB}" type="presOf" srcId="{17DFF8CC-019F-48BB-AC9C-161CF9362E45}" destId="{1FAD3290-9FE8-4DBC-B0BB-273BFD38F3B3}" srcOrd="1" destOrd="0" presId="urn:microsoft.com/office/officeart/2005/8/layout/orgChart1"/>
    <dgm:cxn modelId="{5B6AFC1E-FE2C-407E-BC2E-DE081F6547EA}" type="presOf" srcId="{CED998E5-4760-4356-881E-27CAF1C9A535}" destId="{E6029C41-2232-4032-B778-2034E401545F}" srcOrd="0" destOrd="0" presId="urn:microsoft.com/office/officeart/2005/8/layout/orgChart1"/>
    <dgm:cxn modelId="{C2C0BE5A-6325-4FD8-AB2C-2F4BB415CB6A}" type="presOf" srcId="{17DFF8CC-019F-48BB-AC9C-161CF9362E45}" destId="{726518FE-7AE0-4CF6-9FDE-75CBCFFB51A9}" srcOrd="0" destOrd="0" presId="urn:microsoft.com/office/officeart/2005/8/layout/orgChart1"/>
    <dgm:cxn modelId="{E41A394B-7778-46C1-AE9D-D8C95FDBC9A0}" type="presOf" srcId="{1A1AD39C-47FE-4458-8228-86FA729C1D5D}" destId="{83FFB250-83C7-41F9-B2A3-0DED50432E3D}" srcOrd="1" destOrd="0" presId="urn:microsoft.com/office/officeart/2005/8/layout/orgChart1"/>
    <dgm:cxn modelId="{DC449508-7B3B-44DC-BE4D-10D3E5A786BB}" type="presOf" srcId="{3BB6E97B-19D7-4E78-ACBE-F0523C0D6292}" destId="{D8E1FF31-B721-44C8-9E4D-4550FB8A7D73}" srcOrd="0" destOrd="0" presId="urn:microsoft.com/office/officeart/2005/8/layout/orgChart1"/>
    <dgm:cxn modelId="{A556AD7E-EC07-4EC2-B5A8-B4938B166FD0}" type="presOf" srcId="{BFDABF8C-DECD-46A9-BE51-BD7277619ACA}" destId="{5F9790BA-E19B-4DE1-BBA8-64F75CAE5B62}" srcOrd="1" destOrd="0" presId="urn:microsoft.com/office/officeart/2005/8/layout/orgChart1"/>
    <dgm:cxn modelId="{BB269DBD-193F-4667-BD24-40B11AFE3A71}" type="presParOf" srcId="{D8E1FF31-B721-44C8-9E4D-4550FB8A7D73}" destId="{5C0386D0-D870-4E26-94EB-19D7146B1284}" srcOrd="0" destOrd="0" presId="urn:microsoft.com/office/officeart/2005/8/layout/orgChart1"/>
    <dgm:cxn modelId="{82C15B4B-9E4C-4AA8-BDAB-0C20DF626239}" type="presParOf" srcId="{5C0386D0-D870-4E26-94EB-19D7146B1284}" destId="{C27CEFD6-8B31-4016-985D-533CD0596E21}" srcOrd="0" destOrd="0" presId="urn:microsoft.com/office/officeart/2005/8/layout/orgChart1"/>
    <dgm:cxn modelId="{129084C5-CC99-46B1-87C7-6B727D8795B9}" type="presParOf" srcId="{C27CEFD6-8B31-4016-985D-533CD0596E21}" destId="{81E9A67F-3BD6-4114-9BB7-0A568418C273}" srcOrd="0" destOrd="0" presId="urn:microsoft.com/office/officeart/2005/8/layout/orgChart1"/>
    <dgm:cxn modelId="{8927B4E7-AF50-4AF7-A8BD-A94553681A2D}" type="presParOf" srcId="{C27CEFD6-8B31-4016-985D-533CD0596E21}" destId="{5F9790BA-E19B-4DE1-BBA8-64F75CAE5B62}" srcOrd="1" destOrd="0" presId="urn:microsoft.com/office/officeart/2005/8/layout/orgChart1"/>
    <dgm:cxn modelId="{E74F839A-8D9B-4D0B-A8B5-C56B50BE348A}" type="presParOf" srcId="{5C0386D0-D870-4E26-94EB-19D7146B1284}" destId="{A36AAFB9-ECEE-473F-80BA-D6A759E2F5D8}" srcOrd="1" destOrd="0" presId="urn:microsoft.com/office/officeart/2005/8/layout/orgChart1"/>
    <dgm:cxn modelId="{CC9D41F6-1E34-470B-B18B-5FDA8F13FAD3}" type="presParOf" srcId="{A36AAFB9-ECEE-473F-80BA-D6A759E2F5D8}" destId="{897DAC21-2A9E-4067-80B9-FA409184774D}" srcOrd="0" destOrd="0" presId="urn:microsoft.com/office/officeart/2005/8/layout/orgChart1"/>
    <dgm:cxn modelId="{134D9F5F-BC14-4BA8-898C-C4985F520EDA}" type="presParOf" srcId="{A36AAFB9-ECEE-473F-80BA-D6A759E2F5D8}" destId="{6449BFFB-7E58-4768-8A3B-1622EE7A94B2}" srcOrd="1" destOrd="0" presId="urn:microsoft.com/office/officeart/2005/8/layout/orgChart1"/>
    <dgm:cxn modelId="{57D0BE8A-202C-49C2-9986-0576849908BD}" type="presParOf" srcId="{6449BFFB-7E58-4768-8A3B-1622EE7A94B2}" destId="{2688EBB7-E8A5-42E4-AABF-921D1344E4D8}" srcOrd="0" destOrd="0" presId="urn:microsoft.com/office/officeart/2005/8/layout/orgChart1"/>
    <dgm:cxn modelId="{20512E92-AB99-473B-9C65-2E035A0DA777}" type="presParOf" srcId="{2688EBB7-E8A5-42E4-AABF-921D1344E4D8}" destId="{3EEA6944-F478-4AC3-9997-449337BCFD4E}" srcOrd="0" destOrd="0" presId="urn:microsoft.com/office/officeart/2005/8/layout/orgChart1"/>
    <dgm:cxn modelId="{862F9746-85FC-44B8-ACD4-D08B95FCD107}" type="presParOf" srcId="{2688EBB7-E8A5-42E4-AABF-921D1344E4D8}" destId="{B57C1D3B-68BB-4744-94AB-6BDC54753945}" srcOrd="1" destOrd="0" presId="urn:microsoft.com/office/officeart/2005/8/layout/orgChart1"/>
    <dgm:cxn modelId="{B5DA8B13-159F-4BC2-9205-097799F0D4AE}" type="presParOf" srcId="{6449BFFB-7E58-4768-8A3B-1622EE7A94B2}" destId="{8CC296F8-A2C7-4D78-9420-B1E24F604547}" srcOrd="1" destOrd="0" presId="urn:microsoft.com/office/officeart/2005/8/layout/orgChart1"/>
    <dgm:cxn modelId="{FFCD07EE-DCC9-4FD2-A2B0-8574F029442B}" type="presParOf" srcId="{6449BFFB-7E58-4768-8A3B-1622EE7A94B2}" destId="{24C09272-1ADF-437A-97B4-A8000483D592}" srcOrd="2" destOrd="0" presId="urn:microsoft.com/office/officeart/2005/8/layout/orgChart1"/>
    <dgm:cxn modelId="{BCA98446-6229-414C-8747-62B6F5B6E67D}" type="presParOf" srcId="{A36AAFB9-ECEE-473F-80BA-D6A759E2F5D8}" destId="{E6029C41-2232-4032-B778-2034E401545F}" srcOrd="2" destOrd="0" presId="urn:microsoft.com/office/officeart/2005/8/layout/orgChart1"/>
    <dgm:cxn modelId="{60D8A54C-C70C-4B3D-8784-C11AD5D9085C}" type="presParOf" srcId="{A36AAFB9-ECEE-473F-80BA-D6A759E2F5D8}" destId="{FE99FF90-4F74-4F8C-8E33-56981D331215}" srcOrd="3" destOrd="0" presId="urn:microsoft.com/office/officeart/2005/8/layout/orgChart1"/>
    <dgm:cxn modelId="{77DDFBCE-B4F0-48BB-94D8-F88FAA9139CC}" type="presParOf" srcId="{FE99FF90-4F74-4F8C-8E33-56981D331215}" destId="{0CA5D2E2-D70C-480C-9D39-EBA80C9EDF41}" srcOrd="0" destOrd="0" presId="urn:microsoft.com/office/officeart/2005/8/layout/orgChart1"/>
    <dgm:cxn modelId="{32C8D741-0ED3-44C9-ACD4-6C9CDC6EEF41}" type="presParOf" srcId="{0CA5D2E2-D70C-480C-9D39-EBA80C9EDF41}" destId="{726518FE-7AE0-4CF6-9FDE-75CBCFFB51A9}" srcOrd="0" destOrd="0" presId="urn:microsoft.com/office/officeart/2005/8/layout/orgChart1"/>
    <dgm:cxn modelId="{86ECE35D-EA35-49C4-9ADB-CC93A2AE1D8A}" type="presParOf" srcId="{0CA5D2E2-D70C-480C-9D39-EBA80C9EDF41}" destId="{1FAD3290-9FE8-4DBC-B0BB-273BFD38F3B3}" srcOrd="1" destOrd="0" presId="urn:microsoft.com/office/officeart/2005/8/layout/orgChart1"/>
    <dgm:cxn modelId="{198608E9-EC57-41D4-AAEB-8E03A86135AE}" type="presParOf" srcId="{FE99FF90-4F74-4F8C-8E33-56981D331215}" destId="{E119178D-2C84-4C58-88E4-C9DB7FA683D1}" srcOrd="1" destOrd="0" presId="urn:microsoft.com/office/officeart/2005/8/layout/orgChart1"/>
    <dgm:cxn modelId="{2B0FCABE-460D-4584-A78F-C566447279A7}" type="presParOf" srcId="{FE99FF90-4F74-4F8C-8E33-56981D331215}" destId="{71A7526E-C87A-4FFB-ADC7-B873500DDDBB}" srcOrd="2" destOrd="0" presId="urn:microsoft.com/office/officeart/2005/8/layout/orgChart1"/>
    <dgm:cxn modelId="{3334A48D-9513-47CF-8A44-4F0C7C8B092E}" type="presParOf" srcId="{A36AAFB9-ECEE-473F-80BA-D6A759E2F5D8}" destId="{EA8DD68D-B8CB-4962-A3F0-6B480A7F8996}" srcOrd="4" destOrd="0" presId="urn:microsoft.com/office/officeart/2005/8/layout/orgChart1"/>
    <dgm:cxn modelId="{1A020151-1CE7-4FBA-BFC1-14D24F057581}" type="presParOf" srcId="{A36AAFB9-ECEE-473F-80BA-D6A759E2F5D8}" destId="{899ECBD1-FA45-4CA5-A0F1-0339301D2B2F}" srcOrd="5" destOrd="0" presId="urn:microsoft.com/office/officeart/2005/8/layout/orgChart1"/>
    <dgm:cxn modelId="{0CDB7976-7978-4BAF-856C-246295B0D1E5}" type="presParOf" srcId="{899ECBD1-FA45-4CA5-A0F1-0339301D2B2F}" destId="{8D253C2D-593A-4F0E-ACD2-C6DC37BE1855}" srcOrd="0" destOrd="0" presId="urn:microsoft.com/office/officeart/2005/8/layout/orgChart1"/>
    <dgm:cxn modelId="{E37D68C1-9F98-43A5-88E2-E6ACD54B0B55}" type="presParOf" srcId="{8D253C2D-593A-4F0E-ACD2-C6DC37BE1855}" destId="{507880F4-0628-46AE-9473-AFDFB2DE0027}" srcOrd="0" destOrd="0" presId="urn:microsoft.com/office/officeart/2005/8/layout/orgChart1"/>
    <dgm:cxn modelId="{60666F42-C978-4868-8A25-81E23D03F45E}" type="presParOf" srcId="{8D253C2D-593A-4F0E-ACD2-C6DC37BE1855}" destId="{83FFB250-83C7-41F9-B2A3-0DED50432E3D}" srcOrd="1" destOrd="0" presId="urn:microsoft.com/office/officeart/2005/8/layout/orgChart1"/>
    <dgm:cxn modelId="{12B34B6F-F123-4F32-B8ED-B74C0411CAE7}" type="presParOf" srcId="{899ECBD1-FA45-4CA5-A0F1-0339301D2B2F}" destId="{E7D52F10-B093-4BF0-BB8D-D757C6FA279C}" srcOrd="1" destOrd="0" presId="urn:microsoft.com/office/officeart/2005/8/layout/orgChart1"/>
    <dgm:cxn modelId="{1ED0D2F6-A83B-44C5-8B4C-DF9AC32BA7DA}" type="presParOf" srcId="{899ECBD1-FA45-4CA5-A0F1-0339301D2B2F}" destId="{457E11AD-603F-4E5D-92E9-DA3FC59AD6B8}" srcOrd="2" destOrd="0" presId="urn:microsoft.com/office/officeart/2005/8/layout/orgChart1"/>
    <dgm:cxn modelId="{853AEF54-E284-4419-B980-80797D8672B2}" type="presParOf" srcId="{5C0386D0-D870-4E26-94EB-19D7146B1284}" destId="{0327ED55-F9EE-4EED-8ADA-04B54CA7E4D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11/15/2020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163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11/15/2020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514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11/15/2020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865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11/15/2020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056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11/15/2020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4536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11/15/2020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714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11/15/2020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8907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11/15/2020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1676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11/15/2020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004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11/15/2020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991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11/15/2020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378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11/15/2020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155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11/15/2020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778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11/15/2020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247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11/15/2020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35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11/15/2020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274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11/15/2020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242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11/15/2020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05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6" r:id="rId1"/>
    <p:sldLayoutId id="2147484127" r:id="rId2"/>
    <p:sldLayoutId id="2147484128" r:id="rId3"/>
    <p:sldLayoutId id="2147484129" r:id="rId4"/>
    <p:sldLayoutId id="2147484130" r:id="rId5"/>
    <p:sldLayoutId id="2147484131" r:id="rId6"/>
    <p:sldLayoutId id="2147484132" r:id="rId7"/>
    <p:sldLayoutId id="2147484133" r:id="rId8"/>
    <p:sldLayoutId id="2147484134" r:id="rId9"/>
    <p:sldLayoutId id="2147484135" r:id="rId10"/>
    <p:sldLayoutId id="2147484136" r:id="rId11"/>
    <p:sldLayoutId id="2147484137" r:id="rId12"/>
    <p:sldLayoutId id="2147484138" r:id="rId13"/>
    <p:sldLayoutId id="2147484139" r:id="rId14"/>
    <p:sldLayoutId id="2147484140" r:id="rId15"/>
    <p:sldLayoutId id="2147484141" r:id="rId16"/>
    <p:sldLayoutId id="2147484142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optal.com/finance/growth-strategy/beauty-industry" TargetMode="External"/><Relationship Id="rId3" Type="http://schemas.openxmlformats.org/officeDocument/2006/relationships/hyperlink" Target="https://www.businessinsider.com/beauty-multibillion-industry-trends-future-2019-7" TargetMode="External"/><Relationship Id="rId7" Type="http://schemas.openxmlformats.org/officeDocument/2006/relationships/hyperlink" Target="https://www.glambydang.com/blogpost/lashextension101" TargetMode="External"/><Relationship Id="rId12" Type="http://schemas.openxmlformats.org/officeDocument/2006/relationships/hyperlink" Target="https://www.pmuhub.com/what-is-an-average-permanent-makeup-artists-salary-in-2019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beautybabeclub.com/microblading-vs-ombre-powder-brows/" TargetMode="External"/><Relationship Id="rId11" Type="http://schemas.openxmlformats.org/officeDocument/2006/relationships/hyperlink" Target="https://www.spcp.org/thinking-of-getting-a-cosmetic-tattoo/permanent-makeup-faq/" TargetMode="External"/><Relationship Id="rId5" Type="http://schemas.openxmlformats.org/officeDocument/2006/relationships/hyperlink" Target="https://www.alliedmarketresearch.com/cosmetics-market" TargetMode="External"/><Relationship Id="rId10" Type="http://schemas.openxmlformats.org/officeDocument/2006/relationships/hyperlink" Target="https://worldpopulationreview.com/us-counties/hi/kauai-county-population" TargetMode="External"/><Relationship Id="rId4" Type="http://schemas.openxmlformats.org/officeDocument/2006/relationships/hyperlink" Target="https://www.cosmeticsbusiness.com/technical/article_page/Can_cosmetic_tattooing_enhance_the_makeup_industry/114962" TargetMode="External"/><Relationship Id="rId9" Type="http://schemas.openxmlformats.org/officeDocument/2006/relationships/hyperlink" Target="https://www.investopedia.com/terms/p/product-life-cycle.asp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50">
            <a:extLst>
              <a:ext uri="{FF2B5EF4-FFF2-40B4-BE49-F238E27FC236}">
                <a16:creationId xmlns:a16="http://schemas.microsoft.com/office/drawing/2014/main" xmlns="" id="{260EE1B3-DDB2-44D7-943C-63D9CEF2735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49" name="Rectangle 51">
              <a:extLst>
                <a:ext uri="{FF2B5EF4-FFF2-40B4-BE49-F238E27FC236}">
                  <a16:creationId xmlns:a16="http://schemas.microsoft.com/office/drawing/2014/main" xmlns="" id="{072909CE-AD29-4CE7-A9A7-05D21672CCE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50" name="Freeform 5">
              <a:extLst>
                <a:ext uri="{FF2B5EF4-FFF2-40B4-BE49-F238E27FC236}">
                  <a16:creationId xmlns:a16="http://schemas.microsoft.com/office/drawing/2014/main" xmlns="" id="{B8DBF1C0-B8F1-4AAC-8704-256BA0E9D63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pic>
        <p:nvPicPr>
          <p:cNvPr id="36" name="Picture 37" descr="Diagram&#10;&#10;Description automatically generated">
            <a:extLst>
              <a:ext uri="{FF2B5EF4-FFF2-40B4-BE49-F238E27FC236}">
                <a16:creationId xmlns:a16="http://schemas.microsoft.com/office/drawing/2014/main" xmlns="" id="{E9E81BA2-48E3-4A67-A529-DC8E6A8F073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</a:blip>
          <a:srcRect t="22421" r="-1" b="-1"/>
          <a:stretch/>
        </p:blipFill>
        <p:spPr>
          <a:xfrm>
            <a:off x="509992" y="475488"/>
            <a:ext cx="11243734" cy="59097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308" y="5398745"/>
            <a:ext cx="8827245" cy="472332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>BUSINESS PLAN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307" y="5871075"/>
            <a:ext cx="6245410" cy="323538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en-US" sz="2000" dirty="0"/>
              <a:t>PRESENTED BY: TASIA JOSUE</a:t>
            </a:r>
          </a:p>
        </p:txBody>
      </p:sp>
      <p:sp>
        <p:nvSpPr>
          <p:cNvPr id="57" name="Rectangle 54">
            <a:extLst>
              <a:ext uri="{FF2B5EF4-FFF2-40B4-BE49-F238E27FC236}">
                <a16:creationId xmlns:a16="http://schemas.microsoft.com/office/drawing/2014/main" xmlns="" id="{B70F7E59-C971-4F55-8E3A-1E583B65FCB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6">
            <a:extLst>
              <a:ext uri="{FF2B5EF4-FFF2-40B4-BE49-F238E27FC236}">
                <a16:creationId xmlns:a16="http://schemas.microsoft.com/office/drawing/2014/main" xmlns="" id="{56981798-4550-46DA-9172-4846E2FB66E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D82EB7D3-3AD8-4ED1-9E1A-2906E14635E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gray">
          <a:xfrm flipH="1">
            <a:off x="423335" y="404829"/>
            <a:ext cx="44788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DEAAD9-5849-4153-A15B-9FD3D80DB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110" y="973668"/>
            <a:ext cx="4177867" cy="139169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FUNDING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F527EC6-C8CB-4A63-942E-E39865D017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110" y="2603500"/>
            <a:ext cx="4277826" cy="37973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/>
              <a:t>Start-up Costs</a:t>
            </a:r>
          </a:p>
          <a:p>
            <a:pPr lvl="1"/>
            <a:r>
              <a:rPr lang="en-US" sz="2000"/>
              <a:t>$25,000 - $30,000</a:t>
            </a:r>
          </a:p>
          <a:p>
            <a:r>
              <a:rPr lang="en-US" sz="2400"/>
              <a:t>Funding Request</a:t>
            </a:r>
          </a:p>
          <a:p>
            <a:pPr lvl="1"/>
            <a:r>
              <a:rPr lang="en-US" sz="2000"/>
              <a:t>$25,000</a:t>
            </a:r>
          </a:p>
          <a:p>
            <a:r>
              <a:rPr lang="en-US" sz="2400"/>
              <a:t>Owner's Investment</a:t>
            </a:r>
          </a:p>
          <a:p>
            <a:pPr lvl="1"/>
            <a:r>
              <a:rPr lang="en-US" sz="2000"/>
              <a:t>$5,000</a:t>
            </a:r>
          </a:p>
          <a:p>
            <a:pPr marL="457200" lvl="1" indent="0">
              <a:buNone/>
            </a:pPr>
            <a:endParaRPr lang="en-US"/>
          </a:p>
          <a:p>
            <a:pPr lvl="1"/>
            <a:endParaRPr lang="en-US"/>
          </a:p>
        </p:txBody>
      </p:sp>
      <p:pic>
        <p:nvPicPr>
          <p:cNvPr id="4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xmlns="" id="{D5AA3F51-1AF0-4E1D-A9E4-151DEECDAB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282" r="16298" b="-1"/>
          <a:stretch/>
        </p:blipFill>
        <p:spPr>
          <a:xfrm>
            <a:off x="5120117" y="461681"/>
            <a:ext cx="6585549" cy="5934638"/>
          </a:xfrm>
          <a:custGeom>
            <a:avLst/>
            <a:gdLst/>
            <a:ahLst/>
            <a:cxnLst/>
            <a:rect l="l" t="t" r="r" b="b"/>
            <a:pathLst>
              <a:path w="6585549" h="5934638">
                <a:moveTo>
                  <a:pt x="225406" y="0"/>
                </a:moveTo>
                <a:lnTo>
                  <a:pt x="6585549" y="0"/>
                </a:lnTo>
                <a:lnTo>
                  <a:pt x="6585549" y="5934638"/>
                </a:lnTo>
                <a:lnTo>
                  <a:pt x="226600" y="5934638"/>
                </a:lnTo>
                <a:lnTo>
                  <a:pt x="214529" y="5856373"/>
                </a:lnTo>
                <a:lnTo>
                  <a:pt x="203238" y="5780097"/>
                </a:lnTo>
                <a:lnTo>
                  <a:pt x="191320" y="5689292"/>
                </a:lnTo>
                <a:lnTo>
                  <a:pt x="177049" y="5581536"/>
                </a:lnTo>
                <a:lnTo>
                  <a:pt x="161995" y="5462279"/>
                </a:lnTo>
                <a:lnTo>
                  <a:pt x="146156" y="5327888"/>
                </a:lnTo>
                <a:lnTo>
                  <a:pt x="129376" y="5181389"/>
                </a:lnTo>
                <a:lnTo>
                  <a:pt x="112596" y="5022177"/>
                </a:lnTo>
                <a:lnTo>
                  <a:pt x="95503" y="4852675"/>
                </a:lnTo>
                <a:lnTo>
                  <a:pt x="79664" y="4669854"/>
                </a:lnTo>
                <a:lnTo>
                  <a:pt x="64453" y="4478558"/>
                </a:lnTo>
                <a:lnTo>
                  <a:pt x="50652" y="4276365"/>
                </a:lnTo>
                <a:lnTo>
                  <a:pt x="37480" y="4065697"/>
                </a:lnTo>
                <a:lnTo>
                  <a:pt x="25091" y="3845949"/>
                </a:lnTo>
                <a:lnTo>
                  <a:pt x="20700" y="3733351"/>
                </a:lnTo>
                <a:lnTo>
                  <a:pt x="15838" y="3618331"/>
                </a:lnTo>
                <a:lnTo>
                  <a:pt x="11291" y="3501495"/>
                </a:lnTo>
                <a:lnTo>
                  <a:pt x="8311" y="3384054"/>
                </a:lnTo>
                <a:lnTo>
                  <a:pt x="5645" y="3264191"/>
                </a:lnTo>
                <a:lnTo>
                  <a:pt x="2822" y="3143118"/>
                </a:lnTo>
                <a:lnTo>
                  <a:pt x="941" y="3019623"/>
                </a:lnTo>
                <a:lnTo>
                  <a:pt x="941" y="2894918"/>
                </a:lnTo>
                <a:lnTo>
                  <a:pt x="0" y="2769001"/>
                </a:lnTo>
                <a:lnTo>
                  <a:pt x="941" y="2641874"/>
                </a:lnTo>
                <a:lnTo>
                  <a:pt x="2822" y="2512931"/>
                </a:lnTo>
                <a:lnTo>
                  <a:pt x="4547" y="2383988"/>
                </a:lnTo>
                <a:lnTo>
                  <a:pt x="8311" y="2253229"/>
                </a:lnTo>
                <a:lnTo>
                  <a:pt x="12232" y="2121259"/>
                </a:lnTo>
                <a:lnTo>
                  <a:pt x="16779" y="1989289"/>
                </a:lnTo>
                <a:lnTo>
                  <a:pt x="23209" y="1856108"/>
                </a:lnTo>
                <a:lnTo>
                  <a:pt x="30893" y="1721716"/>
                </a:lnTo>
                <a:lnTo>
                  <a:pt x="38264" y="1586720"/>
                </a:lnTo>
                <a:lnTo>
                  <a:pt x="47673" y="1451723"/>
                </a:lnTo>
                <a:lnTo>
                  <a:pt x="58964" y="1314910"/>
                </a:lnTo>
                <a:lnTo>
                  <a:pt x="70255" y="1179913"/>
                </a:lnTo>
                <a:lnTo>
                  <a:pt x="83271" y="1042495"/>
                </a:lnTo>
                <a:lnTo>
                  <a:pt x="97542" y="904471"/>
                </a:lnTo>
                <a:lnTo>
                  <a:pt x="112596" y="768263"/>
                </a:lnTo>
                <a:lnTo>
                  <a:pt x="130160" y="630240"/>
                </a:lnTo>
                <a:lnTo>
                  <a:pt x="148978" y="492821"/>
                </a:lnTo>
                <a:lnTo>
                  <a:pt x="167640" y="354798"/>
                </a:lnTo>
                <a:lnTo>
                  <a:pt x="189438" y="217380"/>
                </a:lnTo>
                <a:lnTo>
                  <a:pt x="211706" y="80567"/>
                </a:lnTo>
                <a:close/>
              </a:path>
            </a:pathLst>
          </a:custGeom>
        </p:spPr>
      </p:pic>
      <p:sp>
        <p:nvSpPr>
          <p:cNvPr id="31" name="Freeform 5">
            <a:extLst>
              <a:ext uri="{FF2B5EF4-FFF2-40B4-BE49-F238E27FC236}">
                <a16:creationId xmlns:a16="http://schemas.microsoft.com/office/drawing/2014/main" xmlns="" id="{2D529E20-662F-4915-ACD7-970C026FDB7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gray">
          <a:xfrm rot="5677511" flipH="1">
            <a:off x="3545327" y="190332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8212477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9">
            <a:extLst>
              <a:ext uri="{FF2B5EF4-FFF2-40B4-BE49-F238E27FC236}">
                <a16:creationId xmlns:a16="http://schemas.microsoft.com/office/drawing/2014/main" xmlns="" id="{4091D54B-59AB-4A5E-8E9E-0421BD66D4F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xmlns="" id="{547CE62E-FFFD-4A1F-BA78-C3B89C36FCA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5">
              <a:extLst>
                <a:ext uri="{FF2B5EF4-FFF2-40B4-BE49-F238E27FC236}">
                  <a16:creationId xmlns:a16="http://schemas.microsoft.com/office/drawing/2014/main" xmlns="" id="{AE51FD27-6B6A-4D21-BF22-245DA9BD0B3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8" name="Rectangle 33">
            <a:extLst>
              <a:ext uri="{FF2B5EF4-FFF2-40B4-BE49-F238E27FC236}">
                <a16:creationId xmlns:a16="http://schemas.microsoft.com/office/drawing/2014/main" xmlns="" id="{B8144315-1C5A-4185-A952-25D98D303D4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 5">
            <a:extLst>
              <a:ext uri="{FF2B5EF4-FFF2-40B4-BE49-F238E27FC236}">
                <a16:creationId xmlns:a16="http://schemas.microsoft.com/office/drawing/2014/main" xmlns="" id="{CC3DF159-A62C-40A0-86EB-55F5FCDB076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BFC7EBA-DC4A-480A-948F-8200D6085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975" y="4517136"/>
            <a:ext cx="10893095" cy="117494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FINANCIALS</a:t>
            </a:r>
          </a:p>
        </p:txBody>
      </p:sp>
      <p:pic>
        <p:nvPicPr>
          <p:cNvPr id="3" name="Picture 3" descr="Table&#10;&#10;Description automatically generated">
            <a:extLst>
              <a:ext uri="{FF2B5EF4-FFF2-40B4-BE49-F238E27FC236}">
                <a16:creationId xmlns:a16="http://schemas.microsoft.com/office/drawing/2014/main" xmlns="" id="{9DB96B79-7DBE-4F2C-9E74-A269CE00F2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285" y="781126"/>
            <a:ext cx="11078894" cy="424331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C5DDC647-9031-4B8C-B212-04560303C8E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985418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7084313B-C03D-4981-9786-879159A6039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A99190B9-52DD-45DC-BE21-AACE88FEC7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xmlns="" id="{D1EE260A-12FB-4D71-A318-71BED7FF31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B52EC39A-8D44-4CEF-820F-A442CFA42DE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2D010773-529F-4A3D-A0AB-E7CE12DC617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xmlns="" id="{D7582733-2D5B-4103-A63C-0D0D817804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xmlns="" id="{6D073C2A-0E86-458E-88D4-27124FDADC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xmlns="" id="{01A64F04-7AF7-48B9-A1B0-956BBCEEFE5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xmlns="" id="{989ABE99-7694-4211-A627-459BE5422B6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xmlns="" id="{254B4214-6F53-497C-8322-9CE8158AA33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20E145FF-1D18-4246-A2BA-9F6B4D53364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xmlns="" id="{B219AE65-9B94-44EA-BEF3-EF4BFA169C8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F0C81A57-9CD5-461B-8FFE-4A8CB6CFBE0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1017539" y="467397"/>
            <a:ext cx="695829" cy="591911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3086C462-37F4-494D-8292-CCB95221CC1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  <a:solidFill>
            <a:srgbClr val="FFFFFF"/>
          </a:solidFill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2C7D2D64-353F-4802-AA48-A70CE6020B9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Freeform 5">
              <a:extLst>
                <a:ext uri="{FF2B5EF4-FFF2-40B4-BE49-F238E27FC236}">
                  <a16:creationId xmlns:a16="http://schemas.microsoft.com/office/drawing/2014/main" xmlns="" id="{30A6328F-CAA3-4052-BF4C-14BD47706E6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ln>
              <a:noFill/>
            </a:ln>
          </p:spPr>
          <p:style>
            <a:lnRef idx="0">
              <a:scrgbClr r="0" g="0" b="0"/>
            </a:lnRef>
            <a:fillRef idx="1002">
              <a:schemeClr val="dk2"/>
            </a:fillRef>
            <a:effectRef idx="0">
              <a:scrgbClr r="0" g="0" b="0"/>
            </a:effectRef>
            <a:fontRef idx="major"/>
          </p:style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FFE609F-4E28-43B0-90A4-1769A641F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372" y="1209957"/>
            <a:ext cx="3034580" cy="443808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>
                <a:solidFill>
                  <a:schemeClr val="tx1"/>
                </a:solidFill>
              </a:rPr>
              <a:t>REFERENCES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xmlns="" id="{AD23B2CD-009B-425A-9616-1E1AD1D5AB4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4356687" y="1930986"/>
            <a:ext cx="0" cy="3200400"/>
          </a:xfrm>
          <a:prstGeom prst="line">
            <a:avLst/>
          </a:prstGeom>
          <a:ln w="15875" cap="sq">
            <a:solidFill>
              <a:schemeClr val="tx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71A5478-50B5-469A-95B8-E2BE7A678E72}"/>
              </a:ext>
            </a:extLst>
          </p:cNvPr>
          <p:cNvSpPr txBox="1"/>
          <p:nvPr/>
        </p:nvSpPr>
        <p:spPr>
          <a:xfrm>
            <a:off x="4678424" y="1059025"/>
            <a:ext cx="5302189" cy="4739950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defTabSz="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900"/>
              <a:t>Biron, B. (2019, July 09). Beauty has blown up to be a $532 billion industry - and analysts say that these 4 trends will make it even bigger. Retrieved September 10, 2020, from </a:t>
            </a:r>
            <a:r>
              <a:rPr lang="en-US" sz="900" dirty="0">
                <a:hlinkClick r:id="rId3"/>
              </a:rPr>
              <a:t>https://www.businessinsider.com/beauty-multibillion-industry-trends-future-2019-7</a:t>
            </a:r>
            <a:r>
              <a:rPr lang="en-US" sz="900" dirty="0"/>
              <a:t> </a:t>
            </a:r>
          </a:p>
          <a:p>
            <a:pPr defTabSz="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900"/>
              <a:t>Can cosmetic tattooing enhance the make-up industry? (2016, January 20). Retrieved September 10, 2020, from </a:t>
            </a:r>
            <a:r>
              <a:rPr lang="en-US" sz="900" dirty="0">
                <a:hlinkClick r:id="rId4"/>
              </a:rPr>
              <a:t>https://www.cosmeticsbusiness.com/technical/article_page/Can_cosmetic_tattooing_enhance_the_makeup_industry/114962</a:t>
            </a:r>
            <a:r>
              <a:rPr lang="en-US" sz="900" dirty="0"/>
              <a:t> </a:t>
            </a:r>
          </a:p>
          <a:p>
            <a:pPr defTabSz="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900"/>
              <a:t>Cosmetics Market Size, Share, Industry Trends and Analysis. (n.d.). Retrieved September 13, 2020, from </a:t>
            </a:r>
            <a:r>
              <a:rPr lang="en-US" sz="900" dirty="0">
                <a:hlinkClick r:id="rId5"/>
              </a:rPr>
              <a:t>https://www.alliedmarketresearch.com/cosmetics-market</a:t>
            </a:r>
            <a:r>
              <a:rPr lang="en-US" sz="900" dirty="0"/>
              <a:t> </a:t>
            </a:r>
          </a:p>
          <a:p>
            <a:pPr defTabSz="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900"/>
              <a:t>Culbertson, K. (2020, January 22). [Digital image]. Retrieved October 31, 2020, from </a:t>
            </a:r>
            <a:r>
              <a:rPr lang="en-US" sz="900" dirty="0">
                <a:hlinkClick r:id="rId6"/>
              </a:rPr>
              <a:t>https://beautybabeclub.com/microblading-vs-ombre-powder-brows/</a:t>
            </a:r>
            <a:r>
              <a:rPr lang="en-US" sz="900" dirty="0"/>
              <a:t> </a:t>
            </a:r>
          </a:p>
          <a:p>
            <a:pPr defTabSz="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900"/>
              <a:t>Fitzpatrick, K. (2019, March 26). [Digital image]. Retrieved October 31, 2020, from </a:t>
            </a:r>
            <a:r>
              <a:rPr lang="en-US" sz="900" dirty="0">
                <a:hlinkClick r:id="rId7"/>
              </a:rPr>
              <a:t>https://www.glambydang.com/blogpost/lashextension101</a:t>
            </a:r>
            <a:r>
              <a:rPr lang="en-US" sz="900" dirty="0"/>
              <a:t> </a:t>
            </a:r>
          </a:p>
          <a:p>
            <a:pPr defTabSz="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900"/>
              <a:t>Ketabchi, N. (2019, August 22). Looks That Thrill - Inside the Booming Beauty Industry. Retrieved September 13, 2020, from </a:t>
            </a:r>
            <a:r>
              <a:rPr lang="en-US" sz="900" dirty="0">
                <a:hlinkClick r:id="rId8"/>
              </a:rPr>
              <a:t>https://www.toptal.com/finance/growth-strategy/beauty-industry</a:t>
            </a:r>
            <a:r>
              <a:rPr lang="en-US" sz="900" dirty="0"/>
              <a:t> </a:t>
            </a:r>
          </a:p>
          <a:p>
            <a:pPr defTabSz="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900"/>
              <a:t>Kopp, C. (2020, September 02). Understanding Product Life Cycles. Retrieved October 12, 2020, from </a:t>
            </a:r>
            <a:r>
              <a:rPr lang="en-US" sz="900" dirty="0">
                <a:hlinkClick r:id="rId9"/>
              </a:rPr>
              <a:t>https://www.investopedia.com/terms/p/product-life-cycle.asp</a:t>
            </a:r>
            <a:r>
              <a:rPr lang="en-US" sz="900" dirty="0"/>
              <a:t> </a:t>
            </a:r>
          </a:p>
          <a:p>
            <a:pPr defTabSz="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900"/>
              <a:t>(n.d.). Retrieved September 13, 2020, from </a:t>
            </a:r>
            <a:r>
              <a:rPr lang="en-US" sz="900" dirty="0">
                <a:hlinkClick r:id="rId10"/>
              </a:rPr>
              <a:t>https://worldpopulationreview.com/us-counties/hi/kauai-county-population</a:t>
            </a:r>
            <a:r>
              <a:rPr lang="en-US" sz="900" dirty="0"/>
              <a:t> </a:t>
            </a:r>
          </a:p>
          <a:p>
            <a:pPr defTabSz="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900"/>
              <a:t>Permanent Makeup FAQ - Society for Permanent Cosmetic, Micropigmentation, Permanent Makeup, Microblading and Cosmetic Tattoo Professionals. (n.d.). Retrieved September 13, 2020, from </a:t>
            </a:r>
            <a:r>
              <a:rPr lang="en-US" sz="900" dirty="0">
                <a:hlinkClick r:id="rId11"/>
              </a:rPr>
              <a:t>https://www.spcp.org/thinking-of-getting-a-cosmetic-tattoo/permanent-makeup-faq/</a:t>
            </a:r>
            <a:r>
              <a:rPr lang="en-US" sz="900" dirty="0"/>
              <a:t> </a:t>
            </a:r>
          </a:p>
          <a:p>
            <a:pPr defTabSz="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900"/>
              <a:t>What Is an Average Permanent Makeup Artist's Salary in 2019? (2020, June 03). Retrieved September 13, 2020, from </a:t>
            </a:r>
            <a:r>
              <a:rPr lang="en-US" sz="900" dirty="0">
                <a:hlinkClick r:id="rId12"/>
              </a:rPr>
              <a:t>https://www.pmuhub.com/what-is-an-average-permanent-makeup-artists-salary-in-2019/</a:t>
            </a:r>
            <a:r>
              <a:rPr lang="en-US" sz="9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60837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Group 111">
            <a:extLst>
              <a:ext uri="{FF2B5EF4-FFF2-40B4-BE49-F238E27FC236}">
                <a16:creationId xmlns:a16="http://schemas.microsoft.com/office/drawing/2014/main" xmlns="" id="{FAEF28A3-012D-4640-B8B8-1EF6EAF7233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xmlns="" id="{F3B2F1C2-14D3-4A53-B329-323795BCFD5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xmlns="" id="{194E879E-1515-4211-8F1B-B68A92B2C2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xmlns="" id="{F7137E7D-1F4E-498A-97D1-0E1FE6FC6F9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xmlns="" id="{91375183-B6E5-43E0-B28F-39EC908385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xmlns="" id="{267F36BD-A8AF-4304-A662-1007CC1748D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xmlns="" id="{15D9095F-2809-4A90-A032-250AC21C35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9" name="Freeform 5">
              <a:extLst>
                <a:ext uri="{FF2B5EF4-FFF2-40B4-BE49-F238E27FC236}">
                  <a16:creationId xmlns:a16="http://schemas.microsoft.com/office/drawing/2014/main" xmlns="" id="{9027D7BF-C282-4477-A406-245C3F2652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0" name="Freeform 5">
              <a:extLst>
                <a:ext uri="{FF2B5EF4-FFF2-40B4-BE49-F238E27FC236}">
                  <a16:creationId xmlns:a16="http://schemas.microsoft.com/office/drawing/2014/main" xmlns="" id="{AC3C43D8-426E-472E-A8E8-C41BF7A876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1" name="Freeform 5">
              <a:extLst>
                <a:ext uri="{FF2B5EF4-FFF2-40B4-BE49-F238E27FC236}">
                  <a16:creationId xmlns:a16="http://schemas.microsoft.com/office/drawing/2014/main" xmlns="" id="{52DCAE0E-B8DE-4C42-A48F-FA0C8345AC9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48" name="Rectangle 122">
            <a:extLst>
              <a:ext uri="{FF2B5EF4-FFF2-40B4-BE49-F238E27FC236}">
                <a16:creationId xmlns:a16="http://schemas.microsoft.com/office/drawing/2014/main" xmlns="" id="{59647F54-801D-44AB-8284-EDDFF776313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49" name="Rectangle 124">
            <a:extLst>
              <a:ext uri="{FF2B5EF4-FFF2-40B4-BE49-F238E27FC236}">
                <a16:creationId xmlns:a16="http://schemas.microsoft.com/office/drawing/2014/main" xmlns="" id="{56981798-4550-46DA-9172-4846E2FB66E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26">
            <a:extLst>
              <a:ext uri="{FF2B5EF4-FFF2-40B4-BE49-F238E27FC236}">
                <a16:creationId xmlns:a16="http://schemas.microsoft.com/office/drawing/2014/main" xmlns="" id="{D82EB7D3-3AD8-4ED1-9E1A-2906E14635E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gray">
          <a:xfrm flipH="1">
            <a:off x="423335" y="404829"/>
            <a:ext cx="44788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B26EAE5-9EDC-40CF-B1B1-6FB86120EBC7}"/>
              </a:ext>
            </a:extLst>
          </p:cNvPr>
          <p:cNvSpPr txBox="1"/>
          <p:nvPr/>
        </p:nvSpPr>
        <p:spPr>
          <a:xfrm>
            <a:off x="561110" y="973668"/>
            <a:ext cx="4177867" cy="1391692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defTabSz="457200">
              <a:spcBef>
                <a:spcPct val="0"/>
              </a:spcBef>
              <a:spcAft>
                <a:spcPts val="600"/>
              </a:spcAft>
            </a:pPr>
            <a:r>
              <a:rPr lang="en-US" sz="36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OUR MISSION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5243E5B-5F7F-49D9-A938-9F333835AC0E}"/>
              </a:ext>
            </a:extLst>
          </p:cNvPr>
          <p:cNvSpPr txBox="1"/>
          <p:nvPr/>
        </p:nvSpPr>
        <p:spPr>
          <a:xfrm>
            <a:off x="561110" y="2222500"/>
            <a:ext cx="4072673" cy="3416300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"Our mission is to provide our clients with an exceptional, private, and one-on-one cosmetic experience that ensures our client is relaxed, pampered, and walking out of our salon feeling like a million bucks."</a:t>
            </a:r>
          </a:p>
        </p:txBody>
      </p:sp>
      <p:pic>
        <p:nvPicPr>
          <p:cNvPr id="5" name="Picture 5" descr="A living room with a sink and a window&#10;&#10;Description automatically generated">
            <a:extLst>
              <a:ext uri="{FF2B5EF4-FFF2-40B4-BE49-F238E27FC236}">
                <a16:creationId xmlns:a16="http://schemas.microsoft.com/office/drawing/2014/main" xmlns="" id="{812C8578-0644-4915-8654-3EC1A2BBB7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5928"/>
          <a:stretch/>
        </p:blipFill>
        <p:spPr>
          <a:xfrm>
            <a:off x="5039435" y="461681"/>
            <a:ext cx="6585549" cy="5934638"/>
          </a:xfrm>
          <a:custGeom>
            <a:avLst/>
            <a:gdLst/>
            <a:ahLst/>
            <a:cxnLst/>
            <a:rect l="l" t="t" r="r" b="b"/>
            <a:pathLst>
              <a:path w="6585549" h="5934638">
                <a:moveTo>
                  <a:pt x="225406" y="0"/>
                </a:moveTo>
                <a:lnTo>
                  <a:pt x="6585549" y="0"/>
                </a:lnTo>
                <a:lnTo>
                  <a:pt x="6585549" y="5934638"/>
                </a:lnTo>
                <a:lnTo>
                  <a:pt x="226600" y="5934638"/>
                </a:lnTo>
                <a:lnTo>
                  <a:pt x="214529" y="5856373"/>
                </a:lnTo>
                <a:lnTo>
                  <a:pt x="203238" y="5780097"/>
                </a:lnTo>
                <a:lnTo>
                  <a:pt x="191320" y="5689292"/>
                </a:lnTo>
                <a:lnTo>
                  <a:pt x="177049" y="5581536"/>
                </a:lnTo>
                <a:lnTo>
                  <a:pt x="161995" y="5462279"/>
                </a:lnTo>
                <a:lnTo>
                  <a:pt x="146156" y="5327888"/>
                </a:lnTo>
                <a:lnTo>
                  <a:pt x="129376" y="5181389"/>
                </a:lnTo>
                <a:lnTo>
                  <a:pt x="112596" y="5022177"/>
                </a:lnTo>
                <a:lnTo>
                  <a:pt x="95503" y="4852675"/>
                </a:lnTo>
                <a:lnTo>
                  <a:pt x="79664" y="4669854"/>
                </a:lnTo>
                <a:lnTo>
                  <a:pt x="64453" y="4478558"/>
                </a:lnTo>
                <a:lnTo>
                  <a:pt x="50652" y="4276365"/>
                </a:lnTo>
                <a:lnTo>
                  <a:pt x="37480" y="4065697"/>
                </a:lnTo>
                <a:lnTo>
                  <a:pt x="25091" y="3845949"/>
                </a:lnTo>
                <a:lnTo>
                  <a:pt x="20700" y="3733351"/>
                </a:lnTo>
                <a:lnTo>
                  <a:pt x="15838" y="3618331"/>
                </a:lnTo>
                <a:lnTo>
                  <a:pt x="11291" y="3501495"/>
                </a:lnTo>
                <a:lnTo>
                  <a:pt x="8311" y="3384054"/>
                </a:lnTo>
                <a:lnTo>
                  <a:pt x="5645" y="3264191"/>
                </a:lnTo>
                <a:lnTo>
                  <a:pt x="2822" y="3143118"/>
                </a:lnTo>
                <a:lnTo>
                  <a:pt x="941" y="3019623"/>
                </a:lnTo>
                <a:lnTo>
                  <a:pt x="941" y="2894918"/>
                </a:lnTo>
                <a:lnTo>
                  <a:pt x="0" y="2769001"/>
                </a:lnTo>
                <a:lnTo>
                  <a:pt x="941" y="2641874"/>
                </a:lnTo>
                <a:lnTo>
                  <a:pt x="2822" y="2512931"/>
                </a:lnTo>
                <a:lnTo>
                  <a:pt x="4547" y="2383988"/>
                </a:lnTo>
                <a:lnTo>
                  <a:pt x="8311" y="2253229"/>
                </a:lnTo>
                <a:lnTo>
                  <a:pt x="12232" y="2121259"/>
                </a:lnTo>
                <a:lnTo>
                  <a:pt x="16779" y="1989289"/>
                </a:lnTo>
                <a:lnTo>
                  <a:pt x="23209" y="1856108"/>
                </a:lnTo>
                <a:lnTo>
                  <a:pt x="30893" y="1721716"/>
                </a:lnTo>
                <a:lnTo>
                  <a:pt x="38264" y="1586720"/>
                </a:lnTo>
                <a:lnTo>
                  <a:pt x="47673" y="1451723"/>
                </a:lnTo>
                <a:lnTo>
                  <a:pt x="58964" y="1314910"/>
                </a:lnTo>
                <a:lnTo>
                  <a:pt x="70255" y="1179913"/>
                </a:lnTo>
                <a:lnTo>
                  <a:pt x="83271" y="1042495"/>
                </a:lnTo>
                <a:lnTo>
                  <a:pt x="97542" y="904471"/>
                </a:lnTo>
                <a:lnTo>
                  <a:pt x="112596" y="768263"/>
                </a:lnTo>
                <a:lnTo>
                  <a:pt x="130160" y="630240"/>
                </a:lnTo>
                <a:lnTo>
                  <a:pt x="148978" y="492821"/>
                </a:lnTo>
                <a:lnTo>
                  <a:pt x="167640" y="354798"/>
                </a:lnTo>
                <a:lnTo>
                  <a:pt x="189438" y="217380"/>
                </a:lnTo>
                <a:lnTo>
                  <a:pt x="211706" y="80567"/>
                </a:lnTo>
                <a:close/>
              </a:path>
            </a:pathLst>
          </a:custGeom>
        </p:spPr>
      </p:pic>
      <p:sp>
        <p:nvSpPr>
          <p:cNvPr id="151" name="Freeform 5">
            <a:extLst>
              <a:ext uri="{FF2B5EF4-FFF2-40B4-BE49-F238E27FC236}">
                <a16:creationId xmlns:a16="http://schemas.microsoft.com/office/drawing/2014/main" xmlns="" id="{2D529E20-662F-4915-ACD7-970C026FDB7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gray">
          <a:xfrm rot="5677511" flipH="1">
            <a:off x="3545327" y="190332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857986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roup 56">
            <a:extLst>
              <a:ext uri="{FF2B5EF4-FFF2-40B4-BE49-F238E27FC236}">
                <a16:creationId xmlns:a16="http://schemas.microsoft.com/office/drawing/2014/main" xmlns="" id="{FAEF28A3-012D-4640-B8B8-1EF6EAF7233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xmlns="" id="{F3B2F1C2-14D3-4A53-B329-323795BCFD5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xmlns="" id="{194E879E-1515-4211-8F1B-B68A92B2C2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xmlns="" id="{F7137E7D-1F4E-498A-97D1-0E1FE6FC6F9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xmlns="" id="{91375183-B6E5-43E0-B28F-39EC908385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xmlns="" id="{267F36BD-A8AF-4304-A662-1007CC1748D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xmlns="" id="{15D9095F-2809-4A90-A032-250AC21C35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Freeform 5">
              <a:extLst>
                <a:ext uri="{FF2B5EF4-FFF2-40B4-BE49-F238E27FC236}">
                  <a16:creationId xmlns:a16="http://schemas.microsoft.com/office/drawing/2014/main" xmlns="" id="{9027D7BF-C282-4477-A406-245C3F2652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65" name="Freeform 5">
              <a:extLst>
                <a:ext uri="{FF2B5EF4-FFF2-40B4-BE49-F238E27FC236}">
                  <a16:creationId xmlns:a16="http://schemas.microsoft.com/office/drawing/2014/main" xmlns="" id="{AC3C43D8-426E-472E-A8E8-C41BF7A876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66" name="Freeform 5">
              <a:extLst>
                <a:ext uri="{FF2B5EF4-FFF2-40B4-BE49-F238E27FC236}">
                  <a16:creationId xmlns:a16="http://schemas.microsoft.com/office/drawing/2014/main" xmlns="" id="{52DCAE0E-B8DE-4C42-A48F-FA0C8345AC9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93" name="Rectangle 67">
            <a:extLst>
              <a:ext uri="{FF2B5EF4-FFF2-40B4-BE49-F238E27FC236}">
                <a16:creationId xmlns:a16="http://schemas.microsoft.com/office/drawing/2014/main" xmlns="" id="{59647F54-801D-44AB-8284-EDDFF776313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94" name="Rectangle 69">
            <a:extLst>
              <a:ext uri="{FF2B5EF4-FFF2-40B4-BE49-F238E27FC236}">
                <a16:creationId xmlns:a16="http://schemas.microsoft.com/office/drawing/2014/main" xmlns="" id="{56981798-4550-46DA-9172-4846E2FB66E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71">
            <a:extLst>
              <a:ext uri="{FF2B5EF4-FFF2-40B4-BE49-F238E27FC236}">
                <a16:creationId xmlns:a16="http://schemas.microsoft.com/office/drawing/2014/main" xmlns="" id="{D82EB7D3-3AD8-4ED1-9E1A-2906E14635E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gray">
          <a:xfrm flipH="1">
            <a:off x="423335" y="404829"/>
            <a:ext cx="44788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DA81D08-8603-44EE-8D9A-1AC0EB711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232" y="406814"/>
            <a:ext cx="4177867" cy="139169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solidFill>
                  <a:schemeClr val="tx2"/>
                </a:solidFill>
              </a:rPr>
              <a:t>COMPANY DESCRIPTION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9D30995-DD3C-4CA9-BCC0-58BD0818F4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3232" y="2120281"/>
            <a:ext cx="4797502" cy="341630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400" dirty="0"/>
              <a:t>OWNER: BRITTANY STARR</a:t>
            </a:r>
          </a:p>
          <a:p>
            <a:r>
              <a:rPr lang="en-US" sz="2400" dirty="0"/>
              <a:t>ESTABLISHED: 2019</a:t>
            </a:r>
          </a:p>
          <a:p>
            <a:r>
              <a:rPr lang="en-US" sz="2400" dirty="0"/>
              <a:t>LOCATION: LIHUE </a:t>
            </a:r>
          </a:p>
          <a:p>
            <a:r>
              <a:rPr lang="en-US" sz="2400" dirty="0"/>
              <a:t>TARGET AUDIENCE: MOTHERS, WOMEN, FASHIONISTAS, LADIES WHO ARE TIRED OF PUTTING ON MAKEUP EVERYDAY</a:t>
            </a:r>
          </a:p>
          <a:p>
            <a:r>
              <a:rPr lang="en-US" sz="2400" dirty="0"/>
              <a:t>REVENUE: $50,000 ANNUALLY</a:t>
            </a:r>
          </a:p>
        </p:txBody>
      </p:sp>
      <p:pic>
        <p:nvPicPr>
          <p:cNvPr id="5" name="Picture 5" descr="A close up of a person&#10;&#10;Description automatically generated">
            <a:extLst>
              <a:ext uri="{FF2B5EF4-FFF2-40B4-BE49-F238E27FC236}">
                <a16:creationId xmlns:a16="http://schemas.microsoft.com/office/drawing/2014/main" xmlns="" id="{DF786333-CA0F-4CCB-924A-9AB769EDD6B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11136" r="2" b="1"/>
          <a:stretch/>
        </p:blipFill>
        <p:spPr>
          <a:xfrm>
            <a:off x="5120117" y="461681"/>
            <a:ext cx="6585549" cy="5934638"/>
          </a:xfrm>
          <a:custGeom>
            <a:avLst/>
            <a:gdLst/>
            <a:ahLst/>
            <a:cxnLst/>
            <a:rect l="l" t="t" r="r" b="b"/>
            <a:pathLst>
              <a:path w="6585549" h="5934638">
                <a:moveTo>
                  <a:pt x="225406" y="0"/>
                </a:moveTo>
                <a:lnTo>
                  <a:pt x="6585549" y="0"/>
                </a:lnTo>
                <a:lnTo>
                  <a:pt x="6585549" y="5934638"/>
                </a:lnTo>
                <a:lnTo>
                  <a:pt x="226600" y="5934638"/>
                </a:lnTo>
                <a:lnTo>
                  <a:pt x="214529" y="5856373"/>
                </a:lnTo>
                <a:lnTo>
                  <a:pt x="203238" y="5780097"/>
                </a:lnTo>
                <a:lnTo>
                  <a:pt x="191320" y="5689292"/>
                </a:lnTo>
                <a:lnTo>
                  <a:pt x="177049" y="5581536"/>
                </a:lnTo>
                <a:lnTo>
                  <a:pt x="161995" y="5462279"/>
                </a:lnTo>
                <a:lnTo>
                  <a:pt x="146156" y="5327888"/>
                </a:lnTo>
                <a:lnTo>
                  <a:pt x="129376" y="5181389"/>
                </a:lnTo>
                <a:lnTo>
                  <a:pt x="112596" y="5022177"/>
                </a:lnTo>
                <a:lnTo>
                  <a:pt x="95503" y="4852675"/>
                </a:lnTo>
                <a:lnTo>
                  <a:pt x="79664" y="4669854"/>
                </a:lnTo>
                <a:lnTo>
                  <a:pt x="64453" y="4478558"/>
                </a:lnTo>
                <a:lnTo>
                  <a:pt x="50652" y="4276365"/>
                </a:lnTo>
                <a:lnTo>
                  <a:pt x="37480" y="4065697"/>
                </a:lnTo>
                <a:lnTo>
                  <a:pt x="25091" y="3845949"/>
                </a:lnTo>
                <a:lnTo>
                  <a:pt x="20700" y="3733351"/>
                </a:lnTo>
                <a:lnTo>
                  <a:pt x="15838" y="3618331"/>
                </a:lnTo>
                <a:lnTo>
                  <a:pt x="11291" y="3501495"/>
                </a:lnTo>
                <a:lnTo>
                  <a:pt x="8311" y="3384054"/>
                </a:lnTo>
                <a:lnTo>
                  <a:pt x="5645" y="3264191"/>
                </a:lnTo>
                <a:lnTo>
                  <a:pt x="2822" y="3143118"/>
                </a:lnTo>
                <a:lnTo>
                  <a:pt x="941" y="3019623"/>
                </a:lnTo>
                <a:lnTo>
                  <a:pt x="941" y="2894918"/>
                </a:lnTo>
                <a:lnTo>
                  <a:pt x="0" y="2769001"/>
                </a:lnTo>
                <a:lnTo>
                  <a:pt x="941" y="2641874"/>
                </a:lnTo>
                <a:lnTo>
                  <a:pt x="2822" y="2512931"/>
                </a:lnTo>
                <a:lnTo>
                  <a:pt x="4547" y="2383988"/>
                </a:lnTo>
                <a:lnTo>
                  <a:pt x="8311" y="2253229"/>
                </a:lnTo>
                <a:lnTo>
                  <a:pt x="12232" y="2121259"/>
                </a:lnTo>
                <a:lnTo>
                  <a:pt x="16779" y="1989289"/>
                </a:lnTo>
                <a:lnTo>
                  <a:pt x="23209" y="1856108"/>
                </a:lnTo>
                <a:lnTo>
                  <a:pt x="30893" y="1721716"/>
                </a:lnTo>
                <a:lnTo>
                  <a:pt x="38264" y="1586720"/>
                </a:lnTo>
                <a:lnTo>
                  <a:pt x="47673" y="1451723"/>
                </a:lnTo>
                <a:lnTo>
                  <a:pt x="58964" y="1314910"/>
                </a:lnTo>
                <a:lnTo>
                  <a:pt x="70255" y="1179913"/>
                </a:lnTo>
                <a:lnTo>
                  <a:pt x="83271" y="1042495"/>
                </a:lnTo>
                <a:lnTo>
                  <a:pt x="97542" y="904471"/>
                </a:lnTo>
                <a:lnTo>
                  <a:pt x="112596" y="768263"/>
                </a:lnTo>
                <a:lnTo>
                  <a:pt x="130160" y="630240"/>
                </a:lnTo>
                <a:lnTo>
                  <a:pt x="148978" y="492821"/>
                </a:lnTo>
                <a:lnTo>
                  <a:pt x="167640" y="354798"/>
                </a:lnTo>
                <a:lnTo>
                  <a:pt x="189438" y="217380"/>
                </a:lnTo>
                <a:lnTo>
                  <a:pt x="211706" y="80567"/>
                </a:lnTo>
                <a:close/>
              </a:path>
            </a:pathLst>
          </a:custGeom>
        </p:spPr>
      </p:pic>
      <p:sp>
        <p:nvSpPr>
          <p:cNvPr id="96" name="Freeform 5">
            <a:extLst>
              <a:ext uri="{FF2B5EF4-FFF2-40B4-BE49-F238E27FC236}">
                <a16:creationId xmlns:a16="http://schemas.microsoft.com/office/drawing/2014/main" xmlns="" id="{2D529E20-662F-4915-ACD7-970C026FDB7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gray">
          <a:xfrm rot="5677511" flipH="1">
            <a:off x="3545327" y="190332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713494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4AC0A88-E07D-4918-BD2A-466CF3FB4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TARGET MARKET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06E3C2F-0006-4270-9817-FEFC0CC4BA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1125" y="5108990"/>
            <a:ext cx="3050438" cy="576262"/>
          </a:xfrm>
        </p:spPr>
        <p:txBody>
          <a:bodyPr/>
          <a:lstStyle/>
          <a:p>
            <a:pPr algn="ctr"/>
            <a:r>
              <a:rPr lang="en-US"/>
              <a:t>Businesswomen</a:t>
            </a:r>
            <a:endParaRPr lang="en-US" dirty="0"/>
          </a:p>
        </p:txBody>
      </p:sp>
      <p:pic>
        <p:nvPicPr>
          <p:cNvPr id="17" name="Picture 17" descr="A person wearing a suit and tie&#10;&#10;Description automatically generated">
            <a:extLst>
              <a:ext uri="{FF2B5EF4-FFF2-40B4-BE49-F238E27FC236}">
                <a16:creationId xmlns:a16="http://schemas.microsoft.com/office/drawing/2014/main" xmlns="" id="{451557AD-AAEF-43C4-9A02-A24ED6A1BBAA}"/>
              </a:ext>
            </a:extLst>
          </p:cNvPr>
          <p:cNvPicPr>
            <a:picLocks noGrp="1" noChangeAspect="1"/>
          </p:cNvPicPr>
          <p:nvPr>
            <p:ph type="pic" idx="15"/>
          </p:nvPr>
        </p:nvPicPr>
        <p:blipFill rotWithShape="1">
          <a:blip r:embed="rId2"/>
          <a:srcRect t="5584" b="5584"/>
          <a:stretch/>
        </p:blipFill>
        <p:spPr>
          <a:xfrm>
            <a:off x="768467" y="2602997"/>
            <a:ext cx="3332007" cy="1973262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88ADDF4-E4D2-469A-8B6F-E8DAD9476F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568865" y="5108990"/>
            <a:ext cx="3050438" cy="576263"/>
          </a:xfrm>
        </p:spPr>
        <p:txBody>
          <a:bodyPr/>
          <a:lstStyle/>
          <a:p>
            <a:pPr algn="ctr"/>
            <a:r>
              <a:rPr lang="en-US"/>
              <a:t>Fashion Divas</a:t>
            </a:r>
          </a:p>
        </p:txBody>
      </p:sp>
      <p:pic>
        <p:nvPicPr>
          <p:cNvPr id="18" name="Picture 18" descr="A person posing for the camera&#10;&#10;Description automatically generated">
            <a:extLst>
              <a:ext uri="{FF2B5EF4-FFF2-40B4-BE49-F238E27FC236}">
                <a16:creationId xmlns:a16="http://schemas.microsoft.com/office/drawing/2014/main" xmlns="" id="{A67EAA29-5FA4-41FD-A144-481AAC7C9945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 rotWithShape="1">
          <a:blip r:embed="rId3"/>
          <a:srcRect l="2493" r="2493"/>
          <a:stretch/>
        </p:blipFill>
        <p:spPr>
          <a:xfrm>
            <a:off x="4460388" y="2603500"/>
            <a:ext cx="3258097" cy="1935340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ADC96FB1-BFE6-4073-BB34-FC78762FB5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258713" y="5108991"/>
            <a:ext cx="3051095" cy="576262"/>
          </a:xfrm>
        </p:spPr>
        <p:txBody>
          <a:bodyPr/>
          <a:lstStyle/>
          <a:p>
            <a:pPr algn="ctr"/>
            <a:r>
              <a:rPr lang="en-US"/>
              <a:t>Mothers</a:t>
            </a:r>
          </a:p>
        </p:txBody>
      </p:sp>
      <p:pic>
        <p:nvPicPr>
          <p:cNvPr id="19" name="Picture 19">
            <a:extLst>
              <a:ext uri="{FF2B5EF4-FFF2-40B4-BE49-F238E27FC236}">
                <a16:creationId xmlns:a16="http://schemas.microsoft.com/office/drawing/2014/main" xmlns="" id="{9573DDC1-5EA7-45B9-B9BF-6CC80E7971E7}"/>
              </a:ext>
            </a:extLst>
          </p:cNvPr>
          <p:cNvPicPr>
            <a:picLocks noGrp="1" noChangeAspect="1"/>
          </p:cNvPicPr>
          <p:nvPr>
            <p:ph type="pic" idx="22"/>
          </p:nvPr>
        </p:nvPicPr>
        <p:blipFill rotWithShape="1">
          <a:blip r:embed="rId4"/>
          <a:srcRect l="7752" r="7752"/>
          <a:stretch/>
        </p:blipFill>
        <p:spPr>
          <a:xfrm>
            <a:off x="8163031" y="2603500"/>
            <a:ext cx="3258095" cy="1935339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AA3E6D4-2374-4A2F-8433-49FC1F45EE5C}"/>
              </a:ext>
            </a:extLst>
          </p:cNvPr>
          <p:cNvSpPr txBox="1"/>
          <p:nvPr/>
        </p:nvSpPr>
        <p:spPr>
          <a:xfrm>
            <a:off x="1154954" y="3021671"/>
            <a:ext cx="5211979" cy="3416300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890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1B456C2-FA58-4505-BFFB-A22276A69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>
            <a:normAutofit/>
          </a:bodyPr>
          <a:lstStyle/>
          <a:p>
            <a:r>
              <a:rPr lang="en-US" dirty="0"/>
              <a:t>SERVICES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BCD065A-4C7B-49D1-A905-45BA4FB6D2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125" y="2352598"/>
            <a:ext cx="6741142" cy="420617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Brows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Microblading, Powder Ombre, Combination Brows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Eyeliner 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Top and Bottom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Lip Liner/Blush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Lash Extensions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Classic, Hybrid, Volume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Waxing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Facial, Body, Brazilian</a:t>
            </a:r>
          </a:p>
          <a:p>
            <a:pPr lvl="1">
              <a:lnSpc>
                <a:spcPct val="90000"/>
              </a:lnSpc>
            </a:pPr>
            <a:endParaRPr lang="en-US"/>
          </a:p>
          <a:p>
            <a:pPr lvl="1">
              <a:lnSpc>
                <a:spcPct val="90000"/>
              </a:lnSpc>
            </a:pPr>
            <a:endParaRPr lang="en-US"/>
          </a:p>
        </p:txBody>
      </p:sp>
      <p:pic>
        <p:nvPicPr>
          <p:cNvPr id="4" name="Picture 22" descr="A person smiling and posing for the camera&#10;&#10;Description automatically generated">
            <a:extLst>
              <a:ext uri="{FF2B5EF4-FFF2-40B4-BE49-F238E27FC236}">
                <a16:creationId xmlns:a16="http://schemas.microsoft.com/office/drawing/2014/main" xmlns="" id="{43B84D35-5A3D-4083-B8CC-D0665C6B9E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56" r="35" b="-7"/>
          <a:stretch/>
        </p:blipFill>
        <p:spPr>
          <a:xfrm>
            <a:off x="8020572" y="2603500"/>
            <a:ext cx="1460955" cy="162866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Picture 24" descr="A picture containing application&#10;&#10;Description automatically generated">
            <a:extLst>
              <a:ext uri="{FF2B5EF4-FFF2-40B4-BE49-F238E27FC236}">
                <a16:creationId xmlns:a16="http://schemas.microsoft.com/office/drawing/2014/main" xmlns="" id="{7E26A786-B296-4D44-831A-0F21C44BCB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050" r="7" b="7"/>
          <a:stretch/>
        </p:blipFill>
        <p:spPr>
          <a:xfrm>
            <a:off x="9639663" y="2603501"/>
            <a:ext cx="1460955" cy="162866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5" descr="A close up of a person&#10;&#10;Description automatically generated">
            <a:extLst>
              <a:ext uri="{FF2B5EF4-FFF2-40B4-BE49-F238E27FC236}">
                <a16:creationId xmlns:a16="http://schemas.microsoft.com/office/drawing/2014/main" xmlns="" id="{760BDEDC-8C63-4D95-9D84-CAFD9A963A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5991" y="4311040"/>
            <a:ext cx="3049859" cy="220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874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>
            <a:extLst>
              <a:ext uri="{FF2B5EF4-FFF2-40B4-BE49-F238E27FC236}">
                <a16:creationId xmlns:a16="http://schemas.microsoft.com/office/drawing/2014/main" xmlns="" id="{7084313B-C03D-4981-9786-879159A6039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xmlns="" id="{A99190B9-52DD-45DC-BE21-AACE88FEC7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xmlns="" id="{D1EE260A-12FB-4D71-A318-71BED7FF31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xmlns="" id="{B52EC39A-8D44-4CEF-820F-A442CFA42DE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xmlns="" id="{2D010773-529F-4A3D-A0AB-E7CE12DC617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xmlns="" id="{D7582733-2D5B-4103-A63C-0D0D817804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xmlns="" id="{6D073C2A-0E86-458E-88D4-27124FDADC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7" name="Freeform 5">
              <a:extLst>
                <a:ext uri="{FF2B5EF4-FFF2-40B4-BE49-F238E27FC236}">
                  <a16:creationId xmlns:a16="http://schemas.microsoft.com/office/drawing/2014/main" xmlns="" id="{01A64F04-7AF7-48B9-A1B0-956BBCEEFE5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68" name="Freeform 5">
              <a:extLst>
                <a:ext uri="{FF2B5EF4-FFF2-40B4-BE49-F238E27FC236}">
                  <a16:creationId xmlns:a16="http://schemas.microsoft.com/office/drawing/2014/main" xmlns="" id="{989ABE99-7694-4211-A627-459BE5422B6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69" name="Freeform 5">
              <a:extLst>
                <a:ext uri="{FF2B5EF4-FFF2-40B4-BE49-F238E27FC236}">
                  <a16:creationId xmlns:a16="http://schemas.microsoft.com/office/drawing/2014/main" xmlns="" id="{254B4214-6F53-497C-8322-9CE8158AA33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20E145FF-1D18-4246-A2BA-9F6B4D53364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xmlns="" id="{B219AE65-9B94-44EA-BEF3-EF4BFA169C8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F0C81A57-9CD5-461B-8FFE-4A8CB6CFBE0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1017539" y="467397"/>
            <a:ext cx="695829" cy="591911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xmlns="" id="{3086C462-37F4-494D-8292-CCB95221CC1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  <a:solidFill>
            <a:srgbClr val="FFFFFF"/>
          </a:solidFill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xmlns="" id="{2C7D2D64-353F-4802-AA48-A70CE6020B9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Freeform 5">
              <a:extLst>
                <a:ext uri="{FF2B5EF4-FFF2-40B4-BE49-F238E27FC236}">
                  <a16:creationId xmlns:a16="http://schemas.microsoft.com/office/drawing/2014/main" xmlns="" id="{30A6328F-CAA3-4052-BF4C-14BD47706E6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ln>
              <a:noFill/>
            </a:ln>
          </p:spPr>
          <p:style>
            <a:lnRef idx="0">
              <a:scrgbClr r="0" g="0" b="0"/>
            </a:lnRef>
            <a:fillRef idx="1002">
              <a:schemeClr val="dk2"/>
            </a:fillRef>
            <a:effectRef idx="0">
              <a:scrgbClr r="0" g="0" b="0"/>
            </a:effectRef>
            <a:fontRef idx="major"/>
          </p:style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CDC10AF-5408-4E84-A348-2C81B2A16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372" y="1209957"/>
            <a:ext cx="3034580" cy="443808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>
                <a:solidFill>
                  <a:schemeClr val="tx1"/>
                </a:solidFill>
              </a:rPr>
              <a:t>MARKETING &amp; SALES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xmlns="" id="{AD23B2CD-009B-425A-9616-1E1AD1D5AB4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4356687" y="1930986"/>
            <a:ext cx="0" cy="3200400"/>
          </a:xfrm>
          <a:prstGeom prst="line">
            <a:avLst/>
          </a:prstGeom>
          <a:ln w="15875" cap="sq">
            <a:solidFill>
              <a:schemeClr val="tx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1CC44BF-EC5B-4332-B104-E54FDCF38B7D}"/>
              </a:ext>
            </a:extLst>
          </p:cNvPr>
          <p:cNvSpPr txBox="1"/>
          <p:nvPr/>
        </p:nvSpPr>
        <p:spPr>
          <a:xfrm>
            <a:off x="4678424" y="1059025"/>
            <a:ext cx="5302189" cy="4739950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/>
              <a:t>Facebook</a:t>
            </a:r>
            <a:endParaRPr lang="en-US" sz="2400" dirty="0"/>
          </a:p>
          <a:p>
            <a:pPr marL="285750" indent="-28575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/>
              <a:t>Instagram</a:t>
            </a:r>
            <a:endParaRPr lang="en-US" sz="2400" dirty="0"/>
          </a:p>
          <a:p>
            <a:pPr marL="285750" indent="-28575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/>
              <a:t>Radio Ads</a:t>
            </a:r>
            <a:endParaRPr lang="en-US" sz="2400" dirty="0"/>
          </a:p>
          <a:p>
            <a:pPr marL="285750" indent="-28575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/>
              <a:t>Business Website</a:t>
            </a:r>
            <a:endParaRPr lang="en-US" sz="2400" dirty="0"/>
          </a:p>
          <a:p>
            <a:pPr marL="285750" indent="-28575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2400" dirty="0"/>
          </a:p>
          <a:p>
            <a:pPr marL="285750" indent="-28575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2400" dirty="0"/>
          </a:p>
          <a:p>
            <a:pPr marL="285750" indent="-28575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/>
              <a:t>Word of Mouth</a:t>
            </a:r>
            <a:endParaRPr lang="en-US" sz="2400" dirty="0"/>
          </a:p>
          <a:p>
            <a:pPr marL="285750" indent="-28575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/>
              <a:t>Walking Advertisement</a:t>
            </a:r>
            <a:endParaRPr lang="en-US" sz="2400" dirty="0"/>
          </a:p>
          <a:p>
            <a:pPr marL="285750" indent="-28575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/>
              <a:t>Referral Programs and Discounts</a:t>
            </a:r>
            <a:endParaRPr lang="en-US" sz="2400" dirty="0"/>
          </a:p>
          <a:p>
            <a:pPr marL="285750" indent="-28575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400"/>
              <a:t>Seasonal Promotions</a:t>
            </a:r>
          </a:p>
          <a:p>
            <a:pPr marL="285750" indent="-28575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07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" name="Group 119">
            <a:extLst>
              <a:ext uri="{FF2B5EF4-FFF2-40B4-BE49-F238E27FC236}">
                <a16:creationId xmlns:a16="http://schemas.microsoft.com/office/drawing/2014/main" xmlns="" id="{6503EB0F-2257-4A3E-A73B-E1DE769B459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xmlns="" id="{77012B2A-0D78-433A-8C68-8889D3DCDDA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2" name="Freeform 5">
              <a:extLst>
                <a:ext uri="{FF2B5EF4-FFF2-40B4-BE49-F238E27FC236}">
                  <a16:creationId xmlns:a16="http://schemas.microsoft.com/office/drawing/2014/main" xmlns="" id="{119D0202-ED3F-47CC-90E9-4E963BCDAB9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4" name="Rectangle 123">
            <a:extLst>
              <a:ext uri="{FF2B5EF4-FFF2-40B4-BE49-F238E27FC236}">
                <a16:creationId xmlns:a16="http://schemas.microsoft.com/office/drawing/2014/main" xmlns="" id="{670D6F2B-93AF-47D6-9378-5E54BE0AC69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26" name="Rectangle 125">
            <a:extLst>
              <a:ext uri="{FF2B5EF4-FFF2-40B4-BE49-F238E27FC236}">
                <a16:creationId xmlns:a16="http://schemas.microsoft.com/office/drawing/2014/main" xmlns="" id="{56981798-4550-46DA-9172-4846E2FB66E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xmlns="" id="{D82EB7D3-3AD8-4ED1-9E1A-2906E14635E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gray">
          <a:xfrm flipH="1">
            <a:off x="423335" y="404829"/>
            <a:ext cx="44788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101DCE2-010A-4839-ABCD-BC91116FB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110" y="1241266"/>
            <a:ext cx="4089633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>
                <a:solidFill>
                  <a:schemeClr val="tx2"/>
                </a:solidFill>
              </a:rPr>
              <a:t>MARKET ANALYSIS</a:t>
            </a:r>
          </a:p>
        </p:txBody>
      </p:sp>
      <p:sp>
        <p:nvSpPr>
          <p:cNvPr id="130" name="Freeform 5">
            <a:extLst>
              <a:ext uri="{FF2B5EF4-FFF2-40B4-BE49-F238E27FC236}">
                <a16:creationId xmlns:a16="http://schemas.microsoft.com/office/drawing/2014/main" xmlns="" id="{2D529E20-662F-4915-ACD7-970C026FDB7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gray">
          <a:xfrm rot="5677511" flipH="1">
            <a:off x="3545327" y="190332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graphicFrame>
        <p:nvGraphicFramePr>
          <p:cNvPr id="66" name="TextBox 3">
            <a:extLst>
              <a:ext uri="{FF2B5EF4-FFF2-40B4-BE49-F238E27FC236}">
                <a16:creationId xmlns:a16="http://schemas.microsoft.com/office/drawing/2014/main" xmlns="" id="{ADEABACF-6380-485D-99E1-C93929AEE9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90693560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11713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>
            <a:extLst>
              <a:ext uri="{FF2B5EF4-FFF2-40B4-BE49-F238E27FC236}">
                <a16:creationId xmlns:a16="http://schemas.microsoft.com/office/drawing/2014/main" xmlns="" id="{FAEF28A3-012D-4640-B8B8-1EF6EAF7233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xmlns="" id="{F3B2F1C2-14D3-4A53-B329-323795BCFD5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xmlns="" id="{194E879E-1515-4211-8F1B-B68A92B2C2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xmlns="" id="{F7137E7D-1F4E-498A-97D1-0E1FE6FC6F9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xmlns="" id="{91375183-B6E5-43E0-B28F-39EC908385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xmlns="" id="{267F36BD-A8AF-4304-A662-1007CC1748D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xmlns="" id="{15D9095F-2809-4A90-A032-250AC21C35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5" name="Freeform 5">
              <a:extLst>
                <a:ext uri="{FF2B5EF4-FFF2-40B4-BE49-F238E27FC236}">
                  <a16:creationId xmlns:a16="http://schemas.microsoft.com/office/drawing/2014/main" xmlns="" id="{9027D7BF-C282-4477-A406-245C3F2652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6" name="Freeform 5">
              <a:extLst>
                <a:ext uri="{FF2B5EF4-FFF2-40B4-BE49-F238E27FC236}">
                  <a16:creationId xmlns:a16="http://schemas.microsoft.com/office/drawing/2014/main" xmlns="" id="{AC3C43D8-426E-472E-A8E8-C41BF7A876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77" name="Freeform 5">
              <a:extLst>
                <a:ext uri="{FF2B5EF4-FFF2-40B4-BE49-F238E27FC236}">
                  <a16:creationId xmlns:a16="http://schemas.microsoft.com/office/drawing/2014/main" xmlns="" id="{52DCAE0E-B8DE-4C42-A48F-FA0C8345AC9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79" name="Rectangle 78">
            <a:extLst>
              <a:ext uri="{FF2B5EF4-FFF2-40B4-BE49-F238E27FC236}">
                <a16:creationId xmlns:a16="http://schemas.microsoft.com/office/drawing/2014/main" xmlns="" id="{59647F54-801D-44AB-8284-EDDFF776313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81" name="Rectangle 80">
            <a:extLst>
              <a:ext uri="{FF2B5EF4-FFF2-40B4-BE49-F238E27FC236}">
                <a16:creationId xmlns:a16="http://schemas.microsoft.com/office/drawing/2014/main" xmlns="" id="{56981798-4550-46DA-9172-4846E2FB66E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xmlns="" id="{D82EB7D3-3AD8-4ED1-9E1A-2906E14635E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gray">
          <a:xfrm flipH="1">
            <a:off x="423335" y="404829"/>
            <a:ext cx="44788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84A19E-FEE9-49AB-9DCF-B82E0C623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110" y="973668"/>
            <a:ext cx="4177867" cy="139169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>
                <a:solidFill>
                  <a:schemeClr val="tx2"/>
                </a:solidFill>
              </a:rPr>
              <a:t>ORGANIZATION &amp; MANAGEMENT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691DD3D-4FED-489A-A393-F120720BE9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1110" y="2984500"/>
            <a:ext cx="4072673" cy="3416300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Wingdings 3" charset="2"/>
              <a:buChar char=""/>
            </a:pPr>
            <a:r>
              <a:rPr lang="en-US" sz="2400"/>
              <a:t>Locally owned and operated</a:t>
            </a:r>
          </a:p>
          <a:p>
            <a:pPr>
              <a:buFont typeface="Wingdings 3" charset="2"/>
              <a:buChar char=""/>
            </a:pPr>
            <a:r>
              <a:rPr lang="en-US" sz="2400"/>
              <a:t>Single member LLC converted into a S-Corp</a:t>
            </a:r>
          </a:p>
          <a:p>
            <a:pPr>
              <a:buFont typeface="Wingdings 3" charset="2"/>
              <a:buChar char=""/>
            </a:pPr>
            <a:r>
              <a:rPr lang="en-US" sz="2400"/>
              <a:t>President = Owner = Esthetician </a:t>
            </a:r>
          </a:p>
          <a:p>
            <a:pPr>
              <a:buFont typeface="Wingdings 3" charset="2"/>
              <a:buChar char=""/>
            </a:pPr>
            <a:r>
              <a:rPr lang="en-US" sz="2400"/>
              <a:t> No Board of Directors</a:t>
            </a:r>
          </a:p>
          <a:p>
            <a:pPr>
              <a:buFont typeface="Wingdings 3" charset="2"/>
              <a:buChar char=""/>
            </a:pPr>
            <a:endParaRPr lang="en-US"/>
          </a:p>
          <a:p>
            <a:pPr>
              <a:buFont typeface="Wingdings 3" charset="2"/>
              <a:buChar char=""/>
            </a:pPr>
            <a:endParaRPr lang="en-US"/>
          </a:p>
        </p:txBody>
      </p:sp>
      <p:pic>
        <p:nvPicPr>
          <p:cNvPr id="5" name="Picture 5" descr="A close up of a person wearing a hat&#10;&#10;Description automatically generated">
            <a:extLst>
              <a:ext uri="{FF2B5EF4-FFF2-40B4-BE49-F238E27FC236}">
                <a16:creationId xmlns:a16="http://schemas.microsoft.com/office/drawing/2014/main" xmlns="" id="{87512659-F042-4491-9364-5820D7E755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826" r="-1" b="11575"/>
          <a:stretch/>
        </p:blipFill>
        <p:spPr>
          <a:xfrm>
            <a:off x="5120117" y="461681"/>
            <a:ext cx="6585549" cy="5934638"/>
          </a:xfrm>
          <a:custGeom>
            <a:avLst/>
            <a:gdLst/>
            <a:ahLst/>
            <a:cxnLst/>
            <a:rect l="l" t="t" r="r" b="b"/>
            <a:pathLst>
              <a:path w="6585549" h="5934638">
                <a:moveTo>
                  <a:pt x="225406" y="0"/>
                </a:moveTo>
                <a:lnTo>
                  <a:pt x="6585549" y="0"/>
                </a:lnTo>
                <a:lnTo>
                  <a:pt x="6585549" y="5934638"/>
                </a:lnTo>
                <a:lnTo>
                  <a:pt x="226600" y="5934638"/>
                </a:lnTo>
                <a:lnTo>
                  <a:pt x="214529" y="5856373"/>
                </a:lnTo>
                <a:lnTo>
                  <a:pt x="203238" y="5780097"/>
                </a:lnTo>
                <a:lnTo>
                  <a:pt x="191320" y="5689292"/>
                </a:lnTo>
                <a:lnTo>
                  <a:pt x="177049" y="5581536"/>
                </a:lnTo>
                <a:lnTo>
                  <a:pt x="161995" y="5462279"/>
                </a:lnTo>
                <a:lnTo>
                  <a:pt x="146156" y="5327888"/>
                </a:lnTo>
                <a:lnTo>
                  <a:pt x="129376" y="5181389"/>
                </a:lnTo>
                <a:lnTo>
                  <a:pt x="112596" y="5022177"/>
                </a:lnTo>
                <a:lnTo>
                  <a:pt x="95503" y="4852675"/>
                </a:lnTo>
                <a:lnTo>
                  <a:pt x="79664" y="4669854"/>
                </a:lnTo>
                <a:lnTo>
                  <a:pt x="64453" y="4478558"/>
                </a:lnTo>
                <a:lnTo>
                  <a:pt x="50652" y="4276365"/>
                </a:lnTo>
                <a:lnTo>
                  <a:pt x="37480" y="4065697"/>
                </a:lnTo>
                <a:lnTo>
                  <a:pt x="25091" y="3845949"/>
                </a:lnTo>
                <a:lnTo>
                  <a:pt x="20700" y="3733351"/>
                </a:lnTo>
                <a:lnTo>
                  <a:pt x="15838" y="3618331"/>
                </a:lnTo>
                <a:lnTo>
                  <a:pt x="11291" y="3501495"/>
                </a:lnTo>
                <a:lnTo>
                  <a:pt x="8311" y="3384054"/>
                </a:lnTo>
                <a:lnTo>
                  <a:pt x="5645" y="3264191"/>
                </a:lnTo>
                <a:lnTo>
                  <a:pt x="2822" y="3143118"/>
                </a:lnTo>
                <a:lnTo>
                  <a:pt x="941" y="3019623"/>
                </a:lnTo>
                <a:lnTo>
                  <a:pt x="941" y="2894918"/>
                </a:lnTo>
                <a:lnTo>
                  <a:pt x="0" y="2769001"/>
                </a:lnTo>
                <a:lnTo>
                  <a:pt x="941" y="2641874"/>
                </a:lnTo>
                <a:lnTo>
                  <a:pt x="2822" y="2512931"/>
                </a:lnTo>
                <a:lnTo>
                  <a:pt x="4547" y="2383988"/>
                </a:lnTo>
                <a:lnTo>
                  <a:pt x="8311" y="2253229"/>
                </a:lnTo>
                <a:lnTo>
                  <a:pt x="12232" y="2121259"/>
                </a:lnTo>
                <a:lnTo>
                  <a:pt x="16779" y="1989289"/>
                </a:lnTo>
                <a:lnTo>
                  <a:pt x="23209" y="1856108"/>
                </a:lnTo>
                <a:lnTo>
                  <a:pt x="30893" y="1721716"/>
                </a:lnTo>
                <a:lnTo>
                  <a:pt x="38264" y="1586720"/>
                </a:lnTo>
                <a:lnTo>
                  <a:pt x="47673" y="1451723"/>
                </a:lnTo>
                <a:lnTo>
                  <a:pt x="58964" y="1314910"/>
                </a:lnTo>
                <a:lnTo>
                  <a:pt x="70255" y="1179913"/>
                </a:lnTo>
                <a:lnTo>
                  <a:pt x="83271" y="1042495"/>
                </a:lnTo>
                <a:lnTo>
                  <a:pt x="97542" y="904471"/>
                </a:lnTo>
                <a:lnTo>
                  <a:pt x="112596" y="768263"/>
                </a:lnTo>
                <a:lnTo>
                  <a:pt x="130160" y="630240"/>
                </a:lnTo>
                <a:lnTo>
                  <a:pt x="148978" y="492821"/>
                </a:lnTo>
                <a:lnTo>
                  <a:pt x="167640" y="354798"/>
                </a:lnTo>
                <a:lnTo>
                  <a:pt x="189438" y="217380"/>
                </a:lnTo>
                <a:lnTo>
                  <a:pt x="211706" y="80567"/>
                </a:lnTo>
                <a:close/>
              </a:path>
            </a:pathLst>
          </a:custGeom>
        </p:spPr>
      </p:pic>
      <p:sp>
        <p:nvSpPr>
          <p:cNvPr id="85" name="Freeform 5">
            <a:extLst>
              <a:ext uri="{FF2B5EF4-FFF2-40B4-BE49-F238E27FC236}">
                <a16:creationId xmlns:a16="http://schemas.microsoft.com/office/drawing/2014/main" xmlns="" id="{2D529E20-662F-4915-ACD7-970C026FDB7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gray">
          <a:xfrm rot="5677511" flipH="1">
            <a:off x="3545327" y="190332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52016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Group 110">
            <a:extLst>
              <a:ext uri="{FF2B5EF4-FFF2-40B4-BE49-F238E27FC236}">
                <a16:creationId xmlns:a16="http://schemas.microsoft.com/office/drawing/2014/main" xmlns="" id="{DDA34B8A-FA8D-4E16-AD72-7B60B1C2582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xmlns="" id="{6885D229-60DD-4D71-8181-10E781C149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xmlns="" id="{0B0DAA45-BE66-4F0C-93A6-519D941071F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xmlns="" id="{EF449A3D-A43B-4688-BD89-35734D0072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xmlns="" id="{74E9975C-AF3D-48EF-B3F0-112A01A3820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xmlns="" id="{CF00A076-2FEA-40D1-8F85-84248179796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xmlns="" id="{A2E68741-6133-4CAA-BF3C-F0E6CF40C5B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8" name="Freeform 5">
              <a:extLst>
                <a:ext uri="{FF2B5EF4-FFF2-40B4-BE49-F238E27FC236}">
                  <a16:creationId xmlns:a16="http://schemas.microsoft.com/office/drawing/2014/main" xmlns="" id="{76C01C64-4A8B-42FC-93C5-2D6A3EBAB7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9" name="Freeform 5">
              <a:extLst>
                <a:ext uri="{FF2B5EF4-FFF2-40B4-BE49-F238E27FC236}">
                  <a16:creationId xmlns:a16="http://schemas.microsoft.com/office/drawing/2014/main" xmlns="" id="{D969AEA9-C1EE-45E1-9964-D9705492E12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0" name="Freeform 5">
              <a:extLst>
                <a:ext uri="{FF2B5EF4-FFF2-40B4-BE49-F238E27FC236}">
                  <a16:creationId xmlns:a16="http://schemas.microsoft.com/office/drawing/2014/main" xmlns="" id="{4845E67D-4E5B-44B3-AB74-5E95C839E7A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2" name="Rectangle 121">
            <a:extLst>
              <a:ext uri="{FF2B5EF4-FFF2-40B4-BE49-F238E27FC236}">
                <a16:creationId xmlns:a16="http://schemas.microsoft.com/office/drawing/2014/main" xmlns="" id="{079CE317-680B-449C-A423-71C1FE069B4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xmlns="" id="{0D105174-071A-4257-860A-5EE2D11DD5E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" name="Freeform 5">
            <a:extLst>
              <a:ext uri="{FF2B5EF4-FFF2-40B4-BE49-F238E27FC236}">
                <a16:creationId xmlns:a16="http://schemas.microsoft.com/office/drawing/2014/main" xmlns="" id="{E17B217C-3C66-46B3-9E9D-2771AA2A23E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FD826F5E-15EF-4D47-BD05-30828791C681}"/>
              </a:ext>
            </a:extLst>
          </p:cNvPr>
          <p:cNvSpPr txBox="1"/>
          <p:nvPr/>
        </p:nvSpPr>
        <p:spPr>
          <a:xfrm>
            <a:off x="639098" y="629265"/>
            <a:ext cx="3421623" cy="5601210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defTabSz="457200">
              <a:spcBef>
                <a:spcPct val="0"/>
              </a:spcBef>
              <a:spcAft>
                <a:spcPts val="600"/>
              </a:spcAft>
            </a:pPr>
            <a:r>
              <a:rPr lang="en-US" sz="36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BUSINESS OPERATIONS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xmlns="" id="{8A848D99-5D8B-49F5-97E9-AA7C3F5F2BE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618" name="Diagram 618">
            <a:extLst>
              <a:ext uri="{FF2B5EF4-FFF2-40B4-BE49-F238E27FC236}">
                <a16:creationId xmlns:a16="http://schemas.microsoft.com/office/drawing/2014/main" xmlns="" id="{5E8E3637-31F6-4C2E-B3B5-A5A07C64D76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84845160"/>
              </p:ext>
            </p:extLst>
          </p:nvPr>
        </p:nvGraphicFramePr>
        <p:xfrm>
          <a:off x="4626556" y="1409850"/>
          <a:ext cx="6813755" cy="38117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52791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203</Words>
  <Application>Microsoft Office PowerPoint</Application>
  <PresentationFormat>Widescreen</PresentationFormat>
  <Paragraphs>69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Ion Boardroom</vt:lpstr>
      <vt:lpstr> BUSINESS PLAN</vt:lpstr>
      <vt:lpstr>PowerPoint Presentation</vt:lpstr>
      <vt:lpstr>COMPANY DESCRIPTION</vt:lpstr>
      <vt:lpstr>TARGET MARKET</vt:lpstr>
      <vt:lpstr>SERVICES</vt:lpstr>
      <vt:lpstr>MARKETING &amp; SALES</vt:lpstr>
      <vt:lpstr>MARKET ANALYSIS</vt:lpstr>
      <vt:lpstr>ORGANIZATION &amp; MANAGEMENT</vt:lpstr>
      <vt:lpstr>PowerPoint Presentation</vt:lpstr>
      <vt:lpstr>FUNDING </vt:lpstr>
      <vt:lpstr>FINANCIALS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Rush Family</dc:creator>
  <cp:lastModifiedBy>Rush Family</cp:lastModifiedBy>
  <cp:revision>568</cp:revision>
  <dcterms:created xsi:type="dcterms:W3CDTF">2020-11-11T01:36:58Z</dcterms:created>
  <dcterms:modified xsi:type="dcterms:W3CDTF">2020-11-16T04:44:04Z</dcterms:modified>
</cp:coreProperties>
</file>