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Lst>
  <p:sldSz cy="32918400" cx="43891200"/>
  <p:notesSz cx="7004050" cy="929005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A4A3A4"/>
          </p15:clr>
        </p15:guide>
        <p15:guide id="2" pos="13824">
          <p15:clr>
            <a:srgbClr val="A4A3A4"/>
          </p15:clr>
        </p15:guide>
      </p15:sldGuideLst>
    </p:ext>
    <p:ext uri="http://customooxmlschemas.google.com/">
      <go:slidesCustomData xmlns:go="http://customooxmlschemas.google.com/" r:id="rId7" roundtripDataSignature="AMtx7mjWuhPoKU/pFWk4AKMdY1F7OYoTa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68" orient="horz"/>
        <p:guide pos="13824"/>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67575" y="696750"/>
            <a:ext cx="4669600" cy="34837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00400" y="4412750"/>
            <a:ext cx="5603225" cy="41805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 name="Shape 27"/>
        <p:cNvGrpSpPr/>
        <p:nvPr/>
      </p:nvGrpSpPr>
      <p:grpSpPr>
        <a:xfrm>
          <a:off x="0" y="0"/>
          <a:ext cx="0" cy="0"/>
          <a:chOff x="0" y="0"/>
          <a:chExt cx="0" cy="0"/>
        </a:xfrm>
      </p:grpSpPr>
      <p:sp>
        <p:nvSpPr>
          <p:cNvPr id="28" name="Google Shape;28;p1:notes"/>
          <p:cNvSpPr txBox="1"/>
          <p:nvPr>
            <p:ph idx="1" type="body"/>
          </p:nvPr>
        </p:nvSpPr>
        <p:spPr>
          <a:xfrm>
            <a:off x="700400" y="4412750"/>
            <a:ext cx="5603225" cy="4180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1:notes"/>
          <p:cNvSpPr/>
          <p:nvPr>
            <p:ph idx="2" type="sldImg"/>
          </p:nvPr>
        </p:nvSpPr>
        <p:spPr>
          <a:xfrm>
            <a:off x="1167575" y="696750"/>
            <a:ext cx="4669600" cy="3483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1" name="Shape 11"/>
        <p:cNvGrpSpPr/>
        <p:nvPr/>
      </p:nvGrpSpPr>
      <p:grpSpPr>
        <a:xfrm>
          <a:off x="0" y="0"/>
          <a:ext cx="0" cy="0"/>
          <a:chOff x="0" y="0"/>
          <a:chExt cx="0" cy="0"/>
        </a:xfrm>
      </p:grpSpPr>
      <p:sp>
        <p:nvSpPr>
          <p:cNvPr id="12" name="Google Shape;12;p3"/>
          <p:cNvSpPr/>
          <p:nvPr/>
        </p:nvSpPr>
        <p:spPr>
          <a:xfrm>
            <a:off x="43159681" y="0"/>
            <a:ext cx="731520" cy="32918401"/>
          </a:xfrm>
          <a:prstGeom prst="rect">
            <a:avLst/>
          </a:prstGeom>
          <a:solidFill>
            <a:srgbClr val="D6E3BC"/>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3" name="Google Shape;13;p3"/>
          <p:cNvSpPr/>
          <p:nvPr/>
        </p:nvSpPr>
        <p:spPr>
          <a:xfrm>
            <a:off x="-3" y="0"/>
            <a:ext cx="731520" cy="32918401"/>
          </a:xfrm>
          <a:prstGeom prst="rect">
            <a:avLst/>
          </a:prstGeom>
          <a:solidFill>
            <a:srgbClr val="D6E3BC"/>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4" name="Google Shape;14;p3"/>
          <p:cNvSpPr/>
          <p:nvPr/>
        </p:nvSpPr>
        <p:spPr>
          <a:xfrm>
            <a:off x="0" y="0"/>
            <a:ext cx="43891199" cy="4114800"/>
          </a:xfrm>
          <a:prstGeom prst="rect">
            <a:avLst/>
          </a:prstGeom>
          <a:solidFill>
            <a:srgbClr val="366092"/>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5" name="Google Shape;15;p3"/>
          <p:cNvSpPr/>
          <p:nvPr/>
        </p:nvSpPr>
        <p:spPr>
          <a:xfrm>
            <a:off x="0" y="28803600"/>
            <a:ext cx="43891199" cy="4114800"/>
          </a:xfrm>
          <a:prstGeom prst="rect">
            <a:avLst/>
          </a:prstGeom>
          <a:solidFill>
            <a:srgbClr val="B7CCE4"/>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6" name="Google Shape;16;p3"/>
          <p:cNvSpPr/>
          <p:nvPr/>
        </p:nvSpPr>
        <p:spPr>
          <a:xfrm>
            <a:off x="-10515600" y="0"/>
            <a:ext cx="9601200" cy="32918401"/>
          </a:xfrm>
          <a:prstGeom prst="rect">
            <a:avLst/>
          </a:prstGeom>
          <a:solidFill>
            <a:srgbClr val="D8D8D8"/>
          </a:solidFill>
          <a:ln>
            <a:noFill/>
          </a:ln>
        </p:spPr>
        <p:txBody>
          <a:bodyPr anchorCtr="0" anchor="t" bIns="171400" lIns="171400" spcFirstLastPara="1" rIns="171400" wrap="square" tIns="171400">
            <a:noAutofit/>
          </a:bodyPr>
          <a:lstStyle/>
          <a:p>
            <a:pPr indent="0" lvl="0" marL="0" marR="0" rtl="0" algn="l">
              <a:spcBef>
                <a:spcPts val="0"/>
              </a:spcBef>
              <a:spcAft>
                <a:spcPts val="0"/>
              </a:spcAft>
              <a:buNone/>
            </a:pPr>
            <a:r>
              <a:rPr b="0" i="0" lang="en-US" sz="7200" u="none" cap="none" strike="noStrike">
                <a:solidFill>
                  <a:srgbClr val="7F7F7F"/>
                </a:solidFill>
                <a:latin typeface="Calibri"/>
                <a:ea typeface="Calibri"/>
                <a:cs typeface="Calibri"/>
                <a:sym typeface="Calibri"/>
              </a:rPr>
              <a:t>Poster Print Size:</a:t>
            </a:r>
            <a:endParaRPr b="0" i="0" sz="72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This poster template is 36” high by 48” wide. It can be used to print any poster with a 3:4 aspect ratio.</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Placeholders:</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Image Quality:</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You can place digital photos or logo art in your poster file by selecting the </a:t>
            </a:r>
            <a:r>
              <a:rPr b="1" i="0" lang="en-US" sz="4900" u="none" cap="none" strike="noStrike">
                <a:solidFill>
                  <a:srgbClr val="7F7F7F"/>
                </a:solidFill>
                <a:latin typeface="Calibri"/>
                <a:ea typeface="Calibri"/>
                <a:cs typeface="Calibri"/>
                <a:sym typeface="Calibri"/>
              </a:rPr>
              <a:t>Insert, Picture</a:t>
            </a:r>
            <a:r>
              <a:rPr b="0" i="0" lang="en-US" sz="4900" u="none" cap="none" strike="noStrike">
                <a:solidFill>
                  <a:srgbClr val="7F7F7F"/>
                </a:solidFill>
                <a:latin typeface="Calibri"/>
                <a:ea typeface="Calibri"/>
                <a:cs typeface="Calibri"/>
                <a:sym typeface="Calibri"/>
              </a:rPr>
              <a:t> command, or by using standard copy &amp; paste. For best results, all graphic elements should be at least </a:t>
            </a:r>
            <a:r>
              <a:rPr b="1" i="0" lang="en-US" sz="4900" u="none" cap="none" strike="noStrike">
                <a:solidFill>
                  <a:srgbClr val="7F7F7F"/>
                </a:solidFill>
                <a:latin typeface="Calibri"/>
                <a:ea typeface="Calibri"/>
                <a:cs typeface="Calibri"/>
                <a:sym typeface="Calibri"/>
              </a:rPr>
              <a:t>150-200 pixels per inch in their final printed size</a:t>
            </a:r>
            <a:r>
              <a:rPr b="0" i="0" lang="en-US" sz="4900" u="none" cap="none" strike="noStrike">
                <a:solidFill>
                  <a:srgbClr val="7F7F7F"/>
                </a:solidFill>
                <a:latin typeface="Calibri"/>
                <a:ea typeface="Calibri"/>
                <a:cs typeface="Calibri"/>
                <a:sym typeface="Calibri"/>
              </a:rPr>
              <a:t>. For instance, a 1600 x 1200 pixel photo will usually look fine up to 8“-10” wide on your printed poster.</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indent="0" lvl="0" marL="0" marR="0" rtl="0" algn="ctr">
              <a:spcBef>
                <a:spcPts val="1800"/>
              </a:spcBef>
              <a:spcAft>
                <a:spcPts val="0"/>
              </a:spcAft>
              <a:buNone/>
            </a:pPr>
            <a:br>
              <a:rPr b="0" i="0" lang="en-US" sz="3600" u="none" cap="none" strike="noStrike">
                <a:solidFill>
                  <a:srgbClr val="7F7F7F"/>
                </a:solidFill>
                <a:latin typeface="Calibri"/>
                <a:ea typeface="Calibri"/>
                <a:cs typeface="Calibri"/>
                <a:sym typeface="Calibri"/>
              </a:rPr>
            </a:br>
            <a:r>
              <a:rPr b="0" i="0" lang="en-US" sz="3600" u="none" cap="none" strike="noStrike">
                <a:solidFill>
                  <a:srgbClr val="7F7F7F"/>
                </a:solidFill>
                <a:latin typeface="Calibri"/>
                <a:ea typeface="Calibri"/>
                <a:cs typeface="Calibri"/>
                <a:sym typeface="Calibri"/>
              </a:rPr>
              <a:t>[This sidebar area does not print.]</a:t>
            </a:r>
            <a:endParaRPr/>
          </a:p>
        </p:txBody>
      </p:sp>
      <p:grpSp>
        <p:nvGrpSpPr>
          <p:cNvPr id="17" name="Google Shape;17;p3"/>
          <p:cNvGrpSpPr/>
          <p:nvPr/>
        </p:nvGrpSpPr>
        <p:grpSpPr>
          <a:xfrm>
            <a:off x="44805600" y="0"/>
            <a:ext cx="9601200" cy="32918399"/>
            <a:chOff x="33832800" y="0"/>
            <a:chExt cx="12801600" cy="43891199"/>
          </a:xfrm>
        </p:grpSpPr>
        <p:sp>
          <p:nvSpPr>
            <p:cNvPr id="18" name="Google Shape;18;p3"/>
            <p:cNvSpPr/>
            <p:nvPr/>
          </p:nvSpPr>
          <p:spPr>
            <a:xfrm>
              <a:off x="33832800" y="0"/>
              <a:ext cx="12801600" cy="43891199"/>
            </a:xfrm>
            <a:prstGeom prst="rect">
              <a:avLst/>
            </a:prstGeom>
            <a:solidFill>
              <a:srgbClr val="D8D8D8"/>
            </a:solidFill>
            <a:ln>
              <a:noFill/>
            </a:ln>
          </p:spPr>
          <p:txBody>
            <a:bodyPr anchorCtr="0" anchor="t" bIns="228600" lIns="228600" spcFirstLastPara="1" rIns="228600" wrap="square" tIns="228600">
              <a:noAutofit/>
            </a:bodyPr>
            <a:lstStyle/>
            <a:p>
              <a:pPr indent="0" lvl="0" marL="0" marR="0" rtl="0" algn="l">
                <a:spcBef>
                  <a:spcPts val="0"/>
                </a:spcBef>
                <a:spcAft>
                  <a:spcPts val="0"/>
                </a:spcAft>
                <a:buNone/>
              </a:pPr>
              <a:r>
                <a:rPr b="0" i="0" lang="en-US" sz="7200" u="none" cap="none" strike="noStrike">
                  <a:solidFill>
                    <a:srgbClr val="7F7F7F"/>
                  </a:solidFill>
                  <a:latin typeface="Calibri"/>
                  <a:ea typeface="Calibri"/>
                  <a:cs typeface="Calibri"/>
                  <a:sym typeface="Calibri"/>
                </a:rPr>
                <a:t>Change Color Theme:</a:t>
              </a:r>
              <a:endParaRPr b="0" i="0" sz="72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This template is designed to use the built-in color themes in the newer versions of PowerPoint.</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To change the color theme, select the </a:t>
              </a:r>
              <a:r>
                <a:rPr b="1" i="0" lang="en-US" sz="4900" u="none" cap="none" strike="noStrike">
                  <a:solidFill>
                    <a:srgbClr val="7F7F7F"/>
                  </a:solidFill>
                  <a:latin typeface="Calibri"/>
                  <a:ea typeface="Calibri"/>
                  <a:cs typeface="Calibri"/>
                  <a:sym typeface="Calibri"/>
                </a:rPr>
                <a:t>Design</a:t>
              </a:r>
              <a:r>
                <a:rPr b="0" i="0" lang="en-US" sz="4900" u="none" cap="none" strike="noStrike">
                  <a:solidFill>
                    <a:srgbClr val="7F7F7F"/>
                  </a:solidFill>
                  <a:latin typeface="Calibri"/>
                  <a:ea typeface="Calibri"/>
                  <a:cs typeface="Calibri"/>
                  <a:sym typeface="Calibri"/>
                </a:rPr>
                <a:t> tab, then select the </a:t>
              </a:r>
              <a:r>
                <a:rPr b="1" i="0" lang="en-US" sz="4900" u="none" cap="none" strike="noStrike">
                  <a:solidFill>
                    <a:srgbClr val="7F7F7F"/>
                  </a:solidFill>
                  <a:latin typeface="Calibri"/>
                  <a:ea typeface="Calibri"/>
                  <a:cs typeface="Calibri"/>
                  <a:sym typeface="Calibri"/>
                </a:rPr>
                <a:t>Colors</a:t>
              </a:r>
              <a:r>
                <a:rPr b="0" i="0" lang="en-US" sz="4900" u="none" cap="none" strike="noStrike">
                  <a:solidFill>
                    <a:srgbClr val="7F7F7F"/>
                  </a:solidFill>
                  <a:latin typeface="Calibri"/>
                  <a:ea typeface="Calibri"/>
                  <a:cs typeface="Calibri"/>
                  <a:sym typeface="Calibri"/>
                </a:rPr>
                <a:t> drop-down list.</a:t>
              </a:r>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Printing Your Poster:</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Once your poster file is ready, visit </a:t>
              </a:r>
              <a:r>
                <a:rPr b="1" i="0" lang="en-US" sz="4900" u="none" cap="none" strike="noStrike">
                  <a:solidFill>
                    <a:srgbClr val="7F7F7F"/>
                  </a:solidFill>
                  <a:latin typeface="Calibri"/>
                  <a:ea typeface="Calibri"/>
                  <a:cs typeface="Calibri"/>
                  <a:sym typeface="Calibri"/>
                </a:rPr>
                <a:t>www.genigraphics.com</a:t>
              </a:r>
              <a:r>
                <a:rPr b="0" i="0" lang="en-US" sz="4900" u="none" cap="none" strike="noStrik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ctr">
                <a:spcBef>
                  <a:spcPts val="0"/>
                </a:spcBef>
                <a:spcAft>
                  <a:spcPts val="0"/>
                </a:spcAft>
                <a:buNone/>
              </a:pPr>
              <a:r>
                <a:rPr b="0" i="0" lang="en-US" sz="4900" u="none" cap="none" strike="noStrike">
                  <a:solidFill>
                    <a:srgbClr val="7F7F7F"/>
                  </a:solidFill>
                  <a:latin typeface="Calibri"/>
                  <a:ea typeface="Calibri"/>
                  <a:cs typeface="Calibri"/>
                  <a:sym typeface="Calibri"/>
                </a:rPr>
                <a:t>US and Canada:  1-800-790-4001</a:t>
              </a:r>
              <a:br>
                <a:rPr b="0" i="0" lang="en-US" sz="4900" u="none" cap="none" strike="noStrike">
                  <a:solidFill>
                    <a:srgbClr val="7F7F7F"/>
                  </a:solidFill>
                  <a:latin typeface="Calibri"/>
                  <a:ea typeface="Calibri"/>
                  <a:cs typeface="Calibri"/>
                  <a:sym typeface="Calibri"/>
                </a:rPr>
              </a:br>
              <a:r>
                <a:rPr b="0" i="0" lang="en-US" sz="4900" u="none" cap="none" strike="noStrike">
                  <a:solidFill>
                    <a:srgbClr val="7F7F7F"/>
                  </a:solidFill>
                  <a:latin typeface="Calibri"/>
                  <a:ea typeface="Calibri"/>
                  <a:cs typeface="Calibri"/>
                  <a:sym typeface="Calibri"/>
                </a:rPr>
                <a:t>Email: info@genigraphics.com</a:t>
              </a:r>
              <a:endParaRPr/>
            </a:p>
            <a:p>
              <a:pPr indent="0" lvl="0" marL="0" marR="0" rtl="0" algn="ctr">
                <a:spcBef>
                  <a:spcPts val="0"/>
                </a:spcBef>
                <a:spcAft>
                  <a:spcPts val="0"/>
                </a:spcAft>
                <a:buNone/>
              </a:pPr>
              <a:br>
                <a:rPr b="0" i="0" lang="en-US" sz="3600" u="none" cap="none" strike="noStrike">
                  <a:solidFill>
                    <a:srgbClr val="7F7F7F"/>
                  </a:solidFill>
                  <a:latin typeface="Calibri"/>
                  <a:ea typeface="Calibri"/>
                  <a:cs typeface="Calibri"/>
                  <a:sym typeface="Calibri"/>
                </a:rPr>
              </a:br>
              <a:r>
                <a:rPr b="0" i="0" lang="en-US" sz="3600" u="none" cap="none" strike="noStrike">
                  <a:solidFill>
                    <a:srgbClr val="7F7F7F"/>
                  </a:solidFill>
                  <a:latin typeface="Calibri"/>
                  <a:ea typeface="Calibri"/>
                  <a:cs typeface="Calibri"/>
                  <a:sym typeface="Calibri"/>
                </a:rPr>
                <a:t>[This sidebar area does not print.]</a:t>
              </a:r>
              <a:endParaRPr/>
            </a:p>
          </p:txBody>
        </p:sp>
        <p:pic>
          <p:nvPicPr>
            <p:cNvPr id="19" name="Google Shape;19;p3"/>
            <p:cNvPicPr preferRelativeResize="0"/>
            <p:nvPr/>
          </p:nvPicPr>
          <p:blipFill rotWithShape="1">
            <a:blip r:embed="rId2">
              <a:alphaModFix/>
            </a:blip>
            <a:srcRect b="0" l="0" r="0" t="0"/>
            <a:stretch/>
          </p:blipFill>
          <p:spPr>
            <a:xfrm>
              <a:off x="34281341" y="9260274"/>
              <a:ext cx="11904515" cy="10246926"/>
            </a:xfrm>
            <a:prstGeom prst="rect">
              <a:avLst/>
            </a:prstGeom>
            <a:noFill/>
            <a:ln>
              <a:noFill/>
            </a:ln>
          </p:spPr>
        </p:pic>
      </p:grpSp>
      <p:pic>
        <p:nvPicPr>
          <p:cNvPr id="20" name="Google Shape;20;p3"/>
          <p:cNvPicPr preferRelativeResize="0"/>
          <p:nvPr/>
        </p:nvPicPr>
        <p:blipFill rotWithShape="1">
          <a:blip r:embed="rId3">
            <a:alphaModFix/>
          </a:blip>
          <a:srcRect b="0" l="0" r="0" t="0"/>
          <a:stretch/>
        </p:blipFill>
        <p:spPr>
          <a:xfrm>
            <a:off x="38404800" y="32613600"/>
            <a:ext cx="5297435" cy="18592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2194560" y="1318262"/>
            <a:ext cx="39502081" cy="5486400"/>
          </a:xfrm>
          <a:prstGeom prst="rect">
            <a:avLst/>
          </a:prstGeom>
          <a:noFill/>
          <a:ln>
            <a:noFill/>
          </a:ln>
        </p:spPr>
        <p:txBody>
          <a:bodyPr anchorCtr="0" anchor="ctr" bIns="164550" lIns="329125" spcFirstLastPara="1" rIns="329125" wrap="square" tIns="16455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2194560" y="7680963"/>
            <a:ext cx="39502081" cy="21724623"/>
          </a:xfrm>
          <a:prstGeom prst="rect">
            <a:avLst/>
          </a:prstGeom>
          <a:noFill/>
          <a:ln>
            <a:noFill/>
          </a:ln>
        </p:spPr>
        <p:txBody>
          <a:bodyPr anchorCtr="0" anchor="t" bIns="164550" lIns="329125" spcFirstLastPara="1" rIns="329125" wrap="square" tIns="16455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2194560" y="30510484"/>
            <a:ext cx="10241280" cy="1752600"/>
          </a:xfrm>
          <a:prstGeom prst="rect">
            <a:avLst/>
          </a:prstGeom>
          <a:noFill/>
          <a:ln>
            <a:noFill/>
          </a:ln>
        </p:spPr>
        <p:txBody>
          <a:bodyPr anchorCtr="0" anchor="ctr" bIns="164550" lIns="329125" spcFirstLastPara="1" rIns="329125" wrap="square" tIns="1645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14996159" y="30510484"/>
            <a:ext cx="13898880" cy="1752600"/>
          </a:xfrm>
          <a:prstGeom prst="rect">
            <a:avLst/>
          </a:prstGeom>
          <a:noFill/>
          <a:ln>
            <a:noFill/>
          </a:ln>
        </p:spPr>
        <p:txBody>
          <a:bodyPr anchorCtr="0" anchor="ctr" bIns="164550" lIns="329125" spcFirstLastPara="1" rIns="329125" wrap="square" tIns="1645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31455359" y="30510484"/>
            <a:ext cx="10241280" cy="1752600"/>
          </a:xfrm>
          <a:prstGeom prst="rect">
            <a:avLst/>
          </a:prstGeom>
          <a:noFill/>
          <a:ln>
            <a:noFill/>
          </a:ln>
        </p:spPr>
        <p:txBody>
          <a:bodyPr anchorCtr="0" anchor="ctr" bIns="164550" lIns="329125" spcFirstLastPara="1" rIns="329125" wrap="square" tIns="1645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2194560" y="1318262"/>
            <a:ext cx="39502081" cy="5486400"/>
          </a:xfrm>
          <a:prstGeom prst="rect">
            <a:avLst/>
          </a:prstGeom>
          <a:noFill/>
          <a:ln>
            <a:noFill/>
          </a:ln>
        </p:spPr>
        <p:txBody>
          <a:bodyPr anchorCtr="0" anchor="ctr" bIns="164550" lIns="329125" spcFirstLastPara="1" rIns="329125" wrap="square" tIns="164550">
            <a:normAutofit/>
          </a:bodyPr>
          <a:lstStyle>
            <a:lvl1pPr lvl="0" marR="0" rtl="0" algn="ctr">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
          <p:cNvSpPr txBox="1"/>
          <p:nvPr>
            <p:ph idx="1" type="body"/>
          </p:nvPr>
        </p:nvSpPr>
        <p:spPr>
          <a:xfrm>
            <a:off x="2194560" y="7680963"/>
            <a:ext cx="39502081" cy="21724623"/>
          </a:xfrm>
          <a:prstGeom prst="rect">
            <a:avLst/>
          </a:prstGeom>
          <a:noFill/>
          <a:ln>
            <a:noFill/>
          </a:ln>
        </p:spPr>
        <p:txBody>
          <a:bodyPr anchorCtr="0" anchor="t" bIns="164550" lIns="329125" spcFirstLastPara="1" rIns="329125" wrap="square" tIns="164550">
            <a:normAutofit/>
          </a:bodyPr>
          <a:lstStyle>
            <a:lvl1pPr indent="-400050" lvl="0" marL="4572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1pPr>
            <a:lvl2pPr indent="-400050" lvl="1" marL="9144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2pPr>
            <a:lvl3pPr indent="-400050" lvl="2" marL="13716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3pPr>
            <a:lvl4pPr indent="-400050" lvl="3" marL="18288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4pPr>
            <a:lvl5pPr indent="-400050" lvl="4" marL="22860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5pPr>
            <a:lvl6pPr indent="-685800" lvl="5" marL="27432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6pPr>
            <a:lvl7pPr indent="-685800" lvl="6" marL="32004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7pPr>
            <a:lvl8pPr indent="-685800" lvl="7" marL="36576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8pPr>
            <a:lvl9pPr indent="-685800" lvl="8" marL="41148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2194560" y="30510484"/>
            <a:ext cx="10241280" cy="1752600"/>
          </a:xfrm>
          <a:prstGeom prst="rect">
            <a:avLst/>
          </a:prstGeom>
          <a:noFill/>
          <a:ln>
            <a:noFill/>
          </a:ln>
        </p:spPr>
        <p:txBody>
          <a:bodyPr anchorCtr="0" anchor="ctr" bIns="164550" lIns="329125" spcFirstLastPara="1" rIns="329125" wrap="square" tIns="164550">
            <a:noAutofit/>
          </a:bodyPr>
          <a:lstStyle>
            <a:lvl1pPr lvl="0" marR="0" rtl="0" algn="l">
              <a:spcBef>
                <a:spcPts val="0"/>
              </a:spcBef>
              <a:spcAft>
                <a:spcPts val="0"/>
              </a:spcAft>
              <a:buSzPts val="1400"/>
              <a:buNone/>
              <a:defRPr b="0" i="0" sz="44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14996159" y="30510484"/>
            <a:ext cx="13898880" cy="1752600"/>
          </a:xfrm>
          <a:prstGeom prst="rect">
            <a:avLst/>
          </a:prstGeom>
          <a:noFill/>
          <a:ln>
            <a:noFill/>
          </a:ln>
        </p:spPr>
        <p:txBody>
          <a:bodyPr anchorCtr="0" anchor="ctr" bIns="164550" lIns="329125" spcFirstLastPara="1" rIns="329125" wrap="square" tIns="164550">
            <a:noAutofit/>
          </a:bodyPr>
          <a:lstStyle>
            <a:lvl1pPr lvl="0" marR="0" rtl="0" algn="ctr">
              <a:spcBef>
                <a:spcPts val="0"/>
              </a:spcBef>
              <a:spcAft>
                <a:spcPts val="0"/>
              </a:spcAft>
              <a:buSzPts val="1400"/>
              <a:buNone/>
              <a:defRPr b="0" i="0" sz="44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31455359" y="30510484"/>
            <a:ext cx="10241280" cy="1752600"/>
          </a:xfrm>
          <a:prstGeom prst="rect">
            <a:avLst/>
          </a:prstGeom>
          <a:noFill/>
          <a:ln>
            <a:noFill/>
          </a:ln>
        </p:spPr>
        <p:txBody>
          <a:bodyPr anchorCtr="0" anchor="ctr" bIns="164550" lIns="329125" spcFirstLastPara="1" rIns="329125" wrap="square" tIns="164550">
            <a:noAutofit/>
          </a:bodyPr>
          <a:lstStyle>
            <a:lvl1pPr indent="0" lvl="0" marL="0" marR="0" rtl="0" algn="r">
              <a:spcBef>
                <a:spcPts val="0"/>
              </a:spcBef>
              <a:buNone/>
              <a:defRPr b="0" i="0" sz="4400" u="none" cap="none" strike="noStrike">
                <a:solidFill>
                  <a:srgbClr val="888888"/>
                </a:solidFill>
                <a:latin typeface="Calibri"/>
                <a:ea typeface="Calibri"/>
                <a:cs typeface="Calibri"/>
                <a:sym typeface="Calibri"/>
              </a:defRPr>
            </a:lvl1pPr>
            <a:lvl2pPr indent="0" lvl="1" marL="0" marR="0" rtl="0" algn="r">
              <a:spcBef>
                <a:spcPts val="0"/>
              </a:spcBef>
              <a:buNone/>
              <a:defRPr b="0" i="0" sz="4400" u="none" cap="none" strike="noStrike">
                <a:solidFill>
                  <a:srgbClr val="888888"/>
                </a:solidFill>
                <a:latin typeface="Calibri"/>
                <a:ea typeface="Calibri"/>
                <a:cs typeface="Calibri"/>
                <a:sym typeface="Calibri"/>
              </a:defRPr>
            </a:lvl2pPr>
            <a:lvl3pPr indent="0" lvl="2" marL="0" marR="0" rtl="0" algn="r">
              <a:spcBef>
                <a:spcPts val="0"/>
              </a:spcBef>
              <a:buNone/>
              <a:defRPr b="0" i="0" sz="4400" u="none" cap="none" strike="noStrike">
                <a:solidFill>
                  <a:srgbClr val="888888"/>
                </a:solidFill>
                <a:latin typeface="Calibri"/>
                <a:ea typeface="Calibri"/>
                <a:cs typeface="Calibri"/>
                <a:sym typeface="Calibri"/>
              </a:defRPr>
            </a:lvl3pPr>
            <a:lvl4pPr indent="0" lvl="3" marL="0" marR="0" rtl="0" algn="r">
              <a:spcBef>
                <a:spcPts val="0"/>
              </a:spcBef>
              <a:buNone/>
              <a:defRPr b="0" i="0" sz="4400" u="none" cap="none" strike="noStrike">
                <a:solidFill>
                  <a:srgbClr val="888888"/>
                </a:solidFill>
                <a:latin typeface="Calibri"/>
                <a:ea typeface="Calibri"/>
                <a:cs typeface="Calibri"/>
                <a:sym typeface="Calibri"/>
              </a:defRPr>
            </a:lvl4pPr>
            <a:lvl5pPr indent="0" lvl="4" marL="0" marR="0" rtl="0" algn="r">
              <a:spcBef>
                <a:spcPts val="0"/>
              </a:spcBef>
              <a:buNone/>
              <a:defRPr b="0" i="0" sz="4400" u="none" cap="none" strike="noStrike">
                <a:solidFill>
                  <a:srgbClr val="888888"/>
                </a:solidFill>
                <a:latin typeface="Calibri"/>
                <a:ea typeface="Calibri"/>
                <a:cs typeface="Calibri"/>
                <a:sym typeface="Calibri"/>
              </a:defRPr>
            </a:lvl5pPr>
            <a:lvl6pPr indent="0" lvl="5" marL="0" marR="0" rtl="0" algn="r">
              <a:spcBef>
                <a:spcPts val="0"/>
              </a:spcBef>
              <a:buNone/>
              <a:defRPr b="0" i="0" sz="4400" u="none" cap="none" strike="noStrike">
                <a:solidFill>
                  <a:srgbClr val="888888"/>
                </a:solidFill>
                <a:latin typeface="Calibri"/>
                <a:ea typeface="Calibri"/>
                <a:cs typeface="Calibri"/>
                <a:sym typeface="Calibri"/>
              </a:defRPr>
            </a:lvl6pPr>
            <a:lvl7pPr indent="0" lvl="6" marL="0" marR="0" rtl="0" algn="r">
              <a:spcBef>
                <a:spcPts val="0"/>
              </a:spcBef>
              <a:buNone/>
              <a:defRPr b="0" i="0" sz="4400" u="none" cap="none" strike="noStrike">
                <a:solidFill>
                  <a:srgbClr val="888888"/>
                </a:solidFill>
                <a:latin typeface="Calibri"/>
                <a:ea typeface="Calibri"/>
                <a:cs typeface="Calibri"/>
                <a:sym typeface="Calibri"/>
              </a:defRPr>
            </a:lvl7pPr>
            <a:lvl8pPr indent="0" lvl="7" marL="0" marR="0" rtl="0" algn="r">
              <a:spcBef>
                <a:spcPts val="0"/>
              </a:spcBef>
              <a:buNone/>
              <a:defRPr b="0" i="0" sz="4400" u="none" cap="none" strike="noStrike">
                <a:solidFill>
                  <a:srgbClr val="888888"/>
                </a:solidFill>
                <a:latin typeface="Calibri"/>
                <a:ea typeface="Calibri"/>
                <a:cs typeface="Calibri"/>
                <a:sym typeface="Calibri"/>
              </a:defRPr>
            </a:lvl8pPr>
            <a:lvl9pPr indent="0" lvl="8" marL="0" marR="0" rtl="0" algn="r">
              <a:spcBef>
                <a:spcPts val="0"/>
              </a:spcBef>
              <a:buNone/>
              <a:defRPr b="0" i="0" sz="4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 name="Shape 30"/>
        <p:cNvGrpSpPr/>
        <p:nvPr/>
      </p:nvGrpSpPr>
      <p:grpSpPr>
        <a:xfrm>
          <a:off x="0" y="0"/>
          <a:ext cx="0" cy="0"/>
          <a:chOff x="0" y="0"/>
          <a:chExt cx="0" cy="0"/>
        </a:xfrm>
      </p:grpSpPr>
      <p:sp>
        <p:nvSpPr>
          <p:cNvPr id="31" name="Google Shape;31;p1"/>
          <p:cNvSpPr txBox="1"/>
          <p:nvPr/>
        </p:nvSpPr>
        <p:spPr>
          <a:xfrm>
            <a:off x="5257800" y="553997"/>
            <a:ext cx="32918400" cy="1800300"/>
          </a:xfrm>
          <a:prstGeom prst="rect">
            <a:avLst/>
          </a:prstGeom>
          <a:noFill/>
          <a:ln>
            <a:noFill/>
          </a:ln>
        </p:spPr>
        <p:txBody>
          <a:bodyPr anchorCtr="0" anchor="ctr" bIns="342825" lIns="137125" spcFirstLastPara="1" rIns="137125" wrap="square" tIns="342825">
            <a:spAutoFit/>
          </a:bodyPr>
          <a:lstStyle/>
          <a:p>
            <a:pPr indent="0" lvl="0" marL="0" marR="0" rtl="0" algn="ctr">
              <a:spcBef>
                <a:spcPts val="0"/>
              </a:spcBef>
              <a:spcAft>
                <a:spcPts val="0"/>
              </a:spcAft>
              <a:buNone/>
            </a:pPr>
            <a:r>
              <a:rPr b="1" i="0" lang="en-US" sz="7200" u="none" cap="none" strike="noStrike">
                <a:solidFill>
                  <a:srgbClr val="EAF1DD"/>
                </a:solidFill>
                <a:latin typeface="Calibri"/>
                <a:ea typeface="Calibri"/>
                <a:cs typeface="Calibri"/>
                <a:sym typeface="Calibri"/>
              </a:rPr>
              <a:t>Impact of a Global Pandemic on Information Security</a:t>
            </a:r>
            <a:endParaRPr/>
          </a:p>
        </p:txBody>
      </p:sp>
      <p:sp>
        <p:nvSpPr>
          <p:cNvPr id="32" name="Google Shape;32;p1"/>
          <p:cNvSpPr txBox="1"/>
          <p:nvPr/>
        </p:nvSpPr>
        <p:spPr>
          <a:xfrm>
            <a:off x="5486400" y="2400300"/>
            <a:ext cx="32918401" cy="1714500"/>
          </a:xfrm>
          <a:prstGeom prst="rect">
            <a:avLst/>
          </a:prstGeom>
          <a:noFill/>
          <a:ln>
            <a:noFill/>
          </a:ln>
        </p:spPr>
        <p:txBody>
          <a:bodyPr anchorCtr="0" anchor="ctr" bIns="137125" lIns="137125" spcFirstLastPara="1" rIns="137125" wrap="square" tIns="137125">
            <a:noAutofit/>
          </a:bodyPr>
          <a:lstStyle/>
          <a:p>
            <a:pPr indent="0" lvl="0" marL="0" marR="0" rtl="0" algn="ctr">
              <a:spcBef>
                <a:spcPts val="0"/>
              </a:spcBef>
              <a:spcAft>
                <a:spcPts val="0"/>
              </a:spcAft>
              <a:buNone/>
            </a:pPr>
            <a:r>
              <a:rPr b="0" i="0" lang="en-US" sz="4000" u="none" cap="none" strike="noStrike">
                <a:solidFill>
                  <a:srgbClr val="EAF1DD"/>
                </a:solidFill>
                <a:latin typeface="Calibri"/>
                <a:ea typeface="Calibri"/>
                <a:cs typeface="Calibri"/>
                <a:sym typeface="Calibri"/>
              </a:rPr>
              <a:t>Taylor Williams </a:t>
            </a:r>
            <a:endParaRPr b="0" baseline="30000" i="0" sz="4000" u="none" cap="none" strike="noStrike">
              <a:solidFill>
                <a:srgbClr val="EAF1DD"/>
              </a:solidFill>
              <a:latin typeface="Calibri"/>
              <a:ea typeface="Calibri"/>
              <a:cs typeface="Calibri"/>
              <a:sym typeface="Calibri"/>
            </a:endParaRPr>
          </a:p>
          <a:p>
            <a:pPr indent="0" lvl="0" marL="0" marR="0" rtl="0" algn="ctr">
              <a:spcBef>
                <a:spcPts val="0"/>
              </a:spcBef>
              <a:spcAft>
                <a:spcPts val="0"/>
              </a:spcAft>
              <a:buNone/>
            </a:pPr>
            <a:r>
              <a:rPr b="0" baseline="30000" i="0" lang="en-US" sz="4000" u="none" cap="none" strike="noStrike">
                <a:solidFill>
                  <a:srgbClr val="EAF1DD"/>
                </a:solidFill>
                <a:latin typeface="Calibri"/>
                <a:ea typeface="Calibri"/>
                <a:cs typeface="Calibri"/>
                <a:sym typeface="Calibri"/>
              </a:rPr>
              <a:t>1</a:t>
            </a:r>
            <a:r>
              <a:rPr b="0" i="0" lang="en-US" sz="4000" u="none" cap="none" strike="noStrike">
                <a:solidFill>
                  <a:srgbClr val="EAF1DD"/>
                </a:solidFill>
                <a:latin typeface="Calibri"/>
                <a:ea typeface="Calibri"/>
                <a:cs typeface="Calibri"/>
                <a:sym typeface="Calibri"/>
              </a:rPr>
              <a:t>University of Hawaii - West Oahu </a:t>
            </a:r>
            <a:endParaRPr/>
          </a:p>
        </p:txBody>
      </p:sp>
      <p:sp>
        <p:nvSpPr>
          <p:cNvPr id="33" name="Google Shape;33;p1"/>
          <p:cNvSpPr txBox="1"/>
          <p:nvPr/>
        </p:nvSpPr>
        <p:spPr>
          <a:xfrm>
            <a:off x="5029200" y="30022800"/>
            <a:ext cx="4995895" cy="1361899"/>
          </a:xfrm>
          <a:prstGeom prst="rect">
            <a:avLst/>
          </a:prstGeom>
          <a:solidFill>
            <a:srgbClr val="B7CCE4"/>
          </a:solid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0" i="0" lang="en-US" sz="2800" u="none" cap="none" strike="noStrike">
                <a:solidFill>
                  <a:schemeClr val="dk1"/>
                </a:solidFill>
                <a:latin typeface="Calibri"/>
                <a:ea typeface="Calibri"/>
                <a:cs typeface="Calibri"/>
                <a:sym typeface="Calibri"/>
              </a:rPr>
              <a:t>Taylor Williams</a:t>
            </a:r>
            <a:endParaRPr/>
          </a:p>
          <a:p>
            <a:pPr indent="0" lvl="0" marL="0" marR="0" rtl="0" algn="l">
              <a:spcBef>
                <a:spcPts val="0"/>
              </a:spcBef>
              <a:spcAft>
                <a:spcPts val="0"/>
              </a:spcAft>
              <a:buNone/>
            </a:pPr>
            <a:r>
              <a:rPr lang="en-US" sz="2800">
                <a:solidFill>
                  <a:schemeClr val="dk1"/>
                </a:solidFill>
                <a:latin typeface="Calibri"/>
                <a:ea typeface="Calibri"/>
                <a:cs typeface="Calibri"/>
                <a:sym typeface="Calibri"/>
              </a:rPr>
              <a:t>University of Hawaii – West Oahu</a:t>
            </a:r>
            <a:endParaRPr/>
          </a:p>
          <a:p>
            <a:pPr indent="0" lvl="0" marL="0" marR="0" rtl="0" algn="l">
              <a:spcBef>
                <a:spcPts val="0"/>
              </a:spcBef>
              <a:spcAft>
                <a:spcPts val="0"/>
              </a:spcAft>
              <a:buNone/>
            </a:pPr>
            <a:r>
              <a:rPr lang="en-US" sz="2800">
                <a:solidFill>
                  <a:schemeClr val="dk1"/>
                </a:solidFill>
                <a:latin typeface="Calibri"/>
                <a:ea typeface="Calibri"/>
                <a:cs typeface="Calibri"/>
                <a:sym typeface="Calibri"/>
              </a:rPr>
              <a:t>Email: twillia9@Hawaii.edu</a:t>
            </a:r>
            <a:endParaRPr/>
          </a:p>
        </p:txBody>
      </p:sp>
      <p:sp>
        <p:nvSpPr>
          <p:cNvPr id="34" name="Google Shape;34;p1"/>
          <p:cNvSpPr txBox="1"/>
          <p:nvPr/>
        </p:nvSpPr>
        <p:spPr>
          <a:xfrm>
            <a:off x="1706880" y="29146503"/>
            <a:ext cx="1937494" cy="746346"/>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1" lang="en-US" sz="4400">
                <a:solidFill>
                  <a:schemeClr val="dk1"/>
                </a:solidFill>
                <a:latin typeface="Calibri"/>
                <a:ea typeface="Calibri"/>
                <a:cs typeface="Calibri"/>
                <a:sym typeface="Calibri"/>
              </a:rPr>
              <a:t>Contact</a:t>
            </a:r>
            <a:endParaRPr/>
          </a:p>
        </p:txBody>
      </p:sp>
      <p:sp>
        <p:nvSpPr>
          <p:cNvPr id="35" name="Google Shape;35;p1"/>
          <p:cNvSpPr txBox="1"/>
          <p:nvPr/>
        </p:nvSpPr>
        <p:spPr>
          <a:xfrm>
            <a:off x="21945600" y="30038038"/>
            <a:ext cx="19507200" cy="2194560"/>
          </a:xfrm>
          <a:prstGeom prst="rect">
            <a:avLst/>
          </a:prstGeom>
          <a:noFill/>
          <a:ln>
            <a:noFill/>
          </a:ln>
        </p:spPr>
        <p:txBody>
          <a:bodyPr anchorCtr="0" anchor="t" bIns="68550" lIns="68550" spcFirstLastPara="1" rIns="68550" wrap="square" tIns="68550">
            <a:noAutofit/>
          </a:bodyPr>
          <a:lstStyle/>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43 COVID-19 Cybersecurity Statistics. (2020, September 01). Retrieved October 17, 2020, from https://www.pandasecurity.com/mediacenter/news/covid-cybersecurity-statistics/</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Assessment of Business Cyber Risk. (n.d.). Retrieved October 17, 2020, from https://www.uschamber.com/cybersecurity-covid/</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Holst, A. (2020, July 03). Remote work frequency before/after COVID-19 2020. Retrieved September 13, 2020, from https://www.statista.com/statistics/1122987/change-in-remote-work-trends-after-covid-in-usa/</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Tikekar, P. , Srinivas, R. (2020). Cybersecurity Pulse Amid COVID-19. Retrieved September 22, 2020, from https://cisomag.eccouncil.org/wp-content/uploads/2020/09/CISO-MAG_July_2020_Main_Magazine_Double_Spread_Page_24-scaled-e1600624835933.jpg</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a:t>
            </a:r>
            <a:endParaRPr/>
          </a:p>
          <a:p>
            <a:pPr indent="-253942" lvl="0" marL="342842"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36" name="Google Shape;36;p1"/>
          <p:cNvSpPr txBox="1"/>
          <p:nvPr/>
        </p:nvSpPr>
        <p:spPr>
          <a:xfrm>
            <a:off x="21945603" y="29146503"/>
            <a:ext cx="2703473" cy="746346"/>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1" lang="en-US" sz="4400">
                <a:solidFill>
                  <a:schemeClr val="dk1"/>
                </a:solidFill>
                <a:latin typeface="Calibri"/>
                <a:ea typeface="Calibri"/>
                <a:cs typeface="Calibri"/>
                <a:sym typeface="Calibri"/>
              </a:rPr>
              <a:t>References</a:t>
            </a:r>
            <a:endParaRPr/>
          </a:p>
        </p:txBody>
      </p:sp>
      <p:sp>
        <p:nvSpPr>
          <p:cNvPr id="37" name="Google Shape;37;p1"/>
          <p:cNvSpPr txBox="1"/>
          <p:nvPr/>
        </p:nvSpPr>
        <p:spPr>
          <a:xfrm>
            <a:off x="1463040" y="5486400"/>
            <a:ext cx="13167360" cy="5678431"/>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2700" u="none">
                <a:solidFill>
                  <a:schemeClr val="dk1"/>
                </a:solidFill>
                <a:latin typeface="Arial"/>
                <a:ea typeface="Arial"/>
                <a:cs typeface="Arial"/>
                <a:sym typeface="Arial"/>
              </a:rPr>
              <a:t>The start of the year brought with it the first global pandemic in the age of technology. Never before has technology been as advanced and as a result we are presented with a new set of problems not present during past pandemics. Businesses have elected for employees to work from home and according to statista.com</a:t>
            </a:r>
            <a:r>
              <a:rPr b="0" lang="en-US" sz="2700" u="none" strike="sngStrike">
                <a:solidFill>
                  <a:schemeClr val="dk1"/>
                </a:solidFill>
                <a:latin typeface="Arial"/>
                <a:ea typeface="Arial"/>
                <a:cs typeface="Arial"/>
                <a:sym typeface="Arial"/>
              </a:rPr>
              <a:t>,</a:t>
            </a:r>
            <a:r>
              <a:rPr b="0" lang="en-US" sz="2700" u="none">
                <a:solidFill>
                  <a:schemeClr val="dk1"/>
                </a:solidFill>
                <a:latin typeface="Arial"/>
                <a:ea typeface="Arial"/>
                <a:cs typeface="Arial"/>
                <a:sym typeface="Arial"/>
              </a:rPr>
              <a:t> the number of employees in the United States working remotely over 5</a:t>
            </a:r>
            <a:r>
              <a:rPr b="0" lang="en-US" sz="2700" u="none" strike="sngStrike">
                <a:solidFill>
                  <a:schemeClr val="dk1"/>
                </a:solidFill>
                <a:latin typeface="Arial"/>
                <a:ea typeface="Arial"/>
                <a:cs typeface="Arial"/>
                <a:sym typeface="Arial"/>
              </a:rPr>
              <a:t>+</a:t>
            </a:r>
            <a:r>
              <a:rPr b="0" lang="en-US" sz="2700" u="none">
                <a:solidFill>
                  <a:schemeClr val="dk1"/>
                </a:solidFill>
                <a:latin typeface="Arial"/>
                <a:ea typeface="Arial"/>
                <a:cs typeface="Arial"/>
                <a:sym typeface="Arial"/>
              </a:rPr>
              <a:t> days  per week has increased from 17% to 44% Because of this increase in the remote workforce, many companies have been attempting to find ways to support employee access to critical processes and data while maintaining the security of systems and networks. With this increase in employees working from home and associated vulnerabilities, organizations are becoming increasingly concerned about cybersecurity threats and attacks. The goal of this project is to determine if an increase in the number and type of cybersecurity attacks are attributable to remote workforce requirements in response to the COVID-19 pandemic</a:t>
            </a:r>
            <a:r>
              <a:rPr b="0" lang="en-US" sz="2700" u="none" strike="sngStrike">
                <a:solidFill>
                  <a:schemeClr val="dk1"/>
                </a:solidFill>
                <a:latin typeface="Arial"/>
                <a:ea typeface="Arial"/>
                <a:cs typeface="Arial"/>
                <a:sym typeface="Arial"/>
              </a:rPr>
              <a:t>.</a:t>
            </a:r>
            <a:endParaRPr b="0" sz="2700" u="none" strike="sngStrike">
              <a:solidFill>
                <a:schemeClr val="dk1"/>
              </a:solidFill>
              <a:latin typeface="Calibri"/>
              <a:ea typeface="Calibri"/>
              <a:cs typeface="Calibri"/>
              <a:sym typeface="Calibri"/>
            </a:endParaRPr>
          </a:p>
        </p:txBody>
      </p:sp>
      <p:sp>
        <p:nvSpPr>
          <p:cNvPr id="38" name="Google Shape;38;p1"/>
          <p:cNvSpPr/>
          <p:nvPr/>
        </p:nvSpPr>
        <p:spPr>
          <a:xfrm>
            <a:off x="1463040" y="4800600"/>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Abstract</a:t>
            </a:r>
            <a:endParaRPr/>
          </a:p>
        </p:txBody>
      </p:sp>
      <p:sp>
        <p:nvSpPr>
          <p:cNvPr id="39" name="Google Shape;39;p1"/>
          <p:cNvSpPr txBox="1"/>
          <p:nvPr/>
        </p:nvSpPr>
        <p:spPr>
          <a:xfrm>
            <a:off x="15361920" y="13106400"/>
            <a:ext cx="13167360" cy="6678705"/>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The analysis of Data </a:t>
            </a:r>
            <a:r>
              <a:rPr b="0" lang="en-US" sz="3200" u="none" strike="sngStrike">
                <a:solidFill>
                  <a:schemeClr val="dk1"/>
                </a:solidFill>
                <a:latin typeface="Calibri"/>
                <a:ea typeface="Calibri"/>
                <a:cs typeface="Calibri"/>
                <a:sym typeface="Calibri"/>
              </a:rPr>
              <a:t>f</a:t>
            </a:r>
            <a:r>
              <a:rPr b="0" lang="en-US" sz="3200" u="none">
                <a:solidFill>
                  <a:schemeClr val="dk1"/>
                </a:solidFill>
                <a:latin typeface="Calibri"/>
                <a:ea typeface="Calibri"/>
                <a:cs typeface="Calibri"/>
                <a:sym typeface="Calibri"/>
              </a:rPr>
              <a:t>rom a study of cyberattack trends conducted by Check Point Research showed</a:t>
            </a:r>
            <a:r>
              <a:rPr b="0" lang="en-US" sz="3200" u="none" strike="sngStrike">
                <a:solidFill>
                  <a:schemeClr val="dk1"/>
                </a:solidFill>
                <a:latin typeface="Calibri"/>
                <a:ea typeface="Calibri"/>
                <a:cs typeface="Calibri"/>
                <a:sym typeface="Calibri"/>
              </a:rPr>
              <a:t> </a:t>
            </a:r>
            <a:r>
              <a:rPr b="0" lang="en-US" sz="3200" u="none">
                <a:solidFill>
                  <a:schemeClr val="dk1"/>
                </a:solidFill>
                <a:latin typeface="Calibri"/>
                <a:ea typeface="Calibri"/>
                <a:cs typeface="Calibri"/>
                <a:sym typeface="Calibri"/>
              </a:rPr>
              <a:t>a sharp increase in the number of cyberattacks beginning in March 2020 when companies were first required to comply with stay-at-home orders mandated across the country which resulted in increased levels of remote work for both essential and non-essential businesses with the largest spike occurring toward</a:t>
            </a:r>
            <a:r>
              <a:rPr b="0" lang="en-US" sz="3200" u="none" strike="sngStrike">
                <a:solidFill>
                  <a:schemeClr val="dk1"/>
                </a:solidFill>
                <a:latin typeface="Calibri"/>
                <a:ea typeface="Calibri"/>
                <a:cs typeface="Calibri"/>
                <a:sym typeface="Calibri"/>
              </a:rPr>
              <a:t>s</a:t>
            </a:r>
            <a:r>
              <a:rPr b="0" lang="en-US" sz="3200" u="none">
                <a:solidFill>
                  <a:schemeClr val="dk1"/>
                </a:solidFill>
                <a:latin typeface="Calibri"/>
                <a:ea typeface="Calibri"/>
                <a:cs typeface="Calibri"/>
                <a:sym typeface="Calibri"/>
              </a:rPr>
              <a:t> the end of April. Although we cannot attribute this sharp raise solely to remote workers</a:t>
            </a:r>
            <a:r>
              <a:rPr b="0" lang="en-US" sz="3200" u="none" strike="sngStrike">
                <a:solidFill>
                  <a:schemeClr val="dk1"/>
                </a:solidFill>
                <a:latin typeface="Calibri"/>
                <a:ea typeface="Calibri"/>
                <a:cs typeface="Calibri"/>
                <a:sym typeface="Calibri"/>
              </a:rPr>
              <a:t>, </a:t>
            </a:r>
            <a:r>
              <a:rPr b="0" lang="en-US" sz="3200" u="none">
                <a:solidFill>
                  <a:schemeClr val="dk1"/>
                </a:solidFill>
                <a:latin typeface="Calibri"/>
                <a:ea typeface="Calibri"/>
                <a:cs typeface="Calibri"/>
                <a:sym typeface="Calibri"/>
              </a:rPr>
              <a:t>there appears to be a correlation between the occurrence of these two conditions. According to Panda Security, 47% of employees were victims of a phishing scam due to at-home distractions and 76% of workers saying that remote work is increasing the time it takes to contain a breach, we are able to confirm that remote work during the pandemic is a factor responsible for the frequency and severity of cyberattacks. </a:t>
            </a:r>
            <a:endParaRPr/>
          </a:p>
        </p:txBody>
      </p:sp>
      <p:sp>
        <p:nvSpPr>
          <p:cNvPr id="40" name="Google Shape;40;p1"/>
          <p:cNvSpPr/>
          <p:nvPr/>
        </p:nvSpPr>
        <p:spPr>
          <a:xfrm>
            <a:off x="1371600" y="12763500"/>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Introduction &amp; Research Question </a:t>
            </a:r>
            <a:endParaRPr/>
          </a:p>
        </p:txBody>
      </p:sp>
      <p:sp>
        <p:nvSpPr>
          <p:cNvPr id="41" name="Google Shape;41;p1"/>
          <p:cNvSpPr txBox="1"/>
          <p:nvPr/>
        </p:nvSpPr>
        <p:spPr>
          <a:xfrm>
            <a:off x="15361920" y="5486400"/>
            <a:ext cx="13167360" cy="5693820"/>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A review of published studies was conducted to identify available data and statistics related to the cybersecurity impact of COVID-19 related to an increased remote workforce. Information was identified related to the change in organizational policies in response to remote workforce requirements and how employees are expected to securely access the company network. The study also identified and evaluated the most common attack vectors to determine if the shift to remote work caused by the pandemic had a negative impact on the cybersecurity of organizations.</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p:txBody>
      </p:sp>
      <p:sp>
        <p:nvSpPr>
          <p:cNvPr id="42" name="Google Shape;42;p1"/>
          <p:cNvSpPr/>
          <p:nvPr/>
        </p:nvSpPr>
        <p:spPr>
          <a:xfrm>
            <a:off x="15361920" y="4800600"/>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Research Design &amp; Data Collection </a:t>
            </a:r>
            <a:endParaRPr/>
          </a:p>
        </p:txBody>
      </p:sp>
      <p:sp>
        <p:nvSpPr>
          <p:cNvPr id="43" name="Google Shape;43;p1"/>
          <p:cNvSpPr txBox="1"/>
          <p:nvPr/>
        </p:nvSpPr>
        <p:spPr>
          <a:xfrm>
            <a:off x="29260800" y="13106400"/>
            <a:ext cx="13167360" cy="7201925"/>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000" u="none">
                <a:solidFill>
                  <a:schemeClr val="dk1"/>
                </a:solidFill>
                <a:latin typeface="Calibri"/>
                <a:ea typeface="Calibri"/>
                <a:cs typeface="Calibri"/>
                <a:sym typeface="Calibri"/>
              </a:rPr>
              <a:t>According to pandasecurity.com, “covid-19 can already be classified as the largest-ever cybersecurity threat” with the amount of data breaches increasing as the pandemic goes on (43 COVID-19 Cybersecurity Statistics, 2020).  The U.S Chamber of Commerce reported that “IBM X-Force, a world-renowned commercial security research team, observed a more than 6,000% increase in Covid-19-themed spam from March 11 to May 8, 2020” (Assessment of Business Cyber Risk, 2020). Insider threat has always been one of the leading security threats to organizations, either through malice or human negligence and poor training. Malicious actors are using the pandemic and the uncertainty around it to take advantage of these vulnerabilities to access company databases and information pulled from online meetings. Considering these statistics and data, as well as the attacks vectors used by malicious actors, we can conclude that the increase of remote work due to the pandemic is causing an increase in cyber-attacks. Using this knowledge, organizations can then implement safeguards and push employee training about security and personal devices to decrease future attacks.</a:t>
            </a:r>
            <a:endParaRPr/>
          </a:p>
        </p:txBody>
      </p:sp>
      <p:sp>
        <p:nvSpPr>
          <p:cNvPr id="44" name="Google Shape;44;p1"/>
          <p:cNvSpPr/>
          <p:nvPr/>
        </p:nvSpPr>
        <p:spPr>
          <a:xfrm>
            <a:off x="29260800" y="12420600"/>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Discussion</a:t>
            </a:r>
            <a:endParaRPr/>
          </a:p>
        </p:txBody>
      </p:sp>
      <p:sp>
        <p:nvSpPr>
          <p:cNvPr id="45" name="Google Shape;45;p1"/>
          <p:cNvSpPr txBox="1"/>
          <p:nvPr/>
        </p:nvSpPr>
        <p:spPr>
          <a:xfrm>
            <a:off x="29239028" y="22093005"/>
            <a:ext cx="13167360" cy="4708935"/>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After completing the research necessary for this project, it was clear that there is an increase in cybersecurity incidents and attacks, and a large portion of those incidents and attacks are caused by the increase of remote work. We also see how throughout the pandemic, vectors and methods of attack change over time and we could start to see the trends decrease as organizations develop contingencies and overcome some of the vulnerabilities previously stated. Even at the time of writing this paper, things are constantly changing, and it is up to organizations to remain cognizant of how these changes affect their security posture.</a:t>
            </a:r>
            <a:endParaRPr/>
          </a:p>
        </p:txBody>
      </p:sp>
      <p:sp>
        <p:nvSpPr>
          <p:cNvPr id="46" name="Google Shape;46;p1"/>
          <p:cNvSpPr/>
          <p:nvPr/>
        </p:nvSpPr>
        <p:spPr>
          <a:xfrm>
            <a:off x="29249913" y="21262014"/>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Conclusions</a:t>
            </a:r>
            <a:endParaRPr/>
          </a:p>
        </p:txBody>
      </p:sp>
      <p:sp>
        <p:nvSpPr>
          <p:cNvPr id="47" name="Google Shape;47;p1"/>
          <p:cNvSpPr txBox="1"/>
          <p:nvPr/>
        </p:nvSpPr>
        <p:spPr>
          <a:xfrm>
            <a:off x="1371600" y="13679911"/>
            <a:ext cx="13167360" cy="13080457"/>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1" lang="en-US" sz="3200" u="none">
                <a:solidFill>
                  <a:srgbClr val="FF0000"/>
                </a:solidFill>
                <a:latin typeface="Calibri"/>
                <a:ea typeface="Calibri"/>
                <a:cs typeface="Calibri"/>
                <a:sym typeface="Calibri"/>
              </a:rPr>
              <a:t>Introduction</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Due to covid-19, the way society operates has undergone many changes to include how companies manage information security. To comply with social distancing and reduce the spread of the disease, many organizations are allowing employees to work from home which introduces a new set of security concerns. This project will focus on studies conducted over the course of the pandemic to date to analyze whether the increase in remote work has also led to an increase in cyber-attacks for organizations. </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1" lang="en-US" sz="3200" u="none">
                <a:solidFill>
                  <a:srgbClr val="FF0000"/>
                </a:solidFill>
                <a:latin typeface="Calibri"/>
                <a:ea typeface="Calibri"/>
                <a:cs typeface="Calibri"/>
                <a:sym typeface="Calibri"/>
              </a:rPr>
              <a:t>Research Question</a:t>
            </a:r>
            <a:endParaRPr b="0" sz="3200" u="none" strike="sngStrik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What impact has the COVID-19 pandemic had on cybersecurity with the increase in a remote workforce?</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What impact has the COVID-19 pandemic had on the type and frequency of cybersecurity threats and attacks that targeted remote workforce users?</a:t>
            </a:r>
            <a:endParaRPr b="0" sz="3200" u="none" strike="sngStrike">
              <a:solidFill>
                <a:schemeClr val="dk1"/>
              </a:solidFill>
              <a:latin typeface="Calibri"/>
              <a:ea typeface="Calibri"/>
              <a:cs typeface="Calibri"/>
              <a:sym typeface="Calibri"/>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1" lang="en-US" sz="3200" u="none">
                <a:solidFill>
                  <a:srgbClr val="FF0000"/>
                </a:solidFill>
                <a:latin typeface="Calibri"/>
                <a:ea typeface="Calibri"/>
                <a:cs typeface="Calibri"/>
                <a:sym typeface="Calibri"/>
              </a:rPr>
              <a:t>Hypothesis</a:t>
            </a:r>
            <a:endParaRPr/>
          </a:p>
          <a:p>
            <a:pPr indent="0" lvl="0" marL="0" marR="0" rtl="0" algn="l">
              <a:spcBef>
                <a:spcPts val="0"/>
              </a:spcBef>
              <a:spcAft>
                <a:spcPts val="0"/>
              </a:spcAft>
              <a:buNone/>
            </a:pPr>
            <a:r>
              <a:rPr b="0" lang="en-US" sz="3200" u="none">
                <a:solidFill>
                  <a:schemeClr val="dk1"/>
                </a:solidFill>
                <a:latin typeface="Arial"/>
                <a:ea typeface="Arial"/>
                <a:cs typeface="Arial"/>
                <a:sym typeface="Arial"/>
              </a:rPr>
              <a:t>The results are expected to show an increase in cybersecurity attacks, specifically phishing, VPN, and DDoS attacks. From the results, we will be able determine if the increase of attacks is due to the COVID-19 pandemic and vulnerabilities related to a </a:t>
            </a:r>
            <a:r>
              <a:rPr b="0" lang="en-US" sz="3200" u="none" strike="sngStrike">
                <a:solidFill>
                  <a:schemeClr val="dk1"/>
                </a:solidFill>
                <a:latin typeface="Arial"/>
                <a:ea typeface="Arial"/>
                <a:cs typeface="Arial"/>
                <a:sym typeface="Arial"/>
              </a:rPr>
              <a:t>from</a:t>
            </a:r>
            <a:r>
              <a:rPr b="0" lang="en-US" sz="3200" u="none">
                <a:solidFill>
                  <a:schemeClr val="dk1"/>
                </a:solidFill>
                <a:latin typeface="Arial"/>
                <a:ea typeface="Arial"/>
                <a:cs typeface="Arial"/>
                <a:sym typeface="Arial"/>
              </a:rPr>
              <a:t> remote work environment. It is expected that the research and statistical analysis will support the theory  that the pandemic caused an increase in the</a:t>
            </a:r>
            <a:r>
              <a:rPr b="0" lang="en-US" sz="3200" u="none">
                <a:solidFill>
                  <a:srgbClr val="FF0000"/>
                </a:solidFill>
                <a:latin typeface="Arial"/>
                <a:ea typeface="Arial"/>
                <a:cs typeface="Arial"/>
                <a:sym typeface="Arial"/>
              </a:rPr>
              <a:t> </a:t>
            </a:r>
            <a:r>
              <a:rPr b="0" lang="en-US" sz="3200" u="none">
                <a:solidFill>
                  <a:schemeClr val="dk1"/>
                </a:solidFill>
                <a:latin typeface="Arial"/>
                <a:ea typeface="Arial"/>
                <a:cs typeface="Arial"/>
                <a:sym typeface="Arial"/>
              </a:rPr>
              <a:t>number of attacks and potential actions to decrease or combat future attacks to include training, monitoring, and implementing other safeguards.</a:t>
            </a:r>
            <a:endParaRPr b="0" sz="3200" u="none">
              <a:solidFill>
                <a:schemeClr val="dk1"/>
              </a:solidFill>
              <a:latin typeface="Calibri"/>
              <a:ea typeface="Calibri"/>
              <a:cs typeface="Calibri"/>
              <a:sym typeface="Calibri"/>
            </a:endParaRPr>
          </a:p>
        </p:txBody>
      </p:sp>
      <p:sp>
        <p:nvSpPr>
          <p:cNvPr id="48" name="Google Shape;48;p1"/>
          <p:cNvSpPr/>
          <p:nvPr/>
        </p:nvSpPr>
        <p:spPr>
          <a:xfrm>
            <a:off x="15361920" y="12420600"/>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Results</a:t>
            </a:r>
            <a:endParaRPr/>
          </a:p>
        </p:txBody>
      </p:sp>
      <p:sp>
        <p:nvSpPr>
          <p:cNvPr id="49" name="Google Shape;49;p1"/>
          <p:cNvSpPr txBox="1"/>
          <p:nvPr/>
        </p:nvSpPr>
        <p:spPr>
          <a:xfrm>
            <a:off x="15773400" y="22067536"/>
            <a:ext cx="3736640" cy="438569"/>
          </a:xfrm>
          <a:prstGeom prst="rect">
            <a:avLst/>
          </a:prstGeom>
          <a:noFill/>
          <a:ln>
            <a:noFill/>
          </a:ln>
        </p:spPr>
        <p:txBody>
          <a:bodyPr anchorCtr="0" anchor="t" bIns="34275" lIns="68550" spcFirstLastPara="1" rIns="68550" wrap="square" tIns="34275">
            <a:spAutoFit/>
          </a:bodyPr>
          <a:lstStyle/>
          <a:p>
            <a:pPr indent="0" lvl="0" marL="0" marR="0" rtl="0" algn="ctr">
              <a:spcBef>
                <a:spcPts val="0"/>
              </a:spcBef>
              <a:spcAft>
                <a:spcPts val="0"/>
              </a:spcAft>
              <a:buNone/>
            </a:pPr>
            <a:r>
              <a:rPr b="1" lang="en-US" sz="2400" u="none">
                <a:solidFill>
                  <a:schemeClr val="dk1"/>
                </a:solidFill>
                <a:latin typeface="Calibri"/>
                <a:ea typeface="Calibri"/>
                <a:cs typeface="Calibri"/>
                <a:sym typeface="Calibri"/>
              </a:rPr>
              <a:t>Table 1.</a:t>
            </a:r>
            <a:r>
              <a:rPr b="0" lang="en-US" sz="2400" u="none">
                <a:solidFill>
                  <a:schemeClr val="dk1"/>
                </a:solidFill>
                <a:latin typeface="Calibri"/>
                <a:ea typeface="Calibri"/>
                <a:cs typeface="Calibri"/>
                <a:sym typeface="Calibri"/>
              </a:rPr>
              <a:t> Label in 24pt Calibri.</a:t>
            </a:r>
            <a:endParaRPr/>
          </a:p>
        </p:txBody>
      </p:sp>
      <p:sp>
        <p:nvSpPr>
          <p:cNvPr id="50" name="Google Shape;50;p1"/>
          <p:cNvSpPr txBox="1"/>
          <p:nvPr/>
        </p:nvSpPr>
        <p:spPr>
          <a:xfrm>
            <a:off x="29886725" y="11430000"/>
            <a:ext cx="3756709" cy="438569"/>
          </a:xfrm>
          <a:prstGeom prst="rect">
            <a:avLst/>
          </a:prstGeom>
          <a:noFill/>
          <a:ln>
            <a:noFill/>
          </a:ln>
        </p:spPr>
        <p:txBody>
          <a:bodyPr anchorCtr="0" anchor="t" bIns="34275" lIns="68550" spcFirstLastPara="1" rIns="68550" wrap="square" tIns="34275">
            <a:spAutoFit/>
          </a:bodyPr>
          <a:lstStyle/>
          <a:p>
            <a:pPr indent="0" lvl="0" marL="0" marR="0" rtl="0" algn="ctr">
              <a:spcBef>
                <a:spcPts val="0"/>
              </a:spcBef>
              <a:spcAft>
                <a:spcPts val="0"/>
              </a:spcAft>
              <a:buNone/>
            </a:pPr>
            <a:r>
              <a:rPr b="1" lang="en-US" sz="2400" u="none">
                <a:solidFill>
                  <a:schemeClr val="dk1"/>
                </a:solidFill>
                <a:latin typeface="Calibri"/>
                <a:ea typeface="Calibri"/>
                <a:cs typeface="Calibri"/>
                <a:sym typeface="Calibri"/>
              </a:rPr>
              <a:t>Chart 1.</a:t>
            </a:r>
            <a:r>
              <a:rPr b="0" lang="en-US" sz="2400" u="none">
                <a:solidFill>
                  <a:schemeClr val="dk1"/>
                </a:solidFill>
                <a:latin typeface="Calibri"/>
                <a:ea typeface="Calibri"/>
                <a:cs typeface="Calibri"/>
                <a:sym typeface="Calibri"/>
              </a:rPr>
              <a:t> Label in 24pt Calibri.</a:t>
            </a:r>
            <a:endParaRPr/>
          </a:p>
        </p:txBody>
      </p:sp>
      <p:sp>
        <p:nvSpPr>
          <p:cNvPr id="51" name="Google Shape;51;p1"/>
          <p:cNvSpPr txBox="1"/>
          <p:nvPr/>
        </p:nvSpPr>
        <p:spPr>
          <a:xfrm>
            <a:off x="914400" y="1066800"/>
            <a:ext cx="3733800" cy="156966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800">
                <a:solidFill>
                  <a:schemeClr val="dk1"/>
                </a:solidFill>
                <a:latin typeface="Calibri"/>
                <a:ea typeface="Calibri"/>
                <a:cs typeface="Calibri"/>
                <a:sym typeface="Calibri"/>
              </a:rPr>
              <a:t>University Logo</a:t>
            </a:r>
            <a:endParaRPr/>
          </a:p>
        </p:txBody>
      </p:sp>
      <p:sp>
        <p:nvSpPr>
          <p:cNvPr id="52" name="Google Shape;52;p1"/>
          <p:cNvSpPr txBox="1"/>
          <p:nvPr/>
        </p:nvSpPr>
        <p:spPr>
          <a:xfrm>
            <a:off x="37566600" y="1066800"/>
            <a:ext cx="3733800" cy="156966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800">
                <a:solidFill>
                  <a:schemeClr val="dk1"/>
                </a:solidFill>
                <a:latin typeface="Calibri"/>
                <a:ea typeface="Calibri"/>
                <a:cs typeface="Calibri"/>
                <a:sym typeface="Calibri"/>
              </a:rPr>
              <a:t>University Logo</a:t>
            </a:r>
            <a:endParaRPr/>
          </a:p>
        </p:txBody>
      </p:sp>
      <p:sp>
        <p:nvSpPr>
          <p:cNvPr id="53" name="Google Shape;53;p1"/>
          <p:cNvSpPr txBox="1"/>
          <p:nvPr/>
        </p:nvSpPr>
        <p:spPr>
          <a:xfrm>
            <a:off x="1859281" y="30190438"/>
            <a:ext cx="138540" cy="500125"/>
          </a:xfrm>
          <a:prstGeom prst="rect">
            <a:avLst/>
          </a:prstGeom>
          <a:solidFill>
            <a:srgbClr val="B7CCE4"/>
          </a:solidFill>
          <a:ln>
            <a:noFill/>
          </a:ln>
        </p:spPr>
        <p:txBody>
          <a:bodyPr anchorCtr="0" anchor="t" bIns="34275" lIns="68550" spcFirstLastPara="1" rIns="68550" wrap="square" tIns="34275">
            <a:sp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pic>
        <p:nvPicPr>
          <p:cNvPr descr="Chart, line chart&#10;&#10;Description automatically generated" id="54" name="Google Shape;54;p1"/>
          <p:cNvPicPr preferRelativeResize="0"/>
          <p:nvPr/>
        </p:nvPicPr>
        <p:blipFill rotWithShape="1">
          <a:blip r:embed="rId3">
            <a:alphaModFix/>
          </a:blip>
          <a:srcRect b="0" l="0" r="0" t="0"/>
          <a:stretch/>
        </p:blipFill>
        <p:spPr>
          <a:xfrm>
            <a:off x="28879800" y="4301193"/>
            <a:ext cx="13167360" cy="6728008"/>
          </a:xfrm>
          <a:prstGeom prst="rect">
            <a:avLst/>
          </a:prstGeom>
          <a:noFill/>
          <a:ln>
            <a:noFill/>
          </a:ln>
        </p:spPr>
      </p:pic>
      <p:sp>
        <p:nvSpPr>
          <p:cNvPr id="55" name="Google Shape;55;p1"/>
          <p:cNvSpPr/>
          <p:nvPr/>
        </p:nvSpPr>
        <p:spPr>
          <a:xfrm flipH="1" rot="10800000">
            <a:off x="-1295400" y="25136004"/>
            <a:ext cx="118962708" cy="45719"/>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6400">
              <a:solidFill>
                <a:schemeClr val="dk1"/>
              </a:solidFill>
              <a:latin typeface="Calibri"/>
              <a:ea typeface="Calibri"/>
              <a:cs typeface="Calibri"/>
              <a:sym typeface="Calibri"/>
            </a:endParaRPr>
          </a:p>
        </p:txBody>
      </p:sp>
      <p:pic>
        <p:nvPicPr>
          <p:cNvPr descr="Diagram&#10;&#10;Description automatically generated" id="56" name="Google Shape;56;p1"/>
          <p:cNvPicPr preferRelativeResize="0"/>
          <p:nvPr/>
        </p:nvPicPr>
        <p:blipFill rotWithShape="1">
          <a:blip r:embed="rId4">
            <a:alphaModFix/>
          </a:blip>
          <a:srcRect b="0" l="0" r="0" t="0"/>
          <a:stretch/>
        </p:blipFill>
        <p:spPr>
          <a:xfrm>
            <a:off x="15621000" y="21442680"/>
            <a:ext cx="12908280" cy="671227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2013-02-10T21:14:48Z</dcterms:created>
  <dc:creator>Jay Larson</dc:creator>
</cp:coreProperties>
</file>