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7004050" cy="9290050"/>
  <p:defaultText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crosoft Office" initials="Use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60" autoAdjust="0"/>
    <p:restoredTop sz="94676" autoAdjust="0"/>
  </p:normalViewPr>
  <p:slideViewPr>
    <p:cSldViewPr>
      <p:cViewPr varScale="1">
        <p:scale>
          <a:sx n="10" d="100"/>
          <a:sy n="10" d="100"/>
        </p:scale>
        <p:origin x="-2024" y="360"/>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r>
              <a:rPr lang="en-US" sz="3600" dirty="0">
                <a:solidFill>
                  <a:srgbClr val="7F7F7F"/>
                </a:solidFill>
                <a:latin typeface="Calibri" pitchFamily="34" charset="0"/>
                <a:cs typeface="Calibri" panose="020F0502020204030204" pitchFamily="34" charset="0"/>
              </a:rPr>
              <a:t/>
            </a: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r>
                <a:rPr lang="en-US" sz="3600" dirty="0">
                  <a:solidFill>
                    <a:schemeClr val="bg1">
                      <a:lumMod val="50000"/>
                    </a:schemeClr>
                  </a:solidFill>
                  <a:latin typeface="Calibri" pitchFamily="34" charset="0"/>
                  <a:cs typeface="Calibri" panose="020F0502020204030204" pitchFamily="34" charset="0"/>
                </a:rPr>
                <a:t/>
              </a: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11/17/20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931665100"/>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329128" tIns="164564" rIns="329128" bIns="164564" rtlCol="0" anchor="ctr">
            <a:normAutofit/>
          </a:bodyPr>
          <a:lstStyle/>
          <a:p>
            <a:r>
              <a:rPr lang="en-US" dirty="0"/>
              <a:t>Click to edit Master title style</a:t>
            </a:r>
          </a:p>
        </p:txBody>
      </p:sp>
      <p:sp>
        <p:nvSpPr>
          <p:cNvPr id="3" name="Text Placeholder 2"/>
          <p:cNvSpPr>
            <a:spLocks noGrp="1"/>
          </p:cNvSpPr>
          <p:nvPr>
            <p:ph type="body" idx="1"/>
          </p:nvPr>
        </p:nvSpPr>
        <p:spPr>
          <a:xfrm>
            <a:off x="2194560" y="7680963"/>
            <a:ext cx="39502080" cy="21724623"/>
          </a:xfrm>
          <a:prstGeom prst="rect">
            <a:avLst/>
          </a:prstGeom>
        </p:spPr>
        <p:txBody>
          <a:bodyPr vert="horz" lIns="329128" tIns="164564" rIns="329128" bIns="164564"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194560" y="30510483"/>
            <a:ext cx="10241280" cy="1752600"/>
          </a:xfrm>
          <a:prstGeom prst="rect">
            <a:avLst/>
          </a:prstGeom>
        </p:spPr>
        <p:txBody>
          <a:bodyPr vert="horz" lIns="329128" tIns="164564" rIns="329128" bIns="164564" rtlCol="0" anchor="ctr"/>
          <a:lstStyle>
            <a:lvl1pPr algn="l">
              <a:defRPr sz="4400">
                <a:solidFill>
                  <a:schemeClr val="tx1">
                    <a:tint val="75000"/>
                  </a:schemeClr>
                </a:solidFill>
              </a:defRPr>
            </a:lvl1pPr>
          </a:lstStyle>
          <a:p>
            <a:fld id="{985D6BDF-9D0E-4E2B-85B8-D8F4790360C9}" type="datetimeFigureOut">
              <a:rPr lang="en-US" smtClean="0"/>
              <a:t>11/17/20</a:t>
            </a:fld>
            <a:endParaRPr lang="en-US" dirty="0"/>
          </a:p>
        </p:txBody>
      </p:sp>
      <p:sp>
        <p:nvSpPr>
          <p:cNvPr id="5" name="Footer Placeholder 4"/>
          <p:cNvSpPr>
            <a:spLocks noGrp="1"/>
          </p:cNvSpPr>
          <p:nvPr>
            <p:ph type="ftr" sz="quarter" idx="3"/>
          </p:nvPr>
        </p:nvSpPr>
        <p:spPr>
          <a:xfrm>
            <a:off x="14996160" y="30510483"/>
            <a:ext cx="13898880" cy="1752600"/>
          </a:xfrm>
          <a:prstGeom prst="rect">
            <a:avLst/>
          </a:prstGeom>
        </p:spPr>
        <p:txBody>
          <a:bodyPr vert="horz" lIns="329128" tIns="164564" rIns="329128" bIns="164564" rtlCol="0" anchor="ctr"/>
          <a:lstStyle>
            <a:lvl1pPr algn="ctr">
              <a:defRPr sz="44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1455360" y="30510483"/>
            <a:ext cx="10241280" cy="1752600"/>
          </a:xfrm>
          <a:prstGeom prst="rect">
            <a:avLst/>
          </a:prstGeom>
        </p:spPr>
        <p:txBody>
          <a:bodyPr vert="horz" lIns="329128" tIns="164564" rIns="329128" bIns="164564" rtlCol="0" anchor="ctr"/>
          <a:lstStyle>
            <a:lvl1pPr algn="r">
              <a:defRPr sz="44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3291279" rtl="0" eaLnBrk="1" latinLnBrk="0" hangingPunct="1">
        <a:spcBef>
          <a:spcPct val="0"/>
        </a:spcBef>
        <a:buNone/>
        <a:defRPr sz="6000" kern="1200">
          <a:solidFill>
            <a:schemeClr val="tx1"/>
          </a:solidFill>
          <a:latin typeface="+mj-lt"/>
          <a:ea typeface="+mj-ea"/>
          <a:cs typeface="+mj-cs"/>
        </a:defRPr>
      </a:lvl1pPr>
    </p:titleStyle>
    <p:bodyStyle>
      <a:lvl1pPr marL="342842"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1pPr>
      <a:lvl2pPr marL="685683"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2pPr>
      <a:lvl3pPr marL="1028525"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371366"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1714209" indent="-342842" algn="l" defTabSz="3291279"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905101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6pPr>
      <a:lvl7pPr marL="10696658"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7pPr>
      <a:lvl8pPr marL="12342297"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8pPr>
      <a:lvl9pPr marL="13987936" indent="-822820" algn="l" defTabSz="3291279" rtl="0" eaLnBrk="1" latinLnBrk="0" hangingPunct="1">
        <a:spcBef>
          <a:spcPct val="20000"/>
        </a:spcBef>
        <a:buFont typeface="Arial" pitchFamily="34" charset="0"/>
        <a:buChar char="•"/>
        <a:defRPr sz="7200" kern="1200">
          <a:solidFill>
            <a:schemeClr val="tx1"/>
          </a:solidFill>
          <a:latin typeface="+mn-lt"/>
          <a:ea typeface="+mn-ea"/>
          <a:cs typeface="+mn-cs"/>
        </a:defRPr>
      </a:lvl9pPr>
    </p:bodyStyle>
    <p:otherStyle>
      <a:defPPr>
        <a:defRPr lang="en-US"/>
      </a:defPPr>
      <a:lvl1pPr marL="0" algn="l" defTabSz="3291279" rtl="0" eaLnBrk="1" latinLnBrk="0" hangingPunct="1">
        <a:defRPr sz="6400" kern="1200">
          <a:solidFill>
            <a:schemeClr val="tx1"/>
          </a:solidFill>
          <a:latin typeface="+mn-lt"/>
          <a:ea typeface="+mn-ea"/>
          <a:cs typeface="+mn-cs"/>
        </a:defRPr>
      </a:lvl1pPr>
      <a:lvl2pPr marL="1645640" algn="l" defTabSz="3291279" rtl="0" eaLnBrk="1" latinLnBrk="0" hangingPunct="1">
        <a:defRPr sz="6400" kern="1200">
          <a:solidFill>
            <a:schemeClr val="tx1"/>
          </a:solidFill>
          <a:latin typeface="+mn-lt"/>
          <a:ea typeface="+mn-ea"/>
          <a:cs typeface="+mn-cs"/>
        </a:defRPr>
      </a:lvl2pPr>
      <a:lvl3pPr marL="3291279" algn="l" defTabSz="3291279" rtl="0" eaLnBrk="1" latinLnBrk="0" hangingPunct="1">
        <a:defRPr sz="6400" kern="1200">
          <a:solidFill>
            <a:schemeClr val="tx1"/>
          </a:solidFill>
          <a:latin typeface="+mn-lt"/>
          <a:ea typeface="+mn-ea"/>
          <a:cs typeface="+mn-cs"/>
        </a:defRPr>
      </a:lvl3pPr>
      <a:lvl4pPr marL="4936919" algn="l" defTabSz="3291279" rtl="0" eaLnBrk="1" latinLnBrk="0" hangingPunct="1">
        <a:defRPr sz="6400" kern="1200">
          <a:solidFill>
            <a:schemeClr val="tx1"/>
          </a:solidFill>
          <a:latin typeface="+mn-lt"/>
          <a:ea typeface="+mn-ea"/>
          <a:cs typeface="+mn-cs"/>
        </a:defRPr>
      </a:lvl4pPr>
      <a:lvl5pPr marL="6582559" algn="l" defTabSz="3291279" rtl="0" eaLnBrk="1" latinLnBrk="0" hangingPunct="1">
        <a:defRPr sz="6400" kern="1200">
          <a:solidFill>
            <a:schemeClr val="tx1"/>
          </a:solidFill>
          <a:latin typeface="+mn-lt"/>
          <a:ea typeface="+mn-ea"/>
          <a:cs typeface="+mn-cs"/>
        </a:defRPr>
      </a:lvl5pPr>
      <a:lvl6pPr marL="8228198" algn="l" defTabSz="3291279" rtl="0" eaLnBrk="1" latinLnBrk="0" hangingPunct="1">
        <a:defRPr sz="6400" kern="1200">
          <a:solidFill>
            <a:schemeClr val="tx1"/>
          </a:solidFill>
          <a:latin typeface="+mn-lt"/>
          <a:ea typeface="+mn-ea"/>
          <a:cs typeface="+mn-cs"/>
        </a:defRPr>
      </a:lvl6pPr>
      <a:lvl7pPr marL="9873837" algn="l" defTabSz="3291279" rtl="0" eaLnBrk="1" latinLnBrk="0" hangingPunct="1">
        <a:defRPr sz="6400" kern="1200">
          <a:solidFill>
            <a:schemeClr val="tx1"/>
          </a:solidFill>
          <a:latin typeface="+mn-lt"/>
          <a:ea typeface="+mn-ea"/>
          <a:cs typeface="+mn-cs"/>
        </a:defRPr>
      </a:lvl7pPr>
      <a:lvl8pPr marL="11519478" algn="l" defTabSz="3291279" rtl="0" eaLnBrk="1" latinLnBrk="0" hangingPunct="1">
        <a:defRPr sz="6400" kern="1200">
          <a:solidFill>
            <a:schemeClr val="tx1"/>
          </a:solidFill>
          <a:latin typeface="+mn-lt"/>
          <a:ea typeface="+mn-ea"/>
          <a:cs typeface="+mn-cs"/>
        </a:defRPr>
      </a:lvl8pPr>
      <a:lvl9pPr marL="13165118" algn="l" defTabSz="3291279" rtl="0" eaLnBrk="1" latinLnBrk="0" hangingPunct="1">
        <a:defRPr sz="6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file:////var/folders/g9/qqylpwt923v9mgncy9n_2jsh0000gn/T/com.microsoft.Word/WebArchiveCopyPasteTempFiles/page14image3845260816" TargetMode="External"/><Relationship Id="rId5" Type="http://schemas.openxmlformats.org/officeDocument/2006/relationships/hyperlink" Target="https://www.forbes.com/sites/jeffreycarr/2011/02/04/real-cyber-warfare-carrs-top-five-picks/%23279eed282ef5" TargetMode="External"/><Relationship Id="rId1" Type="http://schemas.openxmlformats.org/officeDocument/2006/relationships/slideLayout" Target="../slideLayouts/slideLayout1.xml"/><Relationship Id="rId2"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2"/>
          <p:cNvSpPr txBox="1">
            <a:spLocks noChangeArrowheads="1"/>
          </p:cNvSpPr>
          <p:nvPr/>
        </p:nvSpPr>
        <p:spPr bwMode="auto">
          <a:xfrm>
            <a:off x="5257800" y="553997"/>
            <a:ext cx="32918400" cy="1800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7200" b="1" dirty="0">
                <a:solidFill>
                  <a:schemeClr val="accent3">
                    <a:lumMod val="20000"/>
                    <a:lumOff val="80000"/>
                  </a:schemeClr>
                </a:solidFill>
                <a:latin typeface="+mn-lt"/>
              </a:rPr>
              <a:t>Motivational Factors and Tactics of Cybercriminals </a:t>
            </a:r>
          </a:p>
        </p:txBody>
      </p:sp>
      <p:sp>
        <p:nvSpPr>
          <p:cNvPr id="5" name="Text Box 123"/>
          <p:cNvSpPr txBox="1">
            <a:spLocks noChangeArrowheads="1"/>
          </p:cNvSpPr>
          <p:nvPr/>
        </p:nvSpPr>
        <p:spPr bwMode="auto">
          <a:xfrm>
            <a:off x="5486400" y="2400300"/>
            <a:ext cx="329184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a:solidFill>
                  <a:schemeClr val="accent3">
                    <a:lumMod val="20000"/>
                    <a:lumOff val="80000"/>
                  </a:schemeClr>
                </a:solidFill>
                <a:latin typeface="+mn-lt"/>
              </a:rPr>
              <a:t>Nathan Madrid; </a:t>
            </a:r>
            <a:endParaRPr lang="en-US" sz="4000" baseline="30000" dirty="0">
              <a:solidFill>
                <a:schemeClr val="accent3">
                  <a:lumMod val="20000"/>
                  <a:lumOff val="80000"/>
                </a:schemeClr>
              </a:solidFill>
              <a:latin typeface="+mn-lt"/>
            </a:endParaRPr>
          </a:p>
          <a:p>
            <a:pPr algn="ctr" eaLnBrk="1" hangingPunct="1"/>
            <a:r>
              <a:rPr lang="en-US" sz="4000" baseline="30000" dirty="0">
                <a:solidFill>
                  <a:schemeClr val="accent3">
                    <a:lumMod val="20000"/>
                    <a:lumOff val="80000"/>
                  </a:schemeClr>
                </a:solidFill>
                <a:latin typeface="+mn-lt"/>
              </a:rPr>
              <a:t>1</a:t>
            </a:r>
            <a:r>
              <a:rPr lang="en-US" sz="4000" dirty="0">
                <a:solidFill>
                  <a:schemeClr val="accent3">
                    <a:lumMod val="20000"/>
                    <a:lumOff val="80000"/>
                  </a:schemeClr>
                </a:solidFill>
                <a:latin typeface="+mn-lt"/>
              </a:rPr>
              <a:t>University of Hawaii, West Oahu, </a:t>
            </a:r>
          </a:p>
        </p:txBody>
      </p:sp>
      <p:sp>
        <p:nvSpPr>
          <p:cNvPr id="24" name="TextBox 23"/>
          <p:cNvSpPr txBox="1"/>
          <p:nvPr/>
        </p:nvSpPr>
        <p:spPr>
          <a:xfrm>
            <a:off x="5116183" y="30022800"/>
            <a:ext cx="4734605" cy="1792786"/>
          </a:xfrm>
          <a:prstGeom prst="rect">
            <a:avLst/>
          </a:prstGeom>
          <a:solidFill>
            <a:schemeClr val="accent1">
              <a:lumMod val="40000"/>
              <a:lumOff val="60000"/>
            </a:schemeClr>
          </a:solidFill>
        </p:spPr>
        <p:txBody>
          <a:bodyPr wrap="none" lIns="68568" tIns="34284" rIns="68568" bIns="34284" rtlCol="0">
            <a:spAutoFit/>
          </a:bodyPr>
          <a:lstStyle/>
          <a:p>
            <a:r>
              <a:rPr lang="en-US" sz="2800" dirty="0"/>
              <a:t>Nathan Madrid</a:t>
            </a:r>
          </a:p>
          <a:p>
            <a:r>
              <a:rPr lang="en-US" sz="2800" dirty="0"/>
              <a:t>University of Hawaii West Oahu</a:t>
            </a:r>
          </a:p>
          <a:p>
            <a:r>
              <a:rPr lang="en-US" sz="2800" dirty="0"/>
              <a:t>Email:Nmadrid9@Hawaii.edu</a:t>
            </a:r>
          </a:p>
          <a:p>
            <a:endParaRPr lang="en-US" sz="2800" dirty="0"/>
          </a:p>
        </p:txBody>
      </p:sp>
      <p:sp>
        <p:nvSpPr>
          <p:cNvPr id="25" name="TextBox 24"/>
          <p:cNvSpPr txBox="1"/>
          <p:nvPr/>
        </p:nvSpPr>
        <p:spPr>
          <a:xfrm>
            <a:off x="1706880" y="29146502"/>
            <a:ext cx="1937494" cy="746346"/>
          </a:xfrm>
          <a:prstGeom prst="rect">
            <a:avLst/>
          </a:prstGeom>
          <a:noFill/>
        </p:spPr>
        <p:txBody>
          <a:bodyPr wrap="none" lIns="68568" tIns="34284" rIns="68568" bIns="34284" rtlCol="0">
            <a:spAutoFit/>
          </a:bodyPr>
          <a:lstStyle/>
          <a:p>
            <a:r>
              <a:rPr lang="en-US" sz="4400" b="1" dirty="0"/>
              <a:t>Contact</a:t>
            </a:r>
          </a:p>
        </p:txBody>
      </p:sp>
      <p:sp>
        <p:nvSpPr>
          <p:cNvPr id="26" name="TextBox 25"/>
          <p:cNvSpPr txBox="1"/>
          <p:nvPr/>
        </p:nvSpPr>
        <p:spPr>
          <a:xfrm>
            <a:off x="21970077" y="30190439"/>
            <a:ext cx="19507200" cy="2194560"/>
          </a:xfrm>
          <a:prstGeom prst="rect">
            <a:avLst/>
          </a:prstGeom>
          <a:noFill/>
        </p:spPr>
        <p:txBody>
          <a:bodyPr wrap="square" lIns="68568" tIns="68568" rIns="68568" bIns="68568" numCol="1" spcCol="342842" rtlCol="0">
            <a:noAutofit/>
          </a:bodyPr>
          <a:lstStyle/>
          <a:p>
            <a:r>
              <a:rPr lang="en-US" sz="1400" dirty="0"/>
              <a:t>  </a:t>
            </a:r>
          </a:p>
          <a:p>
            <a:r>
              <a:rPr lang="en-US" sz="1400" dirty="0"/>
              <a:t> </a:t>
            </a:r>
          </a:p>
          <a:p>
            <a:r>
              <a:rPr lang="en-US" sz="1400" dirty="0"/>
              <a:t> </a:t>
            </a:r>
          </a:p>
          <a:p>
            <a:r>
              <a:rPr lang="en-US" sz="1400" dirty="0"/>
              <a:t> </a:t>
            </a:r>
          </a:p>
          <a:p>
            <a:r>
              <a:rPr lang="en-US" sz="1400" dirty="0"/>
              <a:t> </a:t>
            </a:r>
          </a:p>
          <a:p>
            <a:r>
              <a:rPr lang="en-US" sz="1400" dirty="0"/>
              <a:t> </a:t>
            </a:r>
          </a:p>
          <a:p>
            <a:r>
              <a:rPr lang="en-US" sz="1400" dirty="0"/>
              <a:t> </a:t>
            </a:r>
          </a:p>
          <a:p>
            <a:r>
              <a:rPr lang="en-US" sz="1400" dirty="0"/>
              <a:t>  </a:t>
            </a:r>
          </a:p>
          <a:p>
            <a:pPr marL="342842" indent="-342842">
              <a:buFont typeface="+mj-lt"/>
              <a:buAutoNum type="arabicPeriod"/>
            </a:pPr>
            <a:endParaRPr lang="en-US" sz="1400" dirty="0"/>
          </a:p>
        </p:txBody>
      </p:sp>
      <p:sp>
        <p:nvSpPr>
          <p:cNvPr id="27" name="TextBox 26"/>
          <p:cNvSpPr txBox="1"/>
          <p:nvPr/>
        </p:nvSpPr>
        <p:spPr>
          <a:xfrm>
            <a:off x="21945603" y="29146502"/>
            <a:ext cx="2703473" cy="746346"/>
          </a:xfrm>
          <a:prstGeom prst="rect">
            <a:avLst/>
          </a:prstGeom>
          <a:noFill/>
        </p:spPr>
        <p:txBody>
          <a:bodyPr wrap="none" lIns="68568" tIns="34284" rIns="68568" bIns="34284" rtlCol="0">
            <a:spAutoFit/>
          </a:bodyPr>
          <a:lstStyle/>
          <a:p>
            <a:r>
              <a:rPr lang="en-US" sz="4400" b="1" dirty="0"/>
              <a:t>References</a:t>
            </a:r>
          </a:p>
        </p:txBody>
      </p:sp>
      <p:sp>
        <p:nvSpPr>
          <p:cNvPr id="10" name="Text Box 189"/>
          <p:cNvSpPr txBox="1">
            <a:spLocks noChangeArrowheads="1"/>
          </p:cNvSpPr>
          <p:nvPr/>
        </p:nvSpPr>
        <p:spPr bwMode="auto">
          <a:xfrm>
            <a:off x="1463040" y="5486400"/>
            <a:ext cx="13167360" cy="637092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dirty="0"/>
              <a:t> This research aims to analyze relationships between the frequency of cybercriminal behaviors and motivations to hack various computers.  Cybercriminals' motives might diverge significantly from one another, but they might also have enormous similarities in that they were frequently directed to grey areas of social lives.</a:t>
            </a:r>
          </a:p>
          <a:p>
            <a:endParaRPr lang="en-US" dirty="0"/>
          </a:p>
          <a:p>
            <a:r>
              <a:rPr lang="en-US" dirty="0"/>
              <a:t>This research project will examine several different studies to compare literature reviews and analyses of past researchers.  This research will evaluate the differential importance attributed to motivations in hacking activities and being a cybercriminal. These studies will be compared to literature and research conducted to determine different values that were proven and their behavioral characteristics.</a:t>
            </a:r>
          </a:p>
          <a:p>
            <a:endParaRPr lang="en-US" dirty="0"/>
          </a:p>
          <a:p>
            <a:r>
              <a:rPr lang="en-US" dirty="0"/>
              <a:t> This study will identify different ratings of motivational factors and show correlations between priorities and frequency of hacking behaviors.  The discrepancy between the ratings of the literature motivations and the relationship between these motivations and engagement in hacking supports the idea that the ratings of literature motivations reflect culturally recognized reasons than real personal causes.</a:t>
            </a:r>
          </a:p>
          <a:p>
            <a:endParaRPr lang="en-US" dirty="0"/>
          </a:p>
          <a:p>
            <a:r>
              <a:rPr lang="en-US" dirty="0"/>
              <a:t>This study will provide insight into the motivational factors and activities of cybercriminals. This analysis will show the tactics and motivations behind cybercriminals and show proven studies with real cybercriminals to theories about their tactics.  </a:t>
            </a:r>
          </a:p>
        </p:txBody>
      </p:sp>
      <p:sp>
        <p:nvSpPr>
          <p:cNvPr id="32" name="Rectangle 31"/>
          <p:cNvSpPr/>
          <p:nvPr/>
        </p:nvSpPr>
        <p:spPr>
          <a:xfrm>
            <a:off x="146304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Abstract</a:t>
            </a:r>
          </a:p>
        </p:txBody>
      </p:sp>
      <p:sp>
        <p:nvSpPr>
          <p:cNvPr id="15" name="Text Box 194"/>
          <p:cNvSpPr txBox="1">
            <a:spLocks noChangeArrowheads="1"/>
          </p:cNvSpPr>
          <p:nvPr/>
        </p:nvSpPr>
        <p:spPr bwMode="auto">
          <a:xfrm>
            <a:off x="15361920" y="13106400"/>
            <a:ext cx="13167360" cy="14003787"/>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sz="2000" dirty="0"/>
              <a:t>In the first study, the value items that represented one value type were roughly equally rated.  Intellectual challenge/curiosity was rated as the strongest motivator to cybercriminals (</a:t>
            </a:r>
            <a:r>
              <a:rPr lang="en-US" sz="2000" dirty="0" err="1"/>
              <a:t>Mdn</a:t>
            </a:r>
            <a:r>
              <a:rPr lang="en-US" sz="2000" dirty="0"/>
              <a:t> = 5.00, M = 4.44, SD = 0.90).  Peer recognition/respect was the second strongest motivator (</a:t>
            </a:r>
            <a:r>
              <a:rPr lang="en-US" sz="2000" dirty="0" err="1"/>
              <a:t>Mdn</a:t>
            </a:r>
            <a:r>
              <a:rPr lang="en-US" sz="2000" dirty="0"/>
              <a:t> = 1.00, M = 1.69, SD = 0.86).  Justice (</a:t>
            </a:r>
            <a:r>
              <a:rPr lang="en-US" sz="2000" i="1" dirty="0" err="1"/>
              <a:t>Mdn</a:t>
            </a:r>
            <a:r>
              <a:rPr lang="en-US" sz="2000" i="1" dirty="0"/>
              <a:t> </a:t>
            </a:r>
            <a:r>
              <a:rPr lang="en-US" sz="2000" dirty="0"/>
              <a:t>= 1.00, </a:t>
            </a:r>
            <a:r>
              <a:rPr lang="en-US" sz="2000" i="1" dirty="0"/>
              <a:t>M </a:t>
            </a:r>
            <a:r>
              <a:rPr lang="en-US" sz="2000" dirty="0"/>
              <a:t>= 1.56, </a:t>
            </a:r>
            <a:r>
              <a:rPr lang="en-US" sz="2000" i="1" dirty="0"/>
              <a:t>SD </a:t>
            </a:r>
            <a:r>
              <a:rPr lang="en-US" sz="2000" dirty="0"/>
              <a:t>= 1.00) and team-play (</a:t>
            </a:r>
            <a:r>
              <a:rPr lang="en-US" sz="2000" i="1" dirty="0" err="1"/>
              <a:t>Mdn</a:t>
            </a:r>
            <a:r>
              <a:rPr lang="en-US" sz="2000" i="1" dirty="0"/>
              <a:t> </a:t>
            </a:r>
            <a:r>
              <a:rPr lang="en-US" sz="2000" dirty="0"/>
              <a:t>= 1.00, </a:t>
            </a:r>
            <a:r>
              <a:rPr lang="en-US" sz="2000" i="1" dirty="0"/>
              <a:t>M </a:t>
            </a:r>
            <a:r>
              <a:rPr lang="en-US" sz="2000" dirty="0"/>
              <a:t>= 1.51, </a:t>
            </a:r>
            <a:r>
              <a:rPr lang="en-US" sz="2000" i="1" dirty="0"/>
              <a:t>SD </a:t>
            </a:r>
            <a:r>
              <a:rPr lang="en-US" sz="2000" dirty="0"/>
              <a:t>= 0.79) were rated as respectively the third and fourth strongest motivator. The least motivating to circumvent computer security systems was money at a </a:t>
            </a:r>
            <a:r>
              <a:rPr lang="en-US" sz="2000" dirty="0" err="1"/>
              <a:t>Mdn</a:t>
            </a:r>
            <a:r>
              <a:rPr lang="en-US" sz="2000" dirty="0"/>
              <a:t> of 1.00, M = 1.24, and SD = 0.77.  </a:t>
            </a:r>
          </a:p>
          <a:p>
            <a:r>
              <a:rPr lang="en-US" sz="2000" dirty="0"/>
              <a:t>The second study of hackers showed that challenge and curiosity were the strongest motivators, although they were not related to the first study.  The motivations that attempt to circumvent security systems were peer recognition and team-play (r^2 = .28, p = .03.). When a respondent circumvented the security system, the stronger he was motivated by team play with a r^2 of .27 and p of .05.  There was positive correlation of frequency which one engages in hacking were justice (r^2 = .37, p &lt;.01) and team play (r^2 = .34, p =.01).  </a:t>
            </a:r>
            <a:r>
              <a:rPr lang="en-US" sz="2000" dirty="0" err="1"/>
              <a:t>Mdn</a:t>
            </a:r>
            <a:r>
              <a:rPr lang="en-US" sz="2000" dirty="0"/>
              <a:t> is the median, M is the mean, and SD is the standard deviation.  </a:t>
            </a:r>
          </a:p>
          <a:p>
            <a:endParaRPr lang="en-US" sz="2000" dirty="0"/>
          </a:p>
          <a:p>
            <a:r>
              <a:rPr lang="en-US" sz="2000" dirty="0"/>
              <a:t>The 3</a:t>
            </a:r>
            <a:r>
              <a:rPr lang="en-US" sz="2000" baseline="30000" dirty="0"/>
              <a:t>rd</a:t>
            </a:r>
            <a:r>
              <a:rPr lang="en-US" sz="2000" dirty="0"/>
              <a:t> study stating which motivational types prevail in cybercriminals.  The following figure will show the correlation between motivational factors and the different cybercriminal activities aimed at circumventing security systems.  The figure shows an unclear pattern in the relationship between attempts to bypass security systems and cybercriminals' motivational types.  In Table 1, the exact correlation between the motivational types of values and cybercriminal activities are presented.</a:t>
            </a:r>
          </a:p>
          <a:p>
            <a:pPr eaLnBrk="1" hangingPunct="1"/>
            <a:endParaRPr lang="en-US" sz="2000" dirty="0">
              <a:latin typeface="Calibri" pitchFamily="34" charset="0"/>
            </a:endParaRPr>
          </a:p>
          <a:p>
            <a:pPr eaLnBrk="1" hangingPunct="1"/>
            <a:r>
              <a:rPr lang="en-US" sz="2000" dirty="0"/>
              <a:t>The final two studies were consolidated and show a positive relationship between circumventing security systems and hacktivism (r^2 = .40, p &lt; .01) and a positive relationship between attempted and actual circumvention of security system</a:t>
            </a:r>
            <a:r>
              <a:rPr lang="en-US" sz="2000" dirty="0">
                <a:solidFill>
                  <a:srgbClr val="FF0000"/>
                </a:solidFill>
              </a:rPr>
              <a:t> </a:t>
            </a:r>
            <a:r>
              <a:rPr lang="en-US" sz="2000" dirty="0"/>
              <a:t>(r^2 = .76, p &lt; .001).  It is predicted that cybercriminals who avoid security systems are strongly motivated by openness to change value types and least motivated by conservation types. The different value types in table 1 include UN for universalism, BE for benevolence, CO for conformity, TR for tradition, SE for security, PO for power, AC for achievement, HE for hedonism, ST for stimulation, SD for self-direction, Self- t for Self- transcendence scale, Cons for Conservation scale,, self-e for self-enhancement scale, and Open for openness to change scale.</a:t>
            </a: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p:txBody>
      </p:sp>
      <p:sp>
        <p:nvSpPr>
          <p:cNvPr id="33" name="Rectangle 32"/>
          <p:cNvSpPr/>
          <p:nvPr/>
        </p:nvSpPr>
        <p:spPr>
          <a:xfrm>
            <a:off x="1463040" y="1242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Introduction &amp; Research Question </a:t>
            </a:r>
          </a:p>
        </p:txBody>
      </p:sp>
      <p:sp>
        <p:nvSpPr>
          <p:cNvPr id="13" name="Text Box 192"/>
          <p:cNvSpPr txBox="1">
            <a:spLocks noChangeArrowheads="1"/>
          </p:cNvSpPr>
          <p:nvPr/>
        </p:nvSpPr>
        <p:spPr bwMode="auto">
          <a:xfrm>
            <a:off x="15361920" y="5486400"/>
            <a:ext cx="13167360" cy="6832592"/>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dirty="0"/>
              <a:t>The research results were collected from studies that were tested in five different ways.  One of the studies will be a survey of self-identified hackers.  The next study will examine the motivations of hackers.  The third study will be an online study of motivations examined.  The fourth study would be a questionnaire to analyze the intentions of people who had engaged in identity theft.  The final study will be interviews that were conducted with hackers.</a:t>
            </a:r>
          </a:p>
          <a:p>
            <a:pPr eaLnBrk="1" hangingPunct="1"/>
            <a:endParaRPr lang="en-US" sz="3200" dirty="0">
              <a:latin typeface="Calibri" pitchFamily="34" charset="0"/>
            </a:endParaRPr>
          </a:p>
          <a:p>
            <a:pPr eaLnBrk="1" hangingPunct="1"/>
            <a:r>
              <a:rPr lang="en-US" dirty="0"/>
              <a:t>The data collection was performed using questionnaires completed by hackers that consisted of three parts—the first part of the questionnaire considered hacking activities.  The participants were asked how often they attempted to circumvent computer security systems on organizations servers without the organization's explicit consent, how often they circumvented computer security systems on organizations servers without explicit consent, and how often they engaged in hacktivism.  They responses were categorized as never, almost never, occasionally, sometimes, regularly, and often.  The second and third parts of the questionnaire inquired about motivations for security systems.  These motivations were categorized as intellectually challenged and curiosity, peer recognition, respect, justice, money, and team-play.</a:t>
            </a:r>
          </a:p>
          <a:p>
            <a:pPr eaLnBrk="1" hangingPunct="1"/>
            <a:endParaRPr lang="en-US" dirty="0"/>
          </a:p>
          <a:p>
            <a:pPr eaLnBrk="1" hangingPunct="1"/>
            <a:endParaRPr lang="en-US" sz="3200" dirty="0">
              <a:latin typeface="Calibri" pitchFamily="34" charset="0"/>
            </a:endParaRPr>
          </a:p>
          <a:p>
            <a:pPr eaLnBrk="1" hangingPunct="1"/>
            <a:endParaRPr lang="en-US" sz="3200" dirty="0">
              <a:latin typeface="Calibri" pitchFamily="34" charset="0"/>
            </a:endParaRPr>
          </a:p>
        </p:txBody>
      </p:sp>
      <p:sp>
        <p:nvSpPr>
          <p:cNvPr id="34" name="Rectangle 33"/>
          <p:cNvSpPr/>
          <p:nvPr/>
        </p:nvSpPr>
        <p:spPr>
          <a:xfrm>
            <a:off x="15361920" y="480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Research Design &amp; Data Collection </a:t>
            </a:r>
          </a:p>
        </p:txBody>
      </p:sp>
      <p:sp>
        <p:nvSpPr>
          <p:cNvPr id="12" name="Text Box 191"/>
          <p:cNvSpPr txBox="1">
            <a:spLocks noChangeArrowheads="1"/>
          </p:cNvSpPr>
          <p:nvPr/>
        </p:nvSpPr>
        <p:spPr bwMode="auto">
          <a:xfrm>
            <a:off x="29260800" y="13106400"/>
            <a:ext cx="13167360" cy="6709483"/>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r>
              <a:rPr lang="en-US" dirty="0"/>
              <a:t>The examination of the selected studies show that literature on cybercriminals motivations by determining the importance of several motivators to engage in certain hacking activities.  These motivations reoccurred in the interviews and questionnaires with cybercriminals and comparing them to certain motivational types.  The results show that the relationship between cybercriminals and motivations is not as straightforward as one might think.  There are many curiosity and intellectual challenges that are closely related and are shown as some of the strongest motivations. The more importance is given to openness to change values over conservation values, the more likely it is that people circumvent computer security systems.  Intellectual challenge and curiosity are not related to the frequency with which one engages in hacking activities.   The results also show that because some people are conservative instead of open to change, this would be related to hackers because they are more motivated by what they dislike instead of being motivated by what they value.</a:t>
            </a:r>
          </a:p>
          <a:p>
            <a:endParaRPr lang="en-US" dirty="0"/>
          </a:p>
          <a:p>
            <a:r>
              <a:rPr lang="en-US" dirty="0"/>
              <a:t>The different ratings </a:t>
            </a:r>
            <a:r>
              <a:rPr lang="en-US"/>
              <a:t>between literature motivations </a:t>
            </a:r>
            <a:r>
              <a:rPr lang="en-US" dirty="0"/>
              <a:t>and the relationship between </a:t>
            </a:r>
            <a:r>
              <a:rPr lang="en-US"/>
              <a:t>these motivations of hackers </a:t>
            </a:r>
            <a:r>
              <a:rPr lang="en-US" dirty="0"/>
              <a:t>show that most cybercriminals engage in activities for personal reasons.  Personal motivations can be rather implicit (Campbell &amp; Kennedy, 2009).  People may not be aware of their actual motivations or do not know how to describe them because many motivations are gut like feelings.  When most are asked about their motivations, most cybercriminals will state they do what they hear or what they feel like doing.  </a:t>
            </a:r>
            <a:endParaRPr lang="en-US" dirty="0">
              <a:latin typeface="Calibri" pitchFamily="34" charset="0"/>
            </a:endParaRPr>
          </a:p>
          <a:p>
            <a:pPr eaLnBrk="1" hangingPunct="1"/>
            <a:endParaRPr lang="en-US" dirty="0">
              <a:latin typeface="Calibri" pitchFamily="34" charset="0"/>
            </a:endParaRPr>
          </a:p>
        </p:txBody>
      </p:sp>
      <p:sp>
        <p:nvSpPr>
          <p:cNvPr id="35" name="Rectangle 34"/>
          <p:cNvSpPr/>
          <p:nvPr/>
        </p:nvSpPr>
        <p:spPr>
          <a:xfrm>
            <a:off x="29260800" y="1242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Discussion</a:t>
            </a:r>
          </a:p>
        </p:txBody>
      </p:sp>
      <p:sp>
        <p:nvSpPr>
          <p:cNvPr id="14" name="Text Box 193"/>
          <p:cNvSpPr txBox="1">
            <a:spLocks noChangeArrowheads="1"/>
          </p:cNvSpPr>
          <p:nvPr/>
        </p:nvSpPr>
        <p:spPr bwMode="auto">
          <a:xfrm>
            <a:off x="29260800" y="21259801"/>
            <a:ext cx="13167360" cy="7109591"/>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dirty="0"/>
              <a:t>Throughout the project, there were different tactics and patterns behind motivations of a criminal wanting to commit a cybercrime.  Unlike traditional criminals, their socioeconomic background might not have to do with an individual's motivation to achieve a cybercrime.  For example, a conventional criminal might commit crimes because they grew up in an environment considered "normal."  However, the motivation behind a cybercriminal is the possibility they might get away with it.  Using a different IP address and using other various techniques makes it easier to get away with a cybercrime.  Socialization processes can explain why intellectual challenge and curiosity are rated so high in this project but aren't related to the frequency with which one engages in hacking.  Socialization into the cybercriminal field is more likely when one participates in hacking more frequently. This could explain why only the social motivators and not the personal motivators are related to the frequency with which one engages in cybercrime. </a:t>
            </a:r>
            <a:endParaRPr lang="en-US"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endParaRPr lang="en-US" sz="3200" dirty="0">
              <a:latin typeface="Calibri" pitchFamily="34" charset="0"/>
            </a:endParaRPr>
          </a:p>
          <a:p>
            <a:pPr eaLnBrk="1" hangingPunct="1"/>
            <a:r>
              <a:rPr lang="en-US" sz="3200" dirty="0">
                <a:latin typeface="Calibri" pitchFamily="34" charset="0"/>
              </a:rPr>
              <a:t>.</a:t>
            </a:r>
          </a:p>
        </p:txBody>
      </p:sp>
      <p:sp>
        <p:nvSpPr>
          <p:cNvPr id="36" name="Rectangle 35"/>
          <p:cNvSpPr/>
          <p:nvPr/>
        </p:nvSpPr>
        <p:spPr>
          <a:xfrm>
            <a:off x="29260800" y="205740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Conclusions</a:t>
            </a:r>
          </a:p>
        </p:txBody>
      </p:sp>
      <p:sp>
        <p:nvSpPr>
          <p:cNvPr id="11" name="Text Box 190"/>
          <p:cNvSpPr txBox="1">
            <a:spLocks noChangeArrowheads="1"/>
          </p:cNvSpPr>
          <p:nvPr/>
        </p:nvSpPr>
        <p:spPr bwMode="auto">
          <a:xfrm>
            <a:off x="1386840" y="13639800"/>
            <a:ext cx="13167360" cy="13757570"/>
          </a:xfrm>
          <a:prstGeom prst="rect">
            <a:avLst/>
          </a:prstGeom>
          <a:solidFill>
            <a:schemeClr val="bg1"/>
          </a:solidFill>
          <a:ln w="12700">
            <a:solidFill>
              <a:schemeClr val="accent1">
                <a:lumMod val="75000"/>
              </a:schemeClr>
            </a:solidFill>
          </a:ln>
          <a:effectLst/>
        </p:spPr>
        <p:txBody>
          <a:bodyPr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eaLnBrk="1" hangingPunct="1"/>
            <a:r>
              <a:rPr lang="en-US" sz="3200" dirty="0">
                <a:latin typeface="+mn-lt"/>
              </a:rPr>
              <a:t>Introduction</a:t>
            </a:r>
          </a:p>
          <a:p>
            <a:pPr eaLnBrk="1" hangingPunct="1"/>
            <a:endParaRPr lang="en-US" sz="3200" dirty="0">
              <a:latin typeface="+mn-lt"/>
            </a:endParaRPr>
          </a:p>
          <a:p>
            <a:pPr eaLnBrk="1" hangingPunct="1"/>
            <a:r>
              <a:rPr lang="en-US" dirty="0"/>
              <a:t>It is quite clear that some form of financial gain drives most hackers across the globe.  Cybercriminals are not just sitting on the computer out of boredom; most have motivations behind their tactics and do this for a reason.  Performing a Google search using the terms: "Cybercrime" and "hackers" can produce over five million results.  While scanning through search results, some headline titles created were: Hackers are draining bank accounts via…, Hackers Trick Email Systems into Wiring Them Large Sums…, and We found out how much money hackers make. So, a cybercriminal's goal and motivation must involve financial gain.   Well, not necessarily.  New researchers regarding cybercriminals have revealed some contrasting findings regarding how "fat" gain they can either secure or chase.  When a user connects to the internet, there are higher chances of exposing themselves to cybercriminals' activities.  If a computer user does not secure their computer, then the machine can be corrupted within minutes.</a:t>
            </a:r>
          </a:p>
          <a:p>
            <a:pPr eaLnBrk="1" hangingPunct="1"/>
            <a:endParaRPr lang="en-US" sz="3200" dirty="0">
              <a:latin typeface="+mn-lt"/>
            </a:endParaRPr>
          </a:p>
          <a:p>
            <a:pPr eaLnBrk="1" hangingPunct="1"/>
            <a:endParaRPr lang="en-US" sz="3200" dirty="0">
              <a:latin typeface="+mn-lt"/>
            </a:endParaRPr>
          </a:p>
          <a:p>
            <a:pPr eaLnBrk="1" hangingPunct="1"/>
            <a:r>
              <a:rPr lang="en-US" sz="3200" dirty="0">
                <a:latin typeface="+mn-lt"/>
              </a:rPr>
              <a:t>Research Question </a:t>
            </a:r>
          </a:p>
          <a:p>
            <a:pPr eaLnBrk="1" hangingPunct="1"/>
            <a:endParaRPr lang="en-US" sz="3200" dirty="0">
              <a:latin typeface="+mn-lt"/>
            </a:endParaRPr>
          </a:p>
          <a:p>
            <a:pPr eaLnBrk="1" hangingPunct="1"/>
            <a:r>
              <a:rPr lang="en-US" dirty="0"/>
              <a:t>What motivates a criminal to commit cybercrime and what tactics do they use to facilitate these crimes? </a:t>
            </a:r>
            <a:endParaRPr lang="en-US" sz="3200" dirty="0">
              <a:latin typeface="+mn-lt"/>
            </a:endParaRPr>
          </a:p>
          <a:p>
            <a:pPr eaLnBrk="1" hangingPunct="1"/>
            <a:endParaRPr lang="en-US" sz="3200" dirty="0">
              <a:latin typeface="+mn-lt"/>
            </a:endParaRPr>
          </a:p>
          <a:p>
            <a:pPr eaLnBrk="1" hangingPunct="1"/>
            <a:endParaRPr lang="en-US" sz="3200" dirty="0">
              <a:latin typeface="+mn-lt"/>
            </a:endParaRPr>
          </a:p>
          <a:p>
            <a:pPr eaLnBrk="1" hangingPunct="1"/>
            <a:r>
              <a:rPr lang="en-US" sz="3200" dirty="0">
                <a:latin typeface="+mn-lt"/>
              </a:rPr>
              <a:t>Hypothesis </a:t>
            </a:r>
          </a:p>
          <a:p>
            <a:pPr eaLnBrk="1" hangingPunct="1"/>
            <a:endParaRPr lang="en-US" sz="3200" dirty="0">
              <a:latin typeface="+mn-lt"/>
            </a:endParaRPr>
          </a:p>
          <a:p>
            <a:pPr eaLnBrk="1" hangingPunct="1"/>
            <a:r>
              <a:rPr lang="en-US" dirty="0"/>
              <a:t>The Rational Choice Theory would best explain cybercrime. Cybercriminals see an opportunity when they come across a poorly secured account or device. They have the choice to either leave it alone or hack into it, and because they think they can get away with it, they hack into it. This theory is related to my research question because it supports the motivation behind a cybercriminal's intent. My research question asks what motivates a cybercriminal, and this theory helps shed some light on a cybercriminal's motivation.</a:t>
            </a:r>
          </a:p>
          <a:p>
            <a:pPr eaLnBrk="1" hangingPunct="1"/>
            <a:endParaRPr lang="en-US" sz="3200" dirty="0">
              <a:latin typeface="+mn-lt"/>
            </a:endParaRPr>
          </a:p>
          <a:p>
            <a:pPr eaLnBrk="1" hangingPunct="1"/>
            <a:endParaRPr lang="en-US" sz="3200" dirty="0">
              <a:latin typeface="+mn-lt"/>
            </a:endParaRPr>
          </a:p>
          <a:p>
            <a:pPr eaLnBrk="1" hangingPunct="1"/>
            <a:endParaRPr lang="en-US" sz="3200" dirty="0">
              <a:latin typeface="+mn-lt"/>
            </a:endParaRPr>
          </a:p>
          <a:p>
            <a:pPr eaLnBrk="1" hangingPunct="1"/>
            <a:endParaRPr lang="en-US" sz="3200" dirty="0">
              <a:latin typeface="+mn-lt"/>
            </a:endParaRPr>
          </a:p>
        </p:txBody>
      </p:sp>
      <p:sp>
        <p:nvSpPr>
          <p:cNvPr id="45" name="Rectangle 44"/>
          <p:cNvSpPr/>
          <p:nvPr/>
        </p:nvSpPr>
        <p:spPr>
          <a:xfrm>
            <a:off x="15361920" y="12420600"/>
            <a:ext cx="13167360" cy="68580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400" b="1" dirty="0">
                <a:solidFill>
                  <a:schemeClr val="accent3">
                    <a:lumMod val="20000"/>
                    <a:lumOff val="80000"/>
                  </a:schemeClr>
                </a:solidFill>
              </a:rPr>
              <a:t>Results</a:t>
            </a:r>
          </a:p>
        </p:txBody>
      </p:sp>
      <p:sp>
        <p:nvSpPr>
          <p:cNvPr id="53" name="Text Box 180"/>
          <p:cNvSpPr txBox="1">
            <a:spLocks noChangeArrowheads="1"/>
          </p:cNvSpPr>
          <p:nvPr/>
        </p:nvSpPr>
        <p:spPr bwMode="auto">
          <a:xfrm>
            <a:off x="15773400" y="22067536"/>
            <a:ext cx="3736640" cy="43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400" b="1" dirty="0">
                <a:latin typeface="Calibri" pitchFamily="34" charset="0"/>
              </a:rPr>
              <a:t>Table 1.</a:t>
            </a:r>
            <a:r>
              <a:rPr lang="en-US" sz="2400" dirty="0">
                <a:latin typeface="Calibri" pitchFamily="34" charset="0"/>
              </a:rPr>
              <a:t> Label in 24pt Calibri.</a:t>
            </a:r>
          </a:p>
        </p:txBody>
      </p:sp>
      <p:sp>
        <p:nvSpPr>
          <p:cNvPr id="6" name="TextBox 5"/>
          <p:cNvSpPr txBox="1"/>
          <p:nvPr/>
        </p:nvSpPr>
        <p:spPr>
          <a:xfrm>
            <a:off x="-15840310" y="-9092030"/>
            <a:ext cx="818822" cy="5262979"/>
          </a:xfrm>
          <a:prstGeom prst="rect">
            <a:avLst/>
          </a:prstGeom>
          <a:noFill/>
        </p:spPr>
        <p:txBody>
          <a:bodyPr wrap="square" rtlCol="0">
            <a:spAutoFit/>
          </a:bodyPr>
          <a:lstStyle/>
          <a:p>
            <a:pPr algn="ctr"/>
            <a:r>
              <a:rPr lang="en-US" sz="4800" dirty="0"/>
              <a:t>University Logo</a:t>
            </a:r>
          </a:p>
        </p:txBody>
      </p:sp>
      <p:sp>
        <p:nvSpPr>
          <p:cNvPr id="38" name="TextBox 37"/>
          <p:cNvSpPr txBox="1"/>
          <p:nvPr/>
        </p:nvSpPr>
        <p:spPr>
          <a:xfrm>
            <a:off x="55259676" y="-9816474"/>
            <a:ext cx="936369" cy="4524315"/>
          </a:xfrm>
          <a:prstGeom prst="rect">
            <a:avLst/>
          </a:prstGeom>
          <a:noFill/>
        </p:spPr>
        <p:txBody>
          <a:bodyPr wrap="square" rtlCol="0">
            <a:spAutoFit/>
          </a:bodyPr>
          <a:lstStyle/>
          <a:p>
            <a:pPr algn="ctr"/>
            <a:r>
              <a:rPr lang="en-US" sz="4800" dirty="0" err="1"/>
              <a:t>Univerity</a:t>
            </a:r>
            <a:r>
              <a:rPr lang="en-US" sz="4800" dirty="0"/>
              <a:t> Logo</a:t>
            </a:r>
          </a:p>
        </p:txBody>
      </p:sp>
      <p:sp>
        <p:nvSpPr>
          <p:cNvPr id="30" name="TextBox 29"/>
          <p:cNvSpPr txBox="1"/>
          <p:nvPr/>
        </p:nvSpPr>
        <p:spPr>
          <a:xfrm>
            <a:off x="1859281" y="30190439"/>
            <a:ext cx="138540" cy="931012"/>
          </a:xfrm>
          <a:prstGeom prst="rect">
            <a:avLst/>
          </a:prstGeom>
          <a:solidFill>
            <a:schemeClr val="accent1">
              <a:lumMod val="40000"/>
              <a:lumOff val="60000"/>
            </a:schemeClr>
          </a:solidFill>
        </p:spPr>
        <p:txBody>
          <a:bodyPr wrap="none" lIns="68568" tIns="34284" rIns="68568" bIns="34284" rtlCol="0">
            <a:spAutoFit/>
          </a:bodyPr>
          <a:lstStyle/>
          <a:p>
            <a:endParaRPr lang="en-US" sz="2800" dirty="0"/>
          </a:p>
          <a:p>
            <a:endParaRPr lang="en-US" sz="2800" dirty="0"/>
          </a:p>
        </p:txBody>
      </p:sp>
      <p:pic>
        <p:nvPicPr>
          <p:cNvPr id="1026" name="Picture 2" descr="UH West O'ahu - YouTube">
            <a:extLst>
              <a:ext uri="{FF2B5EF4-FFF2-40B4-BE49-F238E27FC236}">
                <a16:creationId xmlns:a16="http://schemas.microsoft.com/office/drawing/2014/main" xmlns="" id="{37F30DE8-C01B-914D-B592-9BDD7CDF9E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1964" y="447508"/>
            <a:ext cx="2866436" cy="28664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UH West O'ahu - YouTube">
            <a:extLst>
              <a:ext uri="{FF2B5EF4-FFF2-40B4-BE49-F238E27FC236}">
                <a16:creationId xmlns:a16="http://schemas.microsoft.com/office/drawing/2014/main" xmlns="" id="{46955017-FCC6-BB40-8581-C736B9E830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17883" y="501007"/>
            <a:ext cx="2866437" cy="286643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xmlns="" id="{14A03BA4-1567-8843-BA3A-7AE1E0655D71}"/>
              </a:ext>
            </a:extLst>
          </p:cNvPr>
          <p:cNvGraphicFramePr>
            <a:graphicFrameLocks noGrp="1"/>
          </p:cNvGraphicFramePr>
          <p:nvPr>
            <p:extLst>
              <p:ext uri="{D42A27DB-BD31-4B8C-83A1-F6EECF244321}">
                <p14:modId xmlns:p14="http://schemas.microsoft.com/office/powerpoint/2010/main" val="1207936983"/>
              </p:ext>
            </p:extLst>
          </p:nvPr>
        </p:nvGraphicFramePr>
        <p:xfrm>
          <a:off x="15410874" y="21735802"/>
          <a:ext cx="13118406" cy="6695141"/>
        </p:xfrm>
        <a:graphic>
          <a:graphicData uri="http://schemas.openxmlformats.org/drawingml/2006/table">
            <a:tbl>
              <a:tblPr firstRow="1" firstCol="1" bandRow="1">
                <a:tableStyleId>{5C22544A-7EE6-4342-B048-85BDC9FD1C3A}</a:tableStyleId>
              </a:tblPr>
              <a:tblGrid>
                <a:gridCol w="1175409">
                  <a:extLst>
                    <a:ext uri="{9D8B030D-6E8A-4147-A177-3AD203B41FA5}">
                      <a16:colId xmlns:a16="http://schemas.microsoft.com/office/drawing/2014/main" xmlns="" val="1095247008"/>
                    </a:ext>
                  </a:extLst>
                </a:gridCol>
                <a:gridCol w="2691897">
                  <a:extLst>
                    <a:ext uri="{9D8B030D-6E8A-4147-A177-3AD203B41FA5}">
                      <a16:colId xmlns:a16="http://schemas.microsoft.com/office/drawing/2014/main" xmlns="" val="1611682863"/>
                    </a:ext>
                  </a:extLst>
                </a:gridCol>
                <a:gridCol w="2691897">
                  <a:extLst>
                    <a:ext uri="{9D8B030D-6E8A-4147-A177-3AD203B41FA5}">
                      <a16:colId xmlns:a16="http://schemas.microsoft.com/office/drawing/2014/main" xmlns="" val="2237333009"/>
                    </a:ext>
                  </a:extLst>
                </a:gridCol>
                <a:gridCol w="1183280">
                  <a:extLst>
                    <a:ext uri="{9D8B030D-6E8A-4147-A177-3AD203B41FA5}">
                      <a16:colId xmlns:a16="http://schemas.microsoft.com/office/drawing/2014/main" xmlns="" val="1478672731"/>
                    </a:ext>
                  </a:extLst>
                </a:gridCol>
                <a:gridCol w="934031">
                  <a:extLst>
                    <a:ext uri="{9D8B030D-6E8A-4147-A177-3AD203B41FA5}">
                      <a16:colId xmlns:a16="http://schemas.microsoft.com/office/drawing/2014/main" xmlns="" val="1542687804"/>
                    </a:ext>
                  </a:extLst>
                </a:gridCol>
                <a:gridCol w="1561090">
                  <a:extLst>
                    <a:ext uri="{9D8B030D-6E8A-4147-A177-3AD203B41FA5}">
                      <a16:colId xmlns:a16="http://schemas.microsoft.com/office/drawing/2014/main" xmlns="" val="4203204899"/>
                    </a:ext>
                  </a:extLst>
                </a:gridCol>
                <a:gridCol w="1561090">
                  <a:extLst>
                    <a:ext uri="{9D8B030D-6E8A-4147-A177-3AD203B41FA5}">
                      <a16:colId xmlns:a16="http://schemas.microsoft.com/office/drawing/2014/main" xmlns="" val="2899319984"/>
                    </a:ext>
                  </a:extLst>
                </a:gridCol>
                <a:gridCol w="1319712">
                  <a:extLst>
                    <a:ext uri="{9D8B030D-6E8A-4147-A177-3AD203B41FA5}">
                      <a16:colId xmlns:a16="http://schemas.microsoft.com/office/drawing/2014/main" xmlns="" val="3376995820"/>
                    </a:ext>
                  </a:extLst>
                </a:gridCol>
              </a:tblGrid>
              <a:tr h="390550">
                <a:tc>
                  <a:txBody>
                    <a:bodyPr/>
                    <a:lstStyle/>
                    <a:p>
                      <a:pPr marL="0" marR="0" algn="l">
                        <a:lnSpc>
                          <a:spcPct val="200000"/>
                        </a:lnSpc>
                      </a:pPr>
                      <a:r>
                        <a:rPr lang="en-US" sz="1100" dirty="0">
                          <a:effectLst/>
                        </a:rPr>
                        <a:t> Table 1 </a:t>
                      </a:r>
                      <a:endParaRPr lang="en-US" sz="1000" dirty="0">
                        <a:effectLst/>
                        <a:latin typeface="Courier New" panose="02070309020205020404" pitchFamily="49" charset="0"/>
                        <a:ea typeface="Times New Roman" panose="02020603050405020304" pitchFamily="18" charset="0"/>
                      </a:endParaRPr>
                    </a:p>
                  </a:txBody>
                  <a:tcPr marL="68580" marR="68580" marT="0" marB="0"/>
                </a:tc>
                <a:tc gridSpan="4">
                  <a:txBody>
                    <a:bodyPr/>
                    <a:lstStyle/>
                    <a:p>
                      <a:pPr marL="0" marR="0" algn="l">
                        <a:lnSpc>
                          <a:spcPct val="200000"/>
                        </a:lnSpc>
                      </a:pPr>
                      <a:r>
                        <a:rPr lang="en-US" sz="1100" dirty="0">
                          <a:effectLst/>
                        </a:rPr>
                        <a:t>Motivations</a:t>
                      </a:r>
                      <a:endParaRPr lang="en-US" sz="1000" dirty="0">
                        <a:effectLst/>
                        <a:latin typeface="Courier New" panose="02070309020205020404" pitchFamily="49"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marL="0" marR="0" algn="l">
                        <a:lnSpc>
                          <a:spcPct val="200000"/>
                        </a:lnSpc>
                      </a:pPr>
                      <a:r>
                        <a:rPr lang="en-US" sz="1100">
                          <a:effectLst/>
                        </a:rPr>
                        <a:t>Activity</a:t>
                      </a:r>
                      <a:endParaRPr lang="en-US" sz="1000">
                        <a:effectLst/>
                        <a:latin typeface="Courier New" panose="02070309020205020404" pitchFamily="49" charset="0"/>
                        <a:ea typeface="Times New Roman" panose="02020603050405020304" pitchFamily="18" charset="0"/>
                      </a:endParaRPr>
                    </a:p>
                  </a:txBody>
                  <a:tcPr marL="68580" marR="68580" marT="0" marB="0"/>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557706758"/>
                  </a:ext>
                </a:extLst>
              </a:tr>
              <a:tr h="836891">
                <a:tc>
                  <a:txBody>
                    <a:bodyPr/>
                    <a:lstStyle/>
                    <a:p>
                      <a:pPr marL="0" marR="0" algn="l">
                        <a:lnSpc>
                          <a:spcPct val="200000"/>
                        </a:lnSpc>
                      </a:pPr>
                      <a:r>
                        <a:rPr lang="en-US" sz="1100">
                          <a:effectLst/>
                        </a:rPr>
                        <a:t>Value Type</a:t>
                      </a:r>
                      <a:r>
                        <a:rPr lang="en-US" sz="1100" spc="900">
                          <a:effectLst/>
                        </a:rPr>
                        <a:t>s</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Intellectual Challenge/curiosit</a:t>
                      </a:r>
                      <a:r>
                        <a:rPr lang="en-US" sz="1100" spc="2200" dirty="0">
                          <a:effectLst/>
                        </a:rPr>
                        <a:t>y</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Peer Recognition/Respec</a:t>
                      </a:r>
                      <a:r>
                        <a:rPr lang="en-US" sz="1100" spc="1400">
                          <a:effectLst/>
                        </a:rPr>
                        <a:t>t</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Justic</a:t>
                      </a:r>
                      <a:r>
                        <a:rPr lang="en-US" sz="1100" spc="300">
                          <a:effectLst/>
                        </a:rPr>
                        <a:t>e</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Team-Pla</a:t>
                      </a:r>
                      <a:r>
                        <a:rPr lang="en-US" sz="1100" spc="400">
                          <a:effectLst/>
                        </a:rPr>
                        <a:t>y</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Circumvent security attempt</a:t>
                      </a:r>
                      <a:r>
                        <a:rPr lang="en-US" sz="1100" spc="1700">
                          <a:effectLst/>
                        </a:rPr>
                        <a:t>s</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Circumvent Securit</a:t>
                      </a:r>
                      <a:r>
                        <a:rPr lang="en-US" sz="1100" spc="700">
                          <a:effectLst/>
                        </a:rPr>
                        <a:t>y</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Hacktivis</a:t>
                      </a:r>
                      <a:r>
                        <a:rPr lang="en-US" sz="1100" spc="600">
                          <a:effectLst/>
                        </a:rPr>
                        <a:t>m</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2996264705"/>
                  </a:ext>
                </a:extLst>
              </a:tr>
              <a:tr h="390550">
                <a:tc>
                  <a:txBody>
                    <a:bodyPr/>
                    <a:lstStyle/>
                    <a:p>
                      <a:pPr marL="0" marR="0" algn="l">
                        <a:lnSpc>
                          <a:spcPct val="200000"/>
                        </a:lnSpc>
                      </a:pPr>
                      <a:r>
                        <a:rPr lang="en-US" sz="1100">
                          <a:effectLst/>
                        </a:rPr>
                        <a:t>UN</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.38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.03</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a:t>
                      </a:r>
                      <a:r>
                        <a:rPr lang="en-US" sz="1100" spc="200">
                          <a:effectLst/>
                        </a:rPr>
                        <a:t>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spc="500">
                          <a:effectLst/>
                        </a:rPr>
                        <a:t>-.0</a:t>
                      </a:r>
                      <a:r>
                        <a:rPr lang="en-US" sz="1100" spc="200">
                          <a:effectLst/>
                        </a:rPr>
                        <a:t>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.12</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80738797"/>
                  </a:ext>
                </a:extLst>
              </a:tr>
              <a:tr h="390550">
                <a:tc>
                  <a:txBody>
                    <a:bodyPr/>
                    <a:lstStyle/>
                    <a:p>
                      <a:pPr marL="0" marR="0" algn="l">
                        <a:lnSpc>
                          <a:spcPct val="200000"/>
                        </a:lnSpc>
                      </a:pPr>
                      <a:r>
                        <a:rPr lang="en-US" sz="1100">
                          <a:effectLst/>
                        </a:rPr>
                        <a:t>BE</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.06</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998735654"/>
                  </a:ext>
                </a:extLst>
              </a:tr>
              <a:tr h="390550">
                <a:tc>
                  <a:txBody>
                    <a:bodyPr/>
                    <a:lstStyle/>
                    <a:p>
                      <a:pPr marL="0" marR="0" algn="l">
                        <a:lnSpc>
                          <a:spcPct val="200000"/>
                        </a:lnSpc>
                      </a:pPr>
                      <a:r>
                        <a:rPr lang="en-US" sz="1100">
                          <a:effectLst/>
                        </a:rPr>
                        <a:t>CO</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-.21</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-.03</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-.38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3889040352"/>
                  </a:ext>
                </a:extLst>
              </a:tr>
              <a:tr h="390550">
                <a:tc>
                  <a:txBody>
                    <a:bodyPr/>
                    <a:lstStyle/>
                    <a:p>
                      <a:pPr marL="0" marR="0" algn="l">
                        <a:lnSpc>
                          <a:spcPct val="200000"/>
                        </a:lnSpc>
                      </a:pPr>
                      <a:r>
                        <a:rPr lang="en-US" sz="1100">
                          <a:effectLst/>
                        </a:rPr>
                        <a:t>TR</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200">
                          <a:effectLst/>
                        </a:rPr>
                        <a:t>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.00</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1810888692"/>
                  </a:ext>
                </a:extLst>
              </a:tr>
              <a:tr h="390550">
                <a:tc>
                  <a:txBody>
                    <a:bodyPr/>
                    <a:lstStyle/>
                    <a:p>
                      <a:pPr marL="0" marR="0" algn="l">
                        <a:lnSpc>
                          <a:spcPct val="200000"/>
                        </a:lnSpc>
                      </a:pPr>
                      <a:r>
                        <a:rPr lang="en-US" sz="1100">
                          <a:effectLst/>
                        </a:rPr>
                        <a:t>SE</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-.21</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a:t>
                      </a:r>
                      <a:r>
                        <a:rPr lang="en-US" sz="1100" spc="200">
                          <a:effectLst/>
                        </a:rPr>
                        <a:t>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947849942"/>
                  </a:ext>
                </a:extLst>
              </a:tr>
              <a:tr h="390550">
                <a:tc>
                  <a:txBody>
                    <a:bodyPr/>
                    <a:lstStyle/>
                    <a:p>
                      <a:pPr marL="0" marR="0" algn="l">
                        <a:lnSpc>
                          <a:spcPct val="200000"/>
                        </a:lnSpc>
                      </a:pPr>
                      <a:r>
                        <a:rPr lang="en-US" sz="1100">
                          <a:effectLst/>
                        </a:rPr>
                        <a:t>PO</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.11</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.14</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a:t>
                      </a:r>
                      <a:r>
                        <a:rPr lang="en-US" sz="1100" spc="100">
                          <a:effectLst/>
                        </a:rPr>
                        <a:t>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2082325878"/>
                  </a:ext>
                </a:extLst>
              </a:tr>
              <a:tr h="390550">
                <a:tc>
                  <a:txBody>
                    <a:bodyPr/>
                    <a:lstStyle/>
                    <a:p>
                      <a:pPr marL="0" marR="0" algn="l">
                        <a:lnSpc>
                          <a:spcPct val="200000"/>
                        </a:lnSpc>
                      </a:pPr>
                      <a:r>
                        <a:rPr lang="en-US" sz="1100">
                          <a:effectLst/>
                        </a:rPr>
                        <a:t>AC</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.00</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a:t>
                      </a:r>
                      <a:r>
                        <a:rPr lang="en-US" sz="1100" spc="100">
                          <a:effectLst/>
                        </a:rPr>
                        <a:t>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941660453"/>
                  </a:ext>
                </a:extLst>
              </a:tr>
              <a:tr h="390550">
                <a:tc>
                  <a:txBody>
                    <a:bodyPr/>
                    <a:lstStyle/>
                    <a:p>
                      <a:pPr marL="0" marR="0" algn="l">
                        <a:lnSpc>
                          <a:spcPct val="200000"/>
                        </a:lnSpc>
                      </a:pPr>
                      <a:r>
                        <a:rPr lang="en-US" sz="1100">
                          <a:effectLst/>
                        </a:rPr>
                        <a:t>HE</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200">
                          <a:effectLst/>
                        </a:rPr>
                        <a:t>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.28</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2606023489"/>
                  </a:ext>
                </a:extLst>
              </a:tr>
              <a:tr h="390550">
                <a:tc>
                  <a:txBody>
                    <a:bodyPr/>
                    <a:lstStyle/>
                    <a:p>
                      <a:pPr marL="0" marR="0" algn="l">
                        <a:lnSpc>
                          <a:spcPct val="200000"/>
                        </a:lnSpc>
                      </a:pPr>
                      <a:r>
                        <a:rPr lang="en-US" sz="1100">
                          <a:effectLst/>
                        </a:rPr>
                        <a:t>ST</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.13</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1421578795"/>
                  </a:ext>
                </a:extLst>
              </a:tr>
              <a:tr h="390550">
                <a:tc>
                  <a:txBody>
                    <a:bodyPr/>
                    <a:lstStyle/>
                    <a:p>
                      <a:pPr marL="0" marR="0" algn="l">
                        <a:lnSpc>
                          <a:spcPct val="200000"/>
                        </a:lnSpc>
                      </a:pPr>
                      <a:r>
                        <a:rPr lang="en-US" sz="1100">
                          <a:effectLst/>
                        </a:rPr>
                        <a:t>SD</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.42</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-.01</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1330698478"/>
                  </a:ext>
                </a:extLst>
              </a:tr>
              <a:tr h="390550">
                <a:tc>
                  <a:txBody>
                    <a:bodyPr/>
                    <a:lstStyle/>
                    <a:p>
                      <a:pPr marL="0" marR="0" algn="l">
                        <a:lnSpc>
                          <a:spcPct val="200000"/>
                        </a:lnSpc>
                      </a:pPr>
                      <a:r>
                        <a:rPr lang="en-US" sz="1100">
                          <a:effectLst/>
                        </a:rPr>
                        <a:t>Self-</a:t>
                      </a:r>
                      <a:r>
                        <a:rPr lang="en-US" sz="1100" spc="100">
                          <a:effectLst/>
                        </a:rPr>
                        <a:t>t</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.30</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.00</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a:t>
                      </a:r>
                      <a:r>
                        <a:rPr lang="en-US" sz="1100" spc="200">
                          <a:effectLst/>
                        </a:rPr>
                        <a:t>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-.08</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4034777072"/>
                  </a:ext>
                </a:extLst>
              </a:tr>
              <a:tr h="390550">
                <a:tc>
                  <a:txBody>
                    <a:bodyPr/>
                    <a:lstStyle/>
                    <a:p>
                      <a:pPr marL="0" marR="0" algn="l">
                        <a:lnSpc>
                          <a:spcPct val="200000"/>
                        </a:lnSpc>
                      </a:pPr>
                      <a:r>
                        <a:rPr lang="en-US" sz="1100" spc="200">
                          <a:effectLst/>
                        </a:rPr>
                        <a:t>Con</a:t>
                      </a:r>
                      <a:r>
                        <a:rPr lang="en-US" sz="1100" spc="100">
                          <a:effectLst/>
                        </a:rPr>
                        <a:t>s</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-.20</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2093626146"/>
                  </a:ext>
                </a:extLst>
              </a:tr>
              <a:tr h="390550">
                <a:tc>
                  <a:txBody>
                    <a:bodyPr/>
                    <a:lstStyle/>
                    <a:p>
                      <a:pPr marL="0" marR="0" algn="l">
                        <a:lnSpc>
                          <a:spcPct val="200000"/>
                        </a:lnSpc>
                      </a:pPr>
                      <a:r>
                        <a:rPr lang="en-US" sz="1100">
                          <a:effectLst/>
                        </a:rPr>
                        <a:t>Self-</a:t>
                      </a:r>
                      <a:r>
                        <a:rPr lang="en-US" sz="1100" spc="100">
                          <a:effectLst/>
                        </a:rPr>
                        <a:t>e</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.05</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.11</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a:t>
                      </a:r>
                      <a:r>
                        <a:rPr lang="en-US" sz="1100" spc="100">
                          <a:effectLst/>
                        </a:rPr>
                        <a:t>8</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-.16</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57933038"/>
                  </a:ext>
                </a:extLst>
              </a:tr>
              <a:tr h="390550">
                <a:tc>
                  <a:txBody>
                    <a:bodyPr/>
                    <a:lstStyle/>
                    <a:p>
                      <a:pPr marL="0" marR="0" algn="l">
                        <a:lnSpc>
                          <a:spcPct val="200000"/>
                        </a:lnSpc>
                      </a:pPr>
                      <a:r>
                        <a:rPr lang="en-US" sz="1100" spc="100" dirty="0">
                          <a:effectLst/>
                        </a:rPr>
                        <a:t>Ope</a:t>
                      </a:r>
                      <a:r>
                        <a:rPr lang="en-US" sz="1100" dirty="0">
                          <a:effectLst/>
                        </a:rPr>
                        <a:t>n</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.40</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-.02</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.05</a:t>
                      </a:r>
                      <a:endParaRPr lang="en-US" sz="1000" dirty="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.0</a:t>
                      </a:r>
                      <a:r>
                        <a:rPr lang="en-US" sz="1100" spc="100">
                          <a:effectLst/>
                        </a:rPr>
                        <a:t>4</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.17</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a:effectLst/>
                        </a:rPr>
                        <a:t>.29</a:t>
                      </a:r>
                      <a:endParaRPr lang="en-US" sz="1000">
                        <a:effectLst/>
                        <a:latin typeface="Courier New" panose="02070309020205020404" pitchFamily="49" charset="0"/>
                        <a:ea typeface="Times New Roman" panose="02020603050405020304" pitchFamily="18" charset="0"/>
                      </a:endParaRPr>
                    </a:p>
                  </a:txBody>
                  <a:tcPr marL="68580" marR="68580" marT="0" marB="0"/>
                </a:tc>
                <a:tc>
                  <a:txBody>
                    <a:bodyPr/>
                    <a:lstStyle/>
                    <a:p>
                      <a:pPr marL="0" marR="0" algn="l">
                        <a:lnSpc>
                          <a:spcPct val="200000"/>
                        </a:lnSpc>
                      </a:pPr>
                      <a:r>
                        <a:rPr lang="en-US" sz="1100" dirty="0">
                          <a:effectLst/>
                        </a:rPr>
                        <a:t>.39</a:t>
                      </a:r>
                      <a:endParaRPr lang="en-US" sz="1000" dirty="0">
                        <a:effectLst/>
                        <a:latin typeface="Courier New" panose="02070309020205020404" pitchFamily="49" charset="0"/>
                        <a:ea typeface="Times New Roman" panose="02020603050405020304" pitchFamily="18" charset="0"/>
                      </a:endParaRPr>
                    </a:p>
                  </a:txBody>
                  <a:tcPr marL="68580" marR="68580" marT="0" marB="0"/>
                </a:tc>
                <a:extLst>
                  <a:ext uri="{0D108BD9-81ED-4DB2-BD59-A6C34878D82A}">
                    <a16:rowId xmlns:a16="http://schemas.microsoft.com/office/drawing/2014/main" xmlns="" val="1347079680"/>
                  </a:ext>
                </a:extLst>
              </a:tr>
            </a:tbl>
          </a:graphicData>
        </a:graphic>
      </p:graphicFrame>
      <p:pic>
        <p:nvPicPr>
          <p:cNvPr id="41" name="Picture 40" descr="page14image3845260816">
            <a:extLst>
              <a:ext uri="{FF2B5EF4-FFF2-40B4-BE49-F238E27FC236}">
                <a16:creationId xmlns:a16="http://schemas.microsoft.com/office/drawing/2014/main" xmlns="" id="{45694A34-B99F-AE48-8656-C003E7281F39}"/>
              </a:ext>
            </a:extLst>
          </p:cNvPr>
          <p:cNvPicPr/>
          <p:nvPr/>
        </p:nvPicPr>
        <p:blipFill>
          <a:blip r:embed="rId3" r:link="rId4">
            <a:extLst>
              <a:ext uri="{28A0092B-C50C-407E-A947-70E740481C1C}">
                <a14:useLocalDpi xmlns:a14="http://schemas.microsoft.com/office/drawing/2010/main" val="0"/>
              </a:ext>
            </a:extLst>
          </a:blip>
          <a:stretch>
            <a:fillRect/>
          </a:stretch>
        </p:blipFill>
        <p:spPr bwMode="auto">
          <a:xfrm>
            <a:off x="29068676" y="4849010"/>
            <a:ext cx="13984324" cy="7296673"/>
          </a:xfrm>
          <a:prstGeom prst="rect">
            <a:avLst/>
          </a:prstGeom>
          <a:noFill/>
          <a:ln>
            <a:noFill/>
          </a:ln>
        </p:spPr>
      </p:pic>
      <p:sp>
        <p:nvSpPr>
          <p:cNvPr id="17" name="Rectangle 8">
            <a:extLst>
              <a:ext uri="{FF2B5EF4-FFF2-40B4-BE49-F238E27FC236}">
                <a16:creationId xmlns:a16="http://schemas.microsoft.com/office/drawing/2014/main" xmlns="" id="{FE8D9C4F-B4BE-214A-9085-7E37A4511BD9}"/>
              </a:ext>
            </a:extLst>
          </p:cNvPr>
          <p:cNvSpPr>
            <a:spLocks noChangeArrowheads="1"/>
          </p:cNvSpPr>
          <p:nvPr/>
        </p:nvSpPr>
        <p:spPr bwMode="auto">
          <a:xfrm>
            <a:off x="21717000" y="30190439"/>
            <a:ext cx="184879988" cy="19697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marL="457200" eaLnBrk="0" fontAlgn="base" hangingPunct="0">
              <a:spcBef>
                <a:spcPct val="0"/>
              </a:spcBef>
              <a:spcAft>
                <a:spcPct val="0"/>
              </a:spcAft>
              <a:defRPr>
                <a:solidFill>
                  <a:schemeClr val="tx1"/>
                </a:solidFill>
                <a:latin typeface="Arial" panose="020B0604020202020204" pitchFamily="34" charset="0"/>
              </a:defRPr>
            </a:lvl2pPr>
            <a:lvl3pPr marL="914400" eaLnBrk="0" fontAlgn="base" hangingPunct="0">
              <a:spcBef>
                <a:spcPct val="0"/>
              </a:spcBef>
              <a:spcAft>
                <a:spcPct val="0"/>
              </a:spcAft>
              <a:defRPr>
                <a:solidFill>
                  <a:schemeClr val="tx1"/>
                </a:solidFill>
                <a:latin typeface="Arial" panose="020B0604020202020204" pitchFamily="34" charset="0"/>
              </a:defRPr>
            </a:lvl3pPr>
            <a:lvl4pPr marL="1371600" eaLnBrk="0" fontAlgn="base" hangingPunct="0">
              <a:spcBef>
                <a:spcPct val="0"/>
              </a:spcBef>
              <a:spcAft>
                <a:spcPct val="0"/>
              </a:spcAft>
              <a:defRPr>
                <a:solidFill>
                  <a:schemeClr val="tx1"/>
                </a:solidFill>
                <a:latin typeface="Arial" panose="020B0604020202020204" pitchFamily="34" charset="0"/>
              </a:defRPr>
            </a:lvl4pPr>
            <a:lvl5pPr marL="1828800" eaLnBrk="0" fontAlgn="base" hangingPunct="0">
              <a:spcBef>
                <a:spcPct val="0"/>
              </a:spcBef>
              <a:spcAft>
                <a:spcPct val="0"/>
              </a:spcAft>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1. Campbell, Q., &amp; Kennedy, D.M. (2009). The Psychology of Computer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Criminials</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In S. Bosworth &amp; M. E.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Kabay</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(Eds.),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Computer security handbook.  </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Hoboken, NJ: John Wiley &amp; Sons.</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2.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Carr</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J. (2011, February 4).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Real Cyber Warfare: </a:t>
            </a:r>
            <a:r>
              <a:rPr kumimoji="0" lang="en-US" altLang="en-US" sz="1100" b="0" i="1"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Carr’s</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Top Five Picks.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hlinkClick r:id="rId5"/>
              </a:rPr>
              <a:t>https://www.forbes.com/sites/jeffreycarr/2011/02/04/real-cyber-warfare-carrs-top-five-picks/#279eed282ef5</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3. Creswell, J. W., &amp; Creswell, D. J. (2018).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Research Design: Qualitative, Quantitative, and Mixed Methods Approaches</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(5th ed.). SAGE Publications, Inc.</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4. Greenberg, A. (2007, July 16).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Cybercriminal’s Map of the World</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www.forbes.com</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https://</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www.forbes.com</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/2007/07/13/cybercrime-world-regions-tech-cx_ag_0716cybercrime_slide/?</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sh</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=38728c362e7e</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5. George, R. (2013). How Cybercriminals Choose Their Targets and</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      Tactics. </a:t>
            </a:r>
            <a:r>
              <a:rPr kumimoji="0" lang="en-US" altLang="en-US" sz="1100" b="0" i="1"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Information Week</a:t>
            </a: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a:t>
            </a:r>
            <a:endParaRPr kumimoji="0" lang="en-US" altLang="en-US" sz="1200" b="0" i="0" u="none" strike="noStrike" cap="none" normalizeH="0" baseline="0" dirty="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6. </a:t>
            </a:r>
            <a:r>
              <a:rPr kumimoji="0" lang="en-US" altLang="en-US" sz="1100" b="0" i="0" u="none" strike="noStrike" cap="none" normalizeH="0" baseline="0" dirty="0" err="1">
                <a:ln>
                  <a:noFill/>
                </a:ln>
                <a:solidFill>
                  <a:srgbClr val="222222"/>
                </a:solidFill>
                <a:effectLst/>
                <a:latin typeface="Courier New" panose="02070309020205020404" pitchFamily="49" charset="0"/>
                <a:ea typeface="Times New Roman" panose="02020603050405020304" pitchFamily="18" charset="0"/>
              </a:rPr>
              <a:t>Samtani</a:t>
            </a: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 S., Chinn, R., Chen, H., &amp; </a:t>
            </a:r>
            <a:r>
              <a:rPr kumimoji="0" lang="en-US" altLang="en-US" sz="1100" b="0" i="0" u="none" strike="noStrike" cap="none" normalizeH="0" baseline="0" dirty="0" err="1">
                <a:ln>
                  <a:noFill/>
                </a:ln>
                <a:solidFill>
                  <a:srgbClr val="222222"/>
                </a:solidFill>
                <a:effectLst/>
                <a:latin typeface="Courier New" panose="02070309020205020404" pitchFamily="49" charset="0"/>
                <a:ea typeface="Times New Roman" panose="02020603050405020304" pitchFamily="18" charset="0"/>
              </a:rPr>
              <a:t>Nunamaker</a:t>
            </a:r>
            <a:r>
              <a:rPr kumimoji="0" lang="en-US" altLang="en-US" sz="1100" b="0" i="0" u="none" strike="noStrike" cap="none" normalizeH="0" baseline="0" dirty="0">
                <a:ln>
                  <a:noFill/>
                </a:ln>
                <a:solidFill>
                  <a:srgbClr val="222222"/>
                </a:solidFill>
                <a:effectLst/>
                <a:latin typeface="Courier New" panose="02070309020205020404" pitchFamily="49" charset="0"/>
                <a:ea typeface="Times New Roman" panose="02020603050405020304" pitchFamily="18" charset="0"/>
              </a:rPr>
              <a:t> Jr, J. F. (2017). 	Exploring emerging hacker assets and key hackers for proactive 	cyber threat intelligence. </a:t>
            </a:r>
            <a:r>
              <a:rPr kumimoji="0" lang="en-US" altLang="en-US" sz="1200" b="0" i="1" u="none" strike="noStrike" cap="none" normalizeH="0" baseline="0" dirty="0">
                <a:ln>
                  <a:noFill/>
                </a:ln>
                <a:solidFill>
                  <a:schemeClr val="tx1"/>
                </a:solidFill>
                <a:effectLst/>
                <a:ea typeface="Times New Roman" panose="02020603050405020304" pitchFamily="18" charset="0"/>
              </a:rPr>
              <a:t>Journal of Management Information </a:t>
            </a:r>
            <a:r>
              <a:rPr kumimoji="0" lang="en-US" altLang="en-US" sz="12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Systems</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 </a:t>
            </a:r>
            <a:r>
              <a:rPr kumimoji="0" lang="en-US" altLang="en-US" sz="1200" b="0" i="1"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34</a:t>
            </a:r>
            <a:r>
              <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rPr>
              <a:t>(4), 1023-1053.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7. Saini, H., Rao, Y.S., &amp; Panda, T.C. (2012). Cyber-crimes and their 	impacts: A review.  </a:t>
            </a:r>
            <a:r>
              <a:rPr kumimoji="0" lang="en-US" altLang="en-US" sz="1100" b="0" i="1" u="none" strike="noStrike" cap="none" normalizeH="0" baseline="0" dirty="0">
                <a:ln>
                  <a:noFill/>
                </a:ln>
                <a:solidFill>
                  <a:schemeClr val="tx1"/>
                </a:solidFill>
                <a:effectLst/>
                <a:latin typeface="Arial" panose="020B0604020202020204" pitchFamily="34" charset="0"/>
                <a:ea typeface="Courier New" panose="02070309020205020404" pitchFamily="49" charset="0"/>
              </a:rPr>
              <a:t>International Journal of Engineering Research 	and Applications, </a:t>
            </a: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2(2), 202-209.</a:t>
            </a:r>
            <a:endPar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8. </a:t>
            </a:r>
            <a:r>
              <a:rPr kumimoji="0" lang="en-US" altLang="en-US" sz="1100" b="0" i="0" u="none" strike="noStrike" cap="none" normalizeH="0" baseline="0" dirty="0" err="1">
                <a:ln>
                  <a:noFill/>
                </a:ln>
                <a:solidFill>
                  <a:schemeClr val="tx1"/>
                </a:solidFill>
                <a:effectLst/>
                <a:latin typeface="Arial" panose="020B0604020202020204" pitchFamily="34" charset="0"/>
                <a:ea typeface="Courier New" panose="02070309020205020404" pitchFamily="49" charset="0"/>
              </a:rPr>
              <a:t>Schwartx</a:t>
            </a: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 S.H. (1992).  Universals in the content and structure of 	values: Theoretical advances and empirical tests in 20 countries. 	</a:t>
            </a:r>
            <a:r>
              <a:rPr kumimoji="0" lang="en-US" altLang="en-US" sz="1100" b="0" i="1" u="none" strike="noStrike" cap="none" normalizeH="0" baseline="0" dirty="0">
                <a:ln>
                  <a:noFill/>
                </a:ln>
                <a:solidFill>
                  <a:schemeClr val="tx1"/>
                </a:solidFill>
                <a:effectLst/>
                <a:latin typeface="Arial" panose="020B0604020202020204" pitchFamily="34" charset="0"/>
                <a:ea typeface="Courier New" panose="02070309020205020404" pitchFamily="49" charset="0"/>
              </a:rPr>
              <a:t>Advances in Experimental Social Psychology, </a:t>
            </a: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25(1), 1-65.</a:t>
            </a:r>
            <a:endPar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9. Schwartz, S. H. &amp; </a:t>
            </a:r>
            <a:r>
              <a:rPr kumimoji="0" lang="en-US" altLang="en-US" sz="1100" b="0" i="0" u="none" strike="noStrike" cap="none" normalizeH="0" baseline="0" dirty="0" err="1">
                <a:ln>
                  <a:noFill/>
                </a:ln>
                <a:solidFill>
                  <a:schemeClr val="tx1"/>
                </a:solidFill>
                <a:effectLst/>
                <a:latin typeface="Arial" panose="020B0604020202020204" pitchFamily="34" charset="0"/>
                <a:ea typeface="Courier New" panose="02070309020205020404" pitchFamily="49" charset="0"/>
              </a:rPr>
              <a:t>Bilsky</a:t>
            </a: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 W. (1987). Toward a universal 	psychological 	structure of human values. </a:t>
            </a:r>
            <a:r>
              <a:rPr kumimoji="0" lang="en-US" altLang="en-US" sz="1100" b="0" i="1" u="none" strike="noStrike" cap="none" normalizeH="0" baseline="0" dirty="0">
                <a:ln>
                  <a:noFill/>
                </a:ln>
                <a:solidFill>
                  <a:schemeClr val="tx1"/>
                </a:solidFill>
                <a:effectLst/>
                <a:latin typeface="Arial" panose="020B0604020202020204" pitchFamily="34" charset="0"/>
                <a:ea typeface="Courier New" panose="02070309020205020404" pitchFamily="49" charset="0"/>
              </a:rPr>
              <a:t>Journal of Personality 	and Social 	Psychology, </a:t>
            </a:r>
            <a:r>
              <a:rPr kumimoji="0" lang="en-US" altLang="en-US" sz="1100" b="0" i="0" u="none" strike="noStrike" cap="none" normalizeH="0" baseline="0" dirty="0">
                <a:ln>
                  <a:noFill/>
                </a:ln>
                <a:solidFill>
                  <a:schemeClr val="tx1"/>
                </a:solidFill>
                <a:effectLst/>
                <a:latin typeface="Arial" panose="020B0604020202020204" pitchFamily="34" charset="0"/>
                <a:ea typeface="Courier New" panose="02070309020205020404" pitchFamily="49" charset="0"/>
              </a:rPr>
              <a:t>53(3), 550-562.</a:t>
            </a:r>
            <a:endParaRPr kumimoji="0" lang="en-US" altLang="en-US" sz="1200" b="0" i="0" u="none" strike="noStrike" cap="none" normalizeH="0" baseline="0" dirty="0">
              <a:ln>
                <a:noFill/>
              </a:ln>
              <a:solidFill>
                <a:schemeClr val="tx1"/>
              </a:solidFill>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10.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Tanny</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J. (2018, April 9). </a:t>
            </a:r>
            <a:r>
              <a:rPr kumimoji="0" lang="en-US" altLang="en-US" sz="1100" b="0" i="1"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Cyber Criminals: Who They Are and Why They Do It</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Vircom</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 | Email Security Experts. https://</a:t>
            </a:r>
            <a:r>
              <a:rPr kumimoji="0" lang="en-US" altLang="en-US" sz="1100" b="0" i="0" u="none" strike="noStrike" cap="none" normalizeH="0" baseline="0" dirty="0" err="1">
                <a:ln>
                  <a:noFill/>
                </a:ln>
                <a:solidFill>
                  <a:schemeClr val="tx1"/>
                </a:solidFill>
                <a:effectLst/>
                <a:latin typeface="Courier New" panose="02070309020205020404" pitchFamily="49" charset="0"/>
                <a:ea typeface="Times New Roman" panose="02020603050405020304" pitchFamily="18" charset="0"/>
              </a:rPr>
              <a:t>www.vircom.com</a:t>
            </a:r>
            <a:r>
              <a:rPr kumimoji="0" lang="en-US" altLang="en-US" sz="1100" b="0" i="0" u="none" strike="noStrike" cap="none" normalizeH="0" baseline="0" dirty="0">
                <a:ln>
                  <a:noFill/>
                </a:ln>
                <a:solidFill>
                  <a:schemeClr val="tx1"/>
                </a:solidFill>
                <a:effectLst/>
                <a:latin typeface="Courier New" panose="02070309020205020404" pitchFamily="49" charset="0"/>
                <a:ea typeface="Times New Roman" panose="02020603050405020304" pitchFamily="18" charset="0"/>
              </a:rPr>
              <a:t>/blog/cybercriminals-who-they-are-and-why-they-do-it/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3884</TotalTime>
  <Words>2203</Words>
  <Application>Microsoft Macintosh PowerPoint</Application>
  <PresentationFormat>Custom</PresentationFormat>
  <Paragraphs>210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Genigraphics LLC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36x48</dc:title>
  <dc:creator>Jay Larson</dc:creator>
  <dc:description>Quality poster printing
www.genigraphics.com
1-800-790-4001</dc:description>
  <cp:lastModifiedBy>Microsoft Office</cp:lastModifiedBy>
  <cp:revision>104</cp:revision>
  <cp:lastPrinted>2013-02-12T02:21:55Z</cp:lastPrinted>
  <dcterms:created xsi:type="dcterms:W3CDTF">2013-02-10T21:14:48Z</dcterms:created>
  <dcterms:modified xsi:type="dcterms:W3CDTF">2020-11-17T17:30:47Z</dcterms:modified>
</cp:coreProperties>
</file>