
<file path=[Content_Types].xml><?xml version="1.0" encoding="utf-8"?>
<Types xmlns="http://schemas.openxmlformats.org/package/2006/content-types">
  <Default Extension="png" ContentType="image/png"/>
  <Default Extension="m4a" ContentType="audio/mp4"/>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
  </p:notesMasterIdLst>
  <p:sldIdLst>
    <p:sldId id="256" r:id="rId2"/>
  </p:sldIdLst>
  <p:sldSz cx="43891200" cy="32918400"/>
  <p:notesSz cx="7004050" cy="929005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 roundtripDataSignature="AMtx7mg4KbI024m1NxzaCt46j+Sjuw1xb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23" d="100"/>
          <a:sy n="23" d="100"/>
        </p:scale>
        <p:origin x="1626" y="66"/>
      </p:cViewPr>
      <p:guideLst>
        <p:guide orient="horz" pos="10368"/>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notesMaster" Target="notesMasters/notesMaster1.xml"/><Relationship Id="rId7" Type="http://customschemas.google.com/relationships/presentationmetadata" Target="metadata"/><Relationship Id="rId2" Type="http://schemas.openxmlformats.org/officeDocument/2006/relationships/slide" Target="slides/slide1.xml"/><Relationship Id="rId1" Type="http://schemas.openxmlformats.org/officeDocument/2006/relationships/slideMaster" Target="slideMasters/slideMaster1.xml"/><Relationship Id="rId11" Type="http://schemas.openxmlformats.org/officeDocument/2006/relationships/tableStyles" Target="tableStyles.xml"/><Relationship Id="rId10" Type="http://schemas.openxmlformats.org/officeDocument/2006/relationships/theme" Target="theme/theme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67575" y="696750"/>
            <a:ext cx="4669600" cy="34837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0400" y="4412750"/>
            <a:ext cx="5603225" cy="41805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1:notes"/>
          <p:cNvSpPr txBox="1">
            <a:spLocks noGrp="1"/>
          </p:cNvSpPr>
          <p:nvPr>
            <p:ph type="body" idx="1"/>
          </p:nvPr>
        </p:nvSpPr>
        <p:spPr>
          <a:xfrm>
            <a:off x="700400" y="4412750"/>
            <a:ext cx="5603225" cy="4180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 name="Google Shape;29;p1:notes"/>
          <p:cNvSpPr>
            <a:spLocks noGrp="1" noRot="1" noChangeAspect="1"/>
          </p:cNvSpPr>
          <p:nvPr>
            <p:ph type="sldImg" idx="2"/>
          </p:nvPr>
        </p:nvSpPr>
        <p:spPr>
          <a:xfrm>
            <a:off x="1179513" y="696913"/>
            <a:ext cx="4645025" cy="34829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3"/>
          <p:cNvSpPr/>
          <p:nvPr/>
        </p:nvSpPr>
        <p:spPr>
          <a:xfrm>
            <a:off x="43159681"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3" name="Google Shape;13;p3"/>
          <p:cNvSpPr/>
          <p:nvPr/>
        </p:nvSpPr>
        <p:spPr>
          <a:xfrm>
            <a:off x="-3" y="0"/>
            <a:ext cx="731520" cy="32918401"/>
          </a:xfrm>
          <a:prstGeom prst="rect">
            <a:avLst/>
          </a:prstGeom>
          <a:solidFill>
            <a:srgbClr val="D6E3BC"/>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4" name="Google Shape;14;p3"/>
          <p:cNvSpPr/>
          <p:nvPr/>
        </p:nvSpPr>
        <p:spPr>
          <a:xfrm>
            <a:off x="0" y="0"/>
            <a:ext cx="43891199" cy="4114800"/>
          </a:xfrm>
          <a:prstGeom prst="rect">
            <a:avLst/>
          </a:prstGeom>
          <a:solidFill>
            <a:srgbClr val="366092"/>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5" name="Google Shape;15;p3"/>
          <p:cNvSpPr/>
          <p:nvPr/>
        </p:nvSpPr>
        <p:spPr>
          <a:xfrm>
            <a:off x="0" y="28803600"/>
            <a:ext cx="43891199" cy="4114800"/>
          </a:xfrm>
          <a:prstGeom prst="rect">
            <a:avLst/>
          </a:prstGeom>
          <a:solidFill>
            <a:srgbClr val="B7CCE4"/>
          </a:solidFill>
          <a:ln>
            <a:noFill/>
          </a:ln>
        </p:spPr>
        <p:txBody>
          <a:bodyPr spcFirstLastPara="1" wrap="square" lIns="68550" tIns="34275" rIns="68550" bIns="34275" anchor="ctr" anchorCtr="0">
            <a:noAutofit/>
          </a:bodyPr>
          <a:lstStyle/>
          <a:p>
            <a:pPr marL="0" marR="0" lvl="0" indent="0" algn="ctr" rtl="0">
              <a:spcBef>
                <a:spcPts val="0"/>
              </a:spcBef>
              <a:spcAft>
                <a:spcPts val="0"/>
              </a:spcAft>
              <a:buNone/>
            </a:pPr>
            <a:endParaRPr sz="6400" b="0" i="0" u="none" strike="noStrike" cap="none">
              <a:solidFill>
                <a:schemeClr val="lt1"/>
              </a:solidFill>
              <a:latin typeface="Calibri"/>
              <a:ea typeface="Calibri"/>
              <a:cs typeface="Calibri"/>
              <a:sym typeface="Calibri"/>
            </a:endParaRPr>
          </a:p>
        </p:txBody>
      </p:sp>
      <p:sp>
        <p:nvSpPr>
          <p:cNvPr id="16" name="Google Shape;16;p3"/>
          <p:cNvSpPr/>
          <p:nvPr/>
        </p:nvSpPr>
        <p:spPr>
          <a:xfrm>
            <a:off x="-10515600" y="0"/>
            <a:ext cx="9601200" cy="32918401"/>
          </a:xfrm>
          <a:prstGeom prst="rect">
            <a:avLst/>
          </a:prstGeom>
          <a:solidFill>
            <a:srgbClr val="D8D8D8"/>
          </a:solidFill>
          <a:ln>
            <a:noFill/>
          </a:ln>
        </p:spPr>
        <p:txBody>
          <a:bodyPr spcFirstLastPara="1" wrap="square" lIns="171400" tIns="171400" rIns="171400" bIns="171400" anchor="t" anchorCtr="0">
            <a:noAutofit/>
          </a:bodyPr>
          <a:lstStyle/>
          <a:p>
            <a:pPr marL="0" marR="0" lvl="0" indent="0" algn="l" rtl="0">
              <a:spcBef>
                <a:spcPts val="0"/>
              </a:spcBef>
              <a:spcAft>
                <a:spcPts val="0"/>
              </a:spcAft>
              <a:buNone/>
            </a:pPr>
            <a:r>
              <a:rPr lang="en-US" sz="7200" b="0" i="0" u="none" strike="noStrike" cap="none">
                <a:solidFill>
                  <a:srgbClr val="7F7F7F"/>
                </a:solidFill>
                <a:latin typeface="Calibri"/>
                <a:ea typeface="Calibri"/>
                <a:cs typeface="Calibri"/>
                <a:sym typeface="Calibri"/>
              </a:rPr>
              <a:t>Poster Print Size:</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This poster template is 36” high by 48” wide. It can be used to print any poster with a 3:4 aspect ratio.</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Placeholders:</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Image Quality:</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You can place digital photos or logo art in your poster file by selecting the </a:t>
            </a:r>
            <a:r>
              <a:rPr lang="en-US" sz="4900" b="1" i="0" u="none" strike="noStrike" cap="none">
                <a:solidFill>
                  <a:srgbClr val="7F7F7F"/>
                </a:solidFill>
                <a:latin typeface="Calibri"/>
                <a:ea typeface="Calibri"/>
                <a:cs typeface="Calibri"/>
                <a:sym typeface="Calibri"/>
              </a:rPr>
              <a:t>Insert, Picture</a:t>
            </a:r>
            <a:r>
              <a:rPr lang="en-US" sz="4900" b="0" i="0" u="none" strike="noStrike" cap="none">
                <a:solidFill>
                  <a:srgbClr val="7F7F7F"/>
                </a:solidFill>
                <a:latin typeface="Calibri"/>
                <a:ea typeface="Calibri"/>
                <a:cs typeface="Calibri"/>
                <a:sym typeface="Calibri"/>
              </a:rPr>
              <a:t> command, or by using standard copy &amp; paste. For best results, all graphic elements should be at least </a:t>
            </a:r>
            <a:r>
              <a:rPr lang="en-US" sz="4900" b="1" i="0" u="none" strike="noStrike" cap="none">
                <a:solidFill>
                  <a:srgbClr val="7F7F7F"/>
                </a:solidFill>
                <a:latin typeface="Calibri"/>
                <a:ea typeface="Calibri"/>
                <a:cs typeface="Calibri"/>
                <a:sym typeface="Calibri"/>
              </a:rPr>
              <a:t>150-200 pixels per inch in their final printed size</a:t>
            </a:r>
            <a:r>
              <a:rPr lang="en-US" sz="4900" b="0" i="0" u="none" strike="noStrike" cap="none">
                <a:solidFill>
                  <a:srgbClr val="7F7F7F"/>
                </a:solidFill>
                <a:latin typeface="Calibri"/>
                <a:ea typeface="Calibri"/>
                <a:cs typeface="Calibri"/>
                <a:sym typeface="Calibri"/>
              </a:rPr>
              <a:t>. For instance, a 1600 x 1200 pixel photo will usually look fine up to 8“-10” wide on your printed poster.</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marL="0" marR="0" lvl="0" indent="0" algn="ctr" rtl="0">
              <a:spcBef>
                <a:spcPts val="1800"/>
              </a:spcBef>
              <a:spcAft>
                <a:spcPts val="0"/>
              </a:spcAft>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a:p>
        </p:txBody>
      </p:sp>
      <p:grpSp>
        <p:nvGrpSpPr>
          <p:cNvPr id="17" name="Google Shape;17;p3"/>
          <p:cNvGrpSpPr/>
          <p:nvPr/>
        </p:nvGrpSpPr>
        <p:grpSpPr>
          <a:xfrm>
            <a:off x="44805600" y="0"/>
            <a:ext cx="9601200" cy="32918399"/>
            <a:chOff x="33832800" y="0"/>
            <a:chExt cx="12801600" cy="43891199"/>
          </a:xfrm>
        </p:grpSpPr>
        <p:sp>
          <p:nvSpPr>
            <p:cNvPr id="18" name="Google Shape;18;p3"/>
            <p:cNvSpPr/>
            <p:nvPr/>
          </p:nvSpPr>
          <p:spPr>
            <a:xfrm>
              <a:off x="33832800" y="0"/>
              <a:ext cx="12801600" cy="43891199"/>
            </a:xfrm>
            <a:prstGeom prst="rect">
              <a:avLst/>
            </a:prstGeom>
            <a:solidFill>
              <a:srgbClr val="D8D8D8"/>
            </a:solidFill>
            <a:ln>
              <a:noFill/>
            </a:ln>
          </p:spPr>
          <p:txBody>
            <a:bodyPr spcFirstLastPara="1" wrap="square" lIns="228600" tIns="228600" rIns="228600" bIns="228600" anchor="t" anchorCtr="0">
              <a:noAutofit/>
            </a:bodyPr>
            <a:lstStyle/>
            <a:p>
              <a:pPr marL="0" marR="0" lvl="0" indent="0" algn="l" rtl="0">
                <a:spcBef>
                  <a:spcPts val="0"/>
                </a:spcBef>
                <a:spcAft>
                  <a:spcPts val="0"/>
                </a:spcAft>
                <a:buNone/>
              </a:pPr>
              <a:r>
                <a:rPr lang="en-US" sz="7200" b="0" i="0" u="none" strike="noStrike" cap="none">
                  <a:solidFill>
                    <a:srgbClr val="7F7F7F"/>
                  </a:solidFill>
                  <a:latin typeface="Calibri"/>
                  <a:ea typeface="Calibri"/>
                  <a:cs typeface="Calibri"/>
                  <a:sym typeface="Calibri"/>
                </a:rPr>
                <a:t>Change Color Theme:</a:t>
              </a:r>
              <a:endParaRPr sz="72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This template is designed to use the built-in color themes in the newer versions of PowerPoint.</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To change the color theme, select the </a:t>
              </a:r>
              <a:r>
                <a:rPr lang="en-US" sz="4900" b="1" i="0" u="none" strike="noStrike" cap="none">
                  <a:solidFill>
                    <a:srgbClr val="7F7F7F"/>
                  </a:solidFill>
                  <a:latin typeface="Calibri"/>
                  <a:ea typeface="Calibri"/>
                  <a:cs typeface="Calibri"/>
                  <a:sym typeface="Calibri"/>
                </a:rPr>
                <a:t>Design</a:t>
              </a:r>
              <a:r>
                <a:rPr lang="en-US" sz="4900" b="0" i="0" u="none" strike="noStrike" cap="none">
                  <a:solidFill>
                    <a:srgbClr val="7F7F7F"/>
                  </a:solidFill>
                  <a:latin typeface="Calibri"/>
                  <a:ea typeface="Calibri"/>
                  <a:cs typeface="Calibri"/>
                  <a:sym typeface="Calibri"/>
                </a:rPr>
                <a:t> tab, then select the </a:t>
              </a:r>
              <a:r>
                <a:rPr lang="en-US" sz="4900" b="1" i="0" u="none" strike="noStrike" cap="none">
                  <a:solidFill>
                    <a:srgbClr val="7F7F7F"/>
                  </a:solidFill>
                  <a:latin typeface="Calibri"/>
                  <a:ea typeface="Calibri"/>
                  <a:cs typeface="Calibri"/>
                  <a:sym typeface="Calibri"/>
                </a:rPr>
                <a:t>Colors</a:t>
              </a:r>
              <a:r>
                <a:rPr lang="en-US" sz="4900" b="0" i="0" u="none" strike="noStrike" cap="none">
                  <a:solidFill>
                    <a:srgbClr val="7F7F7F"/>
                  </a:solidFill>
                  <a:latin typeface="Calibri"/>
                  <a:ea typeface="Calibri"/>
                  <a:cs typeface="Calibri"/>
                  <a:sym typeface="Calibri"/>
                </a:rPr>
                <a:t> drop-down list.</a:t>
              </a:r>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marL="0" marR="0" lvl="0" indent="0" algn="l" rtl="0">
                <a:spcBef>
                  <a:spcPts val="1800"/>
                </a:spcBef>
                <a:spcAft>
                  <a:spcPts val="0"/>
                </a:spcAft>
                <a:buNone/>
              </a:pPr>
              <a:r>
                <a:rPr lang="en-US" sz="7200" b="0" i="0" u="none" strike="noStrike" cap="none">
                  <a:solidFill>
                    <a:srgbClr val="7F7F7F"/>
                  </a:solidFill>
                  <a:latin typeface="Calibri"/>
                  <a:ea typeface="Calibri"/>
                  <a:cs typeface="Calibri"/>
                  <a:sym typeface="Calibri"/>
                </a:rPr>
                <a:t>Printing Your Poster:</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Once your poster file is ready, visit </a:t>
              </a:r>
              <a:r>
                <a:rPr lang="en-US" sz="4900" b="1" i="0" u="none" strike="noStrike" cap="none">
                  <a:solidFill>
                    <a:srgbClr val="7F7F7F"/>
                  </a:solidFill>
                  <a:latin typeface="Calibri"/>
                  <a:ea typeface="Calibri"/>
                  <a:cs typeface="Calibri"/>
                  <a:sym typeface="Calibri"/>
                </a:rPr>
                <a:t>www.genigraphics.com</a:t>
              </a:r>
              <a:r>
                <a:rPr lang="en-US" sz="4900" b="0" i="0" u="none" strike="noStrike" cap="non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marL="0" marR="0" lvl="0" indent="0" algn="l" rtl="0">
                <a:spcBef>
                  <a:spcPts val="1800"/>
                </a:spcBef>
                <a:spcAft>
                  <a:spcPts val="0"/>
                </a:spcAft>
                <a:buNone/>
              </a:pPr>
              <a:r>
                <a:rPr lang="en-US" sz="4900" b="0" i="0" u="none" strike="noStrike" cap="non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marL="0" marR="0" lvl="0" indent="0" algn="l" rtl="0">
                <a:spcBef>
                  <a:spcPts val="1800"/>
                </a:spcBef>
                <a:spcAft>
                  <a:spcPts val="0"/>
                </a:spcAft>
                <a:buNone/>
              </a:pPr>
              <a:endParaRPr sz="4900" b="0" i="0" u="none" strike="noStrike" cap="none">
                <a:solidFill>
                  <a:srgbClr val="7F7F7F"/>
                </a:solidFill>
                <a:latin typeface="Calibri"/>
                <a:ea typeface="Calibri"/>
                <a:cs typeface="Calibri"/>
                <a:sym typeface="Calibri"/>
              </a:endParaRPr>
            </a:p>
            <a:p>
              <a:pPr marL="0" marR="0" lvl="0" indent="0" algn="ctr" rtl="0">
                <a:spcBef>
                  <a:spcPts val="0"/>
                </a:spcBef>
                <a:spcAft>
                  <a:spcPts val="0"/>
                </a:spcAft>
                <a:buNone/>
              </a:pPr>
              <a:r>
                <a:rPr lang="en-US" sz="4900" b="0" i="0" u="none" strike="noStrike" cap="none">
                  <a:solidFill>
                    <a:srgbClr val="7F7F7F"/>
                  </a:solidFill>
                  <a:latin typeface="Calibri"/>
                  <a:ea typeface="Calibri"/>
                  <a:cs typeface="Calibri"/>
                  <a:sym typeface="Calibri"/>
                </a:rPr>
                <a:t>US and Canada:  1-800-790-4001</a:t>
              </a:r>
              <a:br>
                <a:rPr lang="en-US" sz="4900" b="0" i="0" u="none" strike="noStrike" cap="none">
                  <a:solidFill>
                    <a:srgbClr val="7F7F7F"/>
                  </a:solidFill>
                  <a:latin typeface="Calibri"/>
                  <a:ea typeface="Calibri"/>
                  <a:cs typeface="Calibri"/>
                  <a:sym typeface="Calibri"/>
                </a:rPr>
              </a:br>
              <a:r>
                <a:rPr lang="en-US" sz="4900" b="0" i="0" u="none" strike="noStrike" cap="none">
                  <a:solidFill>
                    <a:srgbClr val="7F7F7F"/>
                  </a:solidFill>
                  <a:latin typeface="Calibri"/>
                  <a:ea typeface="Calibri"/>
                  <a:cs typeface="Calibri"/>
                  <a:sym typeface="Calibri"/>
                </a:rPr>
                <a:t>Email: info@genigraphics.com</a:t>
              </a:r>
              <a:endParaRPr/>
            </a:p>
            <a:p>
              <a:pPr marL="0" marR="0" lvl="0" indent="0" algn="ctr" rtl="0">
                <a:spcBef>
                  <a:spcPts val="0"/>
                </a:spcBef>
                <a:spcAft>
                  <a:spcPts val="0"/>
                </a:spcAft>
                <a:buNone/>
              </a:pPr>
              <a:r>
                <a:rPr lang="en-US" sz="3600" b="0" i="0" u="none" strike="noStrike" cap="none">
                  <a:solidFill>
                    <a:srgbClr val="7F7F7F"/>
                  </a:solidFill>
                  <a:latin typeface="Calibri"/>
                  <a:ea typeface="Calibri"/>
                  <a:cs typeface="Calibri"/>
                  <a:sym typeface="Calibri"/>
                </a:rPr>
                <a:t/>
              </a:r>
              <a:br>
                <a:rPr lang="en-US" sz="3600" b="0" i="0" u="none" strike="noStrike" cap="none">
                  <a:solidFill>
                    <a:srgbClr val="7F7F7F"/>
                  </a:solidFill>
                  <a:latin typeface="Calibri"/>
                  <a:ea typeface="Calibri"/>
                  <a:cs typeface="Calibri"/>
                  <a:sym typeface="Calibri"/>
                </a:rPr>
              </a:br>
              <a:r>
                <a:rPr lang="en-US" sz="3600" b="0" i="0" u="none" strike="noStrike" cap="none">
                  <a:solidFill>
                    <a:srgbClr val="7F7F7F"/>
                  </a:solidFill>
                  <a:latin typeface="Calibri"/>
                  <a:ea typeface="Calibri"/>
                  <a:cs typeface="Calibri"/>
                  <a:sym typeface="Calibri"/>
                </a:rPr>
                <a:t>[This sidebar area does not print.]</a:t>
              </a:r>
              <a:endParaRPr/>
            </a:p>
          </p:txBody>
        </p:sp>
        <p:pic>
          <p:nvPicPr>
            <p:cNvPr id="19" name="Google Shape;19;p3"/>
            <p:cNvPicPr preferRelativeResize="0"/>
            <p:nvPr/>
          </p:nvPicPr>
          <p:blipFill rotWithShape="1">
            <a:blip r:embed="rId2">
              <a:alphaModFix/>
            </a:blip>
            <a:srcRect/>
            <a:stretch/>
          </p:blipFill>
          <p:spPr>
            <a:xfrm>
              <a:off x="34281341" y="9260274"/>
              <a:ext cx="11904515" cy="10246926"/>
            </a:xfrm>
            <a:prstGeom prst="rect">
              <a:avLst/>
            </a:prstGeom>
            <a:noFill/>
            <a:ln>
              <a:noFill/>
            </a:ln>
          </p:spPr>
        </p:pic>
      </p:grpSp>
      <p:pic>
        <p:nvPicPr>
          <p:cNvPr id="20" name="Google Shape;20;p3"/>
          <p:cNvPicPr preferRelativeResize="0"/>
          <p:nvPr/>
        </p:nvPicPr>
        <p:blipFill rotWithShape="1">
          <a:blip r:embed="rId3">
            <a:alphaModFix/>
          </a:blip>
          <a:srcRect/>
          <a:stretch/>
        </p:blipFill>
        <p:spPr>
          <a:xfrm>
            <a:off x="38404800" y="32613600"/>
            <a:ext cx="5297435" cy="18592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4"/>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 name="Google Shape;24;p4"/>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4"/>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4"/>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title"/>
          </p:nvPr>
        </p:nvSpPr>
        <p:spPr>
          <a:xfrm>
            <a:off x="2194560" y="1318262"/>
            <a:ext cx="39502081" cy="5486400"/>
          </a:xfrm>
          <a:prstGeom prst="rect">
            <a:avLst/>
          </a:prstGeom>
          <a:noFill/>
          <a:ln>
            <a:noFill/>
          </a:ln>
        </p:spPr>
        <p:txBody>
          <a:bodyPr spcFirstLastPara="1" wrap="square" lIns="329125" tIns="164550" rIns="329125" bIns="164550" anchor="ctr" anchorCtr="0">
            <a:normAutofit/>
          </a:bodyPr>
          <a:lstStyle>
            <a:lvl1pPr marR="0" lvl="0" algn="ctr" rtl="0">
              <a:spcBef>
                <a:spcPts val="0"/>
              </a:spcBef>
              <a:spcAft>
                <a:spcPts val="0"/>
              </a:spcAft>
              <a:buClr>
                <a:schemeClr val="dk1"/>
              </a:buClr>
              <a:buSzPts val="6000"/>
              <a:buFont typeface="Calibri"/>
              <a:buNone/>
              <a:defRPr sz="60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
          <p:cNvSpPr txBox="1">
            <a:spLocks noGrp="1"/>
          </p:cNvSpPr>
          <p:nvPr>
            <p:ph type="body" idx="1"/>
          </p:nvPr>
        </p:nvSpPr>
        <p:spPr>
          <a:xfrm>
            <a:off x="2194560" y="7680963"/>
            <a:ext cx="39502081" cy="21724623"/>
          </a:xfrm>
          <a:prstGeom prst="rect">
            <a:avLst/>
          </a:prstGeom>
          <a:noFill/>
          <a:ln>
            <a:noFill/>
          </a:ln>
        </p:spPr>
        <p:txBody>
          <a:bodyPr spcFirstLastPara="1" wrap="square" lIns="329125" tIns="164550" rIns="329125" bIns="164550" anchor="t" anchorCtr="0">
            <a:normAutofit/>
          </a:bodyPr>
          <a:lstStyle>
            <a:lvl1pPr marL="457200" marR="0" lvl="0"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1pPr>
            <a:lvl2pPr marL="914400" marR="0" lvl="1"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2pPr>
            <a:lvl3pPr marL="1371600" marR="0" lvl="2"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3pPr>
            <a:lvl4pPr marL="1828800" marR="0" lvl="3"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4pPr>
            <a:lvl5pPr marL="2286000" marR="0" lvl="4" indent="-400050" algn="l" rtl="0">
              <a:spcBef>
                <a:spcPts val="540"/>
              </a:spcBef>
              <a:spcAft>
                <a:spcPts val="0"/>
              </a:spcAft>
              <a:buClr>
                <a:schemeClr val="dk1"/>
              </a:buClr>
              <a:buSzPts val="2700"/>
              <a:buFont typeface="Arial"/>
              <a:buChar char="»"/>
              <a:defRPr sz="2700" b="0" i="0" u="none" strike="noStrike" cap="none">
                <a:solidFill>
                  <a:schemeClr val="dk1"/>
                </a:solidFill>
                <a:latin typeface="Calibri"/>
                <a:ea typeface="Calibri"/>
                <a:cs typeface="Calibri"/>
                <a:sym typeface="Calibri"/>
              </a:defRPr>
            </a:lvl5pPr>
            <a:lvl6pPr marL="2743200" marR="0" lvl="5"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6pPr>
            <a:lvl7pPr marL="3200400" marR="0" lvl="6"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7pPr>
            <a:lvl8pPr marL="3657600" marR="0" lvl="7"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8pPr>
            <a:lvl9pPr marL="4114800" marR="0" lvl="8" indent="-685800" algn="l" rtl="0">
              <a:spcBef>
                <a:spcPts val="1440"/>
              </a:spcBef>
              <a:spcAft>
                <a:spcPts val="0"/>
              </a:spcAft>
              <a:buClr>
                <a:schemeClr val="dk1"/>
              </a:buClr>
              <a:buSzPts val="7200"/>
              <a:buFont typeface="Arial"/>
              <a:buChar char="•"/>
              <a:defRPr sz="7200" b="0" i="0" u="none" strike="noStrike" cap="none">
                <a:solidFill>
                  <a:schemeClr val="dk1"/>
                </a:solidFill>
                <a:latin typeface="Calibri"/>
                <a:ea typeface="Calibri"/>
                <a:cs typeface="Calibri"/>
                <a:sym typeface="Calibri"/>
              </a:defRPr>
            </a:lvl9pPr>
          </a:lstStyle>
          <a:p>
            <a:endParaRPr/>
          </a:p>
        </p:txBody>
      </p:sp>
      <p:sp>
        <p:nvSpPr>
          <p:cNvPr id="8" name="Google Shape;8;p2"/>
          <p:cNvSpPr txBox="1">
            <a:spLocks noGrp="1"/>
          </p:cNvSpPr>
          <p:nvPr>
            <p:ph type="dt" idx="10"/>
          </p:nvPr>
        </p:nvSpPr>
        <p:spPr>
          <a:xfrm>
            <a:off x="2194560" y="30510484"/>
            <a:ext cx="10241280" cy="1752600"/>
          </a:xfrm>
          <a:prstGeom prst="rect">
            <a:avLst/>
          </a:prstGeom>
          <a:noFill/>
          <a:ln>
            <a:noFill/>
          </a:ln>
        </p:spPr>
        <p:txBody>
          <a:bodyPr spcFirstLastPara="1" wrap="square" lIns="329125" tIns="164550" rIns="329125" bIns="164550" anchor="ctr" anchorCtr="0">
            <a:noAutofit/>
          </a:bodyPr>
          <a:lstStyle>
            <a:lvl1pPr marR="0" lvl="0" algn="l" rtl="0">
              <a:spcBef>
                <a:spcPts val="0"/>
              </a:spcBef>
              <a:spcAft>
                <a:spcPts val="0"/>
              </a:spcAft>
              <a:buSzPts val="1400"/>
              <a:buNone/>
              <a:defRPr sz="4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9" name="Google Shape;9;p2"/>
          <p:cNvSpPr txBox="1">
            <a:spLocks noGrp="1"/>
          </p:cNvSpPr>
          <p:nvPr>
            <p:ph type="ftr" idx="11"/>
          </p:nvPr>
        </p:nvSpPr>
        <p:spPr>
          <a:xfrm>
            <a:off x="14996159" y="30510484"/>
            <a:ext cx="13898880" cy="1752600"/>
          </a:xfrm>
          <a:prstGeom prst="rect">
            <a:avLst/>
          </a:prstGeom>
          <a:noFill/>
          <a:ln>
            <a:noFill/>
          </a:ln>
        </p:spPr>
        <p:txBody>
          <a:bodyPr spcFirstLastPara="1" wrap="square" lIns="329125" tIns="164550" rIns="329125" bIns="164550" anchor="ctr" anchorCtr="0">
            <a:noAutofit/>
          </a:bodyPr>
          <a:lstStyle>
            <a:lvl1pPr marR="0" lvl="0" algn="ctr" rtl="0">
              <a:spcBef>
                <a:spcPts val="0"/>
              </a:spcBef>
              <a:spcAft>
                <a:spcPts val="0"/>
              </a:spcAft>
              <a:buSzPts val="1400"/>
              <a:buNone/>
              <a:defRPr sz="44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400" b="0" i="0" u="none" strike="noStrike" cap="none">
                <a:solidFill>
                  <a:schemeClr val="dk1"/>
                </a:solidFill>
                <a:latin typeface="Calibri"/>
                <a:ea typeface="Calibri"/>
                <a:cs typeface="Calibri"/>
                <a:sym typeface="Calibri"/>
              </a:defRPr>
            </a:lvl9pPr>
          </a:lstStyle>
          <a:p>
            <a:endParaRPr/>
          </a:p>
        </p:txBody>
      </p:sp>
      <p:sp>
        <p:nvSpPr>
          <p:cNvPr id="10" name="Google Shape;10;p2"/>
          <p:cNvSpPr txBox="1">
            <a:spLocks noGrp="1"/>
          </p:cNvSpPr>
          <p:nvPr>
            <p:ph type="sldNum" idx="12"/>
          </p:nvPr>
        </p:nvSpPr>
        <p:spPr>
          <a:xfrm>
            <a:off x="31455359" y="30510484"/>
            <a:ext cx="10241280" cy="1752600"/>
          </a:xfrm>
          <a:prstGeom prst="rect">
            <a:avLst/>
          </a:prstGeom>
          <a:noFill/>
          <a:ln>
            <a:noFill/>
          </a:ln>
        </p:spPr>
        <p:txBody>
          <a:bodyPr spcFirstLastPara="1" wrap="square" lIns="329125" tIns="164550" rIns="329125" bIns="164550" anchor="ctr" anchorCtr="0">
            <a:noAutofit/>
          </a:bodyPr>
          <a:lstStyle>
            <a:lvl1pPr marL="0" marR="0" lvl="0" indent="0" algn="r" rtl="0">
              <a:spcBef>
                <a:spcPts val="0"/>
              </a:spcBef>
              <a:buNone/>
              <a:defRPr sz="4400" b="0" i="0" u="none" strike="noStrike" cap="none">
                <a:solidFill>
                  <a:srgbClr val="888888"/>
                </a:solidFill>
                <a:latin typeface="Calibri"/>
                <a:ea typeface="Calibri"/>
                <a:cs typeface="Calibri"/>
                <a:sym typeface="Calibri"/>
              </a:defRPr>
            </a:lvl1pPr>
            <a:lvl2pPr marL="0" marR="0" lvl="1" indent="0" algn="r" rtl="0">
              <a:spcBef>
                <a:spcPts val="0"/>
              </a:spcBef>
              <a:buNone/>
              <a:defRPr sz="4400" b="0" i="0" u="none" strike="noStrike" cap="none">
                <a:solidFill>
                  <a:srgbClr val="888888"/>
                </a:solidFill>
                <a:latin typeface="Calibri"/>
                <a:ea typeface="Calibri"/>
                <a:cs typeface="Calibri"/>
                <a:sym typeface="Calibri"/>
              </a:defRPr>
            </a:lvl2pPr>
            <a:lvl3pPr marL="0" marR="0" lvl="2" indent="0" algn="r" rtl="0">
              <a:spcBef>
                <a:spcPts val="0"/>
              </a:spcBef>
              <a:buNone/>
              <a:defRPr sz="4400" b="0" i="0" u="none" strike="noStrike" cap="none">
                <a:solidFill>
                  <a:srgbClr val="888888"/>
                </a:solidFill>
                <a:latin typeface="Calibri"/>
                <a:ea typeface="Calibri"/>
                <a:cs typeface="Calibri"/>
                <a:sym typeface="Calibri"/>
              </a:defRPr>
            </a:lvl3pPr>
            <a:lvl4pPr marL="0" marR="0" lvl="3" indent="0" algn="r" rtl="0">
              <a:spcBef>
                <a:spcPts val="0"/>
              </a:spcBef>
              <a:buNone/>
              <a:defRPr sz="4400" b="0" i="0" u="none" strike="noStrike" cap="none">
                <a:solidFill>
                  <a:srgbClr val="888888"/>
                </a:solidFill>
                <a:latin typeface="Calibri"/>
                <a:ea typeface="Calibri"/>
                <a:cs typeface="Calibri"/>
                <a:sym typeface="Calibri"/>
              </a:defRPr>
            </a:lvl4pPr>
            <a:lvl5pPr marL="0" marR="0" lvl="4" indent="0" algn="r" rtl="0">
              <a:spcBef>
                <a:spcPts val="0"/>
              </a:spcBef>
              <a:buNone/>
              <a:defRPr sz="4400" b="0" i="0" u="none" strike="noStrike" cap="none">
                <a:solidFill>
                  <a:srgbClr val="888888"/>
                </a:solidFill>
                <a:latin typeface="Calibri"/>
                <a:ea typeface="Calibri"/>
                <a:cs typeface="Calibri"/>
                <a:sym typeface="Calibri"/>
              </a:defRPr>
            </a:lvl5pPr>
            <a:lvl6pPr marL="0" marR="0" lvl="5" indent="0" algn="r" rtl="0">
              <a:spcBef>
                <a:spcPts val="0"/>
              </a:spcBef>
              <a:buNone/>
              <a:defRPr sz="4400" b="0" i="0" u="none" strike="noStrike" cap="none">
                <a:solidFill>
                  <a:srgbClr val="888888"/>
                </a:solidFill>
                <a:latin typeface="Calibri"/>
                <a:ea typeface="Calibri"/>
                <a:cs typeface="Calibri"/>
                <a:sym typeface="Calibri"/>
              </a:defRPr>
            </a:lvl6pPr>
            <a:lvl7pPr marL="0" marR="0" lvl="6" indent="0" algn="r" rtl="0">
              <a:spcBef>
                <a:spcPts val="0"/>
              </a:spcBef>
              <a:buNone/>
              <a:defRPr sz="4400" b="0" i="0" u="none" strike="noStrike" cap="none">
                <a:solidFill>
                  <a:srgbClr val="888888"/>
                </a:solidFill>
                <a:latin typeface="Calibri"/>
                <a:ea typeface="Calibri"/>
                <a:cs typeface="Calibri"/>
                <a:sym typeface="Calibri"/>
              </a:defRPr>
            </a:lvl7pPr>
            <a:lvl8pPr marL="0" marR="0" lvl="7" indent="0" algn="r" rtl="0">
              <a:spcBef>
                <a:spcPts val="0"/>
              </a:spcBef>
              <a:buNone/>
              <a:defRPr sz="4400" b="0" i="0" u="none" strike="noStrike" cap="none">
                <a:solidFill>
                  <a:srgbClr val="888888"/>
                </a:solidFill>
                <a:latin typeface="Calibri"/>
                <a:ea typeface="Calibri"/>
                <a:cs typeface="Calibri"/>
                <a:sym typeface="Calibri"/>
              </a:defRPr>
            </a:lvl8pPr>
            <a:lvl9pPr marL="0" marR="0" lvl="8" indent="0" algn="r" rtl="0">
              <a:spcBef>
                <a:spcPts val="0"/>
              </a:spcBef>
              <a:buNone/>
              <a:defRPr sz="4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slideLayout" Target="../slideLayouts/slideLayout1.xml"/><Relationship Id="rId7" Type="http://schemas.openxmlformats.org/officeDocument/2006/relationships/hyperlink" Target="https://www.ncbi.nlm.nih.gov/pmc/articles/PMC6292159/" TargetMode="External"/><Relationship Id="rId12" Type="http://schemas.openxmlformats.org/officeDocument/2006/relationships/image" Target="../media/image7.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hyperlink" Target="http://www.cdc.gov/vaccines/adults/reasons-to-vaccinate.html" TargetMode="External"/><Relationship Id="rId11" Type="http://schemas.openxmlformats.org/officeDocument/2006/relationships/image" Target="../media/image6.jpg"/><Relationship Id="rId5" Type="http://schemas.openxmlformats.org/officeDocument/2006/relationships/hyperlink" Target="https://doi.org/10.1093/infdis/jiz043" TargetMode="External"/><Relationship Id="rId10" Type="http://schemas.openxmlformats.org/officeDocument/2006/relationships/image" Target="../media/image5.gif"/><Relationship Id="rId4" Type="http://schemas.openxmlformats.org/officeDocument/2006/relationships/notesSlide" Target="../notesSlides/notesSlide1.xml"/><Relationship Id="rId9"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Google Shape;31;p1"/>
          <p:cNvSpPr txBox="1"/>
          <p:nvPr/>
        </p:nvSpPr>
        <p:spPr>
          <a:xfrm>
            <a:off x="5257800" y="553997"/>
            <a:ext cx="32918401" cy="1800376"/>
          </a:xfrm>
          <a:prstGeom prst="rect">
            <a:avLst/>
          </a:prstGeom>
          <a:noFill/>
          <a:ln>
            <a:noFill/>
          </a:ln>
        </p:spPr>
        <p:txBody>
          <a:bodyPr spcFirstLastPara="1" wrap="square" lIns="137125" tIns="342825" rIns="137125" bIns="342825" anchor="ctr" anchorCtr="0">
            <a:spAutoFit/>
          </a:bodyPr>
          <a:lstStyle/>
          <a:p>
            <a:pPr marL="0" marR="0" lvl="0" indent="0" algn="ctr" rtl="0">
              <a:spcBef>
                <a:spcPts val="0"/>
              </a:spcBef>
              <a:spcAft>
                <a:spcPts val="0"/>
              </a:spcAft>
              <a:buNone/>
            </a:pPr>
            <a:r>
              <a:rPr lang="en-US" sz="7200" b="1">
                <a:solidFill>
                  <a:srgbClr val="EAF1DD"/>
                </a:solidFill>
                <a:latin typeface="Calibri"/>
                <a:ea typeface="Calibri"/>
                <a:cs typeface="Calibri"/>
                <a:sym typeface="Calibri"/>
              </a:rPr>
              <a:t>Flu Virus vs. Cold Virus: Vaccine for One and Not the Other</a:t>
            </a:r>
            <a:endParaRPr/>
          </a:p>
        </p:txBody>
      </p:sp>
      <p:sp>
        <p:nvSpPr>
          <p:cNvPr id="32" name="Google Shape;32;p1"/>
          <p:cNvSpPr txBox="1"/>
          <p:nvPr/>
        </p:nvSpPr>
        <p:spPr>
          <a:xfrm>
            <a:off x="5486400" y="2324100"/>
            <a:ext cx="32918400" cy="1714500"/>
          </a:xfrm>
          <a:prstGeom prst="rect">
            <a:avLst/>
          </a:prstGeom>
          <a:noFill/>
          <a:ln>
            <a:noFill/>
          </a:ln>
        </p:spPr>
        <p:txBody>
          <a:bodyPr spcFirstLastPara="1" wrap="square" lIns="137125" tIns="137125" rIns="137125" bIns="137125" anchor="ctr" anchorCtr="0">
            <a:noAutofit/>
          </a:bodyPr>
          <a:lstStyle/>
          <a:p>
            <a:pPr marL="0" marR="0" lvl="0" indent="0" algn="ctr" rtl="0">
              <a:spcBef>
                <a:spcPts val="0"/>
              </a:spcBef>
              <a:spcAft>
                <a:spcPts val="0"/>
              </a:spcAft>
              <a:buNone/>
            </a:pPr>
            <a:r>
              <a:rPr lang="en-US" sz="4000">
                <a:solidFill>
                  <a:srgbClr val="EAF1DD"/>
                </a:solidFill>
                <a:latin typeface="Times New Roman"/>
                <a:ea typeface="Times New Roman"/>
                <a:cs typeface="Times New Roman"/>
                <a:sym typeface="Times New Roman"/>
              </a:rPr>
              <a:t>Ardena Thompson and Shanel Pagaragan</a:t>
            </a:r>
            <a:endParaRPr sz="4000" i="0" u="none" strike="noStrike" cap="none" baseline="30000">
              <a:solidFill>
                <a:srgbClr val="FFFFFF"/>
              </a:solidFill>
              <a:latin typeface="Times New Roman"/>
              <a:ea typeface="Times New Roman"/>
              <a:cs typeface="Times New Roman"/>
              <a:sym typeface="Times New Roman"/>
            </a:endParaRPr>
          </a:p>
          <a:p>
            <a:pPr marL="0" marR="0" lvl="0" indent="0" algn="ctr" rtl="0">
              <a:spcBef>
                <a:spcPts val="0"/>
              </a:spcBef>
              <a:spcAft>
                <a:spcPts val="0"/>
              </a:spcAft>
              <a:buNone/>
            </a:pPr>
            <a:r>
              <a:rPr lang="en-US" sz="4000" i="0" u="none" strike="noStrike" cap="none">
                <a:solidFill>
                  <a:srgbClr val="EAF1DD"/>
                </a:solidFill>
                <a:latin typeface="Times New Roman"/>
                <a:ea typeface="Times New Roman"/>
                <a:cs typeface="Times New Roman"/>
                <a:sym typeface="Times New Roman"/>
              </a:rPr>
              <a:t>University of </a:t>
            </a:r>
            <a:r>
              <a:rPr lang="en-US" sz="4000">
                <a:solidFill>
                  <a:srgbClr val="EAF1DD"/>
                </a:solidFill>
                <a:latin typeface="Times New Roman"/>
                <a:ea typeface="Times New Roman"/>
                <a:cs typeface="Times New Roman"/>
                <a:sym typeface="Times New Roman"/>
              </a:rPr>
              <a:t>Hawai’i West O’ahu</a:t>
            </a:r>
            <a:endParaRPr sz="4000">
              <a:latin typeface="Times New Roman"/>
              <a:ea typeface="Times New Roman"/>
              <a:cs typeface="Times New Roman"/>
              <a:sym typeface="Times New Roman"/>
            </a:endParaRPr>
          </a:p>
        </p:txBody>
      </p:sp>
      <p:sp>
        <p:nvSpPr>
          <p:cNvPr id="33" name="Google Shape;33;p1"/>
          <p:cNvSpPr txBox="1"/>
          <p:nvPr/>
        </p:nvSpPr>
        <p:spPr>
          <a:xfrm>
            <a:off x="21945600" y="29885652"/>
            <a:ext cx="19507200" cy="2632800"/>
          </a:xfrm>
          <a:prstGeom prst="rect">
            <a:avLst/>
          </a:prstGeom>
          <a:noFill/>
          <a:ln>
            <a:noFill/>
          </a:ln>
        </p:spPr>
        <p:txBody>
          <a:bodyPr spcFirstLastPara="1" wrap="square" lIns="68550" tIns="68550" rIns="68550" bIns="6855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600" baseline="30000"/>
              <a:t>1 </a:t>
            </a:r>
            <a:r>
              <a:rPr lang="en-US" sz="1600"/>
              <a:t>Michelle C Crank, John R Mascola, Barney S Graham, Preparing for the Next Influenza Pandemic: The Development of a Universal Influenza Vaccine, </a:t>
            </a:r>
            <a:r>
              <a:rPr lang="en-US" sz="1600" i="1"/>
              <a:t>The Journal of Infectious Diseases</a:t>
            </a:r>
            <a:r>
              <a:rPr lang="en-US" sz="1600"/>
              <a:t>, Volume 219, Issue Supplement_1, 15 April 2019, Pages S107–S109, </a:t>
            </a:r>
            <a:r>
              <a:rPr lang="en-US" sz="1600">
                <a:uFill>
                  <a:noFill/>
                </a:uFill>
                <a:hlinkClick r:id="rId5"/>
              </a:rPr>
              <a:t>https://doi.org/10.1093/infdis/jiz043</a:t>
            </a:r>
            <a:endParaRPr sz="1600"/>
          </a:p>
          <a:p>
            <a:pPr marL="0" marR="0" lvl="0" indent="0" algn="l" rtl="0">
              <a:spcBef>
                <a:spcPts val="0"/>
              </a:spcBef>
              <a:spcAft>
                <a:spcPts val="0"/>
              </a:spcAft>
              <a:buNone/>
            </a:pPr>
            <a:r>
              <a:rPr lang="en-US" sz="1600" baseline="30000"/>
              <a:t>2 </a:t>
            </a:r>
            <a:r>
              <a:rPr lang="en-US" sz="1600"/>
              <a:t>Centers for Disease Control and Prevention. “Reasons for Adults to Be Vaccinated.” </a:t>
            </a:r>
            <a:r>
              <a:rPr lang="en-US" sz="1600" i="1"/>
              <a:t>Centers for Disease Control and Prevention</a:t>
            </a:r>
            <a:r>
              <a:rPr lang="en-US" sz="1600"/>
              <a:t>, Centers for Disease Control and Prevention, 2 May 2016, </a:t>
            </a:r>
            <a:r>
              <a:rPr lang="en-US" sz="1600" u="sng">
                <a:hlinkClick r:id="rId6"/>
              </a:rPr>
              <a:t>www.cdc.gov/vaccines/adults/reasons-to-vaccinate.html</a:t>
            </a:r>
            <a:r>
              <a:rPr lang="en-US" sz="1600"/>
              <a:t>. </a:t>
            </a:r>
            <a:endParaRPr sz="1600"/>
          </a:p>
          <a:p>
            <a:pPr marL="0" marR="0" lvl="0" indent="0" algn="l" rtl="0">
              <a:spcBef>
                <a:spcPts val="0"/>
              </a:spcBef>
              <a:spcAft>
                <a:spcPts val="0"/>
              </a:spcAft>
              <a:buNone/>
            </a:pPr>
            <a:r>
              <a:rPr lang="en-US" sz="1600" baseline="30000"/>
              <a:t>3 </a:t>
            </a:r>
            <a:r>
              <a:rPr lang="en-US" sz="1600"/>
              <a:t>Guerra, C. V., &amp; Hidalgo, R. (2013, June 12). Vaccines for the common cold - Simancas‐Racines, D - 2013: Cochrane Library. Retrieved from https://www.cochranelibrary.com/cdsr/doi/10.1002/14651858.CD002190.pub4/abstract</a:t>
            </a:r>
            <a:endParaRPr sz="1600"/>
          </a:p>
          <a:p>
            <a:pPr marL="0" marR="0" lvl="0" indent="0" algn="l" rtl="0">
              <a:spcBef>
                <a:spcPts val="0"/>
              </a:spcBef>
              <a:spcAft>
                <a:spcPts val="0"/>
              </a:spcAft>
              <a:buNone/>
            </a:pPr>
            <a:r>
              <a:rPr lang="en-US" sz="1600" baseline="30000">
                <a:solidFill>
                  <a:schemeClr val="dk1"/>
                </a:solidFill>
              </a:rPr>
              <a:t>4 </a:t>
            </a:r>
            <a:r>
              <a:rPr lang="en-US" sz="1600"/>
              <a:t>Mayrhuber, E. A.-S., Peersman, W., van de Kraats, N., Petricek, G., Ćosić Diviak, A., Wojczewski, S., &amp; Hoffmann, K. (2018, December 12). "With fever it's the real flu I would say": laypersons' perception of common cold and influenza and their differences - a qualitative study in Austria, Belgium and Croatia. Retrieved from </a:t>
            </a:r>
            <a:r>
              <a:rPr lang="en-US" sz="1600" u="sng">
                <a:hlinkClick r:id="rId7"/>
              </a:rPr>
              <a:t>https://www.ncbi.nlm.nih.gov/pmc/articles/PMC6292159/</a:t>
            </a:r>
            <a:endParaRPr sz="1600"/>
          </a:p>
          <a:p>
            <a:pPr marL="0" marR="0" lvl="0" indent="0" algn="l" rtl="0">
              <a:spcBef>
                <a:spcPts val="0"/>
              </a:spcBef>
              <a:spcAft>
                <a:spcPts val="0"/>
              </a:spcAft>
              <a:buNone/>
            </a:pPr>
            <a:r>
              <a:rPr lang="en-US" sz="1600" baseline="30000">
                <a:solidFill>
                  <a:schemeClr val="dk1"/>
                </a:solidFill>
              </a:rPr>
              <a:t>5 </a:t>
            </a:r>
            <a:r>
              <a:rPr lang="en-US" sz="1600"/>
              <a:t>Weekly U.S. Influenza Surveillance Report. (2020, April 17). Retrieved from https://www.cdc.gov/flu/weekly/index.htm</a:t>
            </a:r>
            <a:endParaRPr sz="1600"/>
          </a:p>
          <a:p>
            <a:pPr marL="0" marR="0" lvl="0" indent="0" algn="l" rtl="0">
              <a:spcBef>
                <a:spcPts val="0"/>
              </a:spcBef>
              <a:spcAft>
                <a:spcPts val="0"/>
              </a:spcAft>
              <a:buNone/>
            </a:pPr>
            <a:r>
              <a:rPr lang="en-US" sz="1600" baseline="30000">
                <a:solidFill>
                  <a:schemeClr val="dk1"/>
                </a:solidFill>
              </a:rPr>
              <a:t>6 </a:t>
            </a:r>
            <a:r>
              <a:rPr lang="en-US" sz="1600"/>
              <a:t>Goldman, B., &amp; Huber, J. (2019, September 17). Scientists close in on a cure for the common cold. Retrieved from https://scopeblog.stanford.edu/2019/09/16/scientists-close-in-on-a-cure-for-the-common-cold/</a:t>
            </a:r>
            <a:endParaRPr sz="1600"/>
          </a:p>
        </p:txBody>
      </p:sp>
      <p:sp>
        <p:nvSpPr>
          <p:cNvPr id="34" name="Google Shape;34;p1"/>
          <p:cNvSpPr txBox="1"/>
          <p:nvPr/>
        </p:nvSpPr>
        <p:spPr>
          <a:xfrm>
            <a:off x="21945600" y="29232225"/>
            <a:ext cx="2847900" cy="7464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3600" b="1">
                <a:solidFill>
                  <a:schemeClr val="dk1"/>
                </a:solidFill>
                <a:latin typeface="Georgia"/>
                <a:ea typeface="Georgia"/>
                <a:cs typeface="Georgia"/>
                <a:sym typeface="Georgia"/>
              </a:rPr>
              <a:t>References</a:t>
            </a:r>
            <a:endParaRPr sz="3600">
              <a:latin typeface="Georgia"/>
              <a:ea typeface="Georgia"/>
              <a:cs typeface="Georgia"/>
              <a:sym typeface="Georgia"/>
            </a:endParaRPr>
          </a:p>
        </p:txBody>
      </p:sp>
      <p:sp>
        <p:nvSpPr>
          <p:cNvPr id="35" name="Google Shape;35;p1"/>
          <p:cNvSpPr txBox="1"/>
          <p:nvPr/>
        </p:nvSpPr>
        <p:spPr>
          <a:xfrm>
            <a:off x="1463100" y="5486400"/>
            <a:ext cx="7299900" cy="61842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marR="0" lvl="0" indent="0" algn="l" rtl="0">
              <a:spcBef>
                <a:spcPts val="0"/>
              </a:spcBef>
              <a:spcAft>
                <a:spcPts val="0"/>
              </a:spcAft>
              <a:buNone/>
            </a:pPr>
            <a:r>
              <a:rPr lang="en-US" sz="3200">
                <a:solidFill>
                  <a:schemeClr val="dk1"/>
                </a:solidFill>
                <a:latin typeface="Georgia"/>
                <a:ea typeface="Georgia"/>
                <a:cs typeface="Georgia"/>
                <a:sym typeface="Georgia"/>
              </a:rPr>
              <a:t>Vaccinations are important for all individuals of all ages to protect them from serious diseases and reduce the chances of spreading it loved ones.</a:t>
            </a:r>
            <a:r>
              <a:rPr lang="en-US" sz="3200" baseline="30000">
                <a:solidFill>
                  <a:schemeClr val="dk1"/>
                </a:solidFill>
                <a:latin typeface="Georgia"/>
                <a:ea typeface="Georgia"/>
                <a:cs typeface="Georgia"/>
                <a:sym typeface="Georgia"/>
              </a:rPr>
              <a:t>2 </a:t>
            </a:r>
            <a:r>
              <a:rPr lang="en-US" sz="3200">
                <a:solidFill>
                  <a:schemeClr val="dk1"/>
                </a:solidFill>
                <a:latin typeface="Georgia"/>
                <a:ea typeface="Georgia"/>
                <a:cs typeface="Georgia"/>
                <a:sym typeface="Georgia"/>
              </a:rPr>
              <a:t>The influenza virus is one of the few types of viruses that has a vaccine. </a:t>
            </a:r>
            <a:endParaRPr sz="3200">
              <a:solidFill>
                <a:schemeClr val="dk1"/>
              </a:solidFill>
              <a:latin typeface="Georgia"/>
              <a:ea typeface="Georgia"/>
              <a:cs typeface="Georgia"/>
              <a:sym typeface="Georgia"/>
            </a:endParaRPr>
          </a:p>
          <a:p>
            <a:pPr marL="0" marR="0" lvl="0" indent="0" algn="l" rtl="0">
              <a:spcBef>
                <a:spcPts val="0"/>
              </a:spcBef>
              <a:spcAft>
                <a:spcPts val="0"/>
              </a:spcAft>
              <a:buNone/>
            </a:pPr>
            <a:endParaRPr sz="3200">
              <a:solidFill>
                <a:schemeClr val="dk1"/>
              </a:solidFill>
              <a:latin typeface="Georgia"/>
              <a:ea typeface="Georgia"/>
              <a:cs typeface="Georgia"/>
              <a:sym typeface="Georgia"/>
            </a:endParaRPr>
          </a:p>
          <a:p>
            <a:pPr marL="0" marR="0" lvl="0" indent="0" algn="l" rtl="0">
              <a:spcBef>
                <a:spcPts val="0"/>
              </a:spcBef>
              <a:spcAft>
                <a:spcPts val="0"/>
              </a:spcAft>
              <a:buNone/>
            </a:pPr>
            <a:r>
              <a:rPr lang="en-US" sz="3200">
                <a:solidFill>
                  <a:schemeClr val="dk1"/>
                </a:solidFill>
                <a:latin typeface="Georgia"/>
                <a:ea typeface="Georgia"/>
                <a:cs typeface="Georgia"/>
                <a:sym typeface="Georgia"/>
              </a:rPr>
              <a:t>The flu and the common cold are known to share similar symptoms, but the flu is considered more severe and has the capability of making health problems worse. </a:t>
            </a:r>
            <a:endParaRPr sz="3200">
              <a:solidFill>
                <a:schemeClr val="dk1"/>
              </a:solidFill>
              <a:latin typeface="Georgia"/>
              <a:ea typeface="Georgia"/>
              <a:cs typeface="Georgia"/>
              <a:sym typeface="Georgia"/>
            </a:endParaRPr>
          </a:p>
        </p:txBody>
      </p:sp>
      <p:sp>
        <p:nvSpPr>
          <p:cNvPr id="36" name="Google Shape;36;p1"/>
          <p:cNvSpPr/>
          <p:nvPr/>
        </p:nvSpPr>
        <p:spPr>
          <a:xfrm>
            <a:off x="1463050" y="4800600"/>
            <a:ext cx="72999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3800" b="1">
                <a:solidFill>
                  <a:srgbClr val="EAF1DD"/>
                </a:solidFill>
                <a:latin typeface="Georgia"/>
                <a:ea typeface="Georgia"/>
                <a:cs typeface="Georgia"/>
                <a:sym typeface="Georgia"/>
              </a:rPr>
              <a:t>Abstract</a:t>
            </a:r>
            <a:endParaRPr sz="3800">
              <a:latin typeface="Georgia"/>
              <a:ea typeface="Georgia"/>
              <a:cs typeface="Georgia"/>
              <a:sym typeface="Georgia"/>
            </a:endParaRPr>
          </a:p>
        </p:txBody>
      </p:sp>
      <p:sp>
        <p:nvSpPr>
          <p:cNvPr id="37" name="Google Shape;37;p1"/>
          <p:cNvSpPr txBox="1"/>
          <p:nvPr/>
        </p:nvSpPr>
        <p:spPr>
          <a:xfrm>
            <a:off x="15361925" y="14630400"/>
            <a:ext cx="13167300" cy="130317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Differences between Influenza and the Common Cold</a:t>
            </a:r>
            <a:r>
              <a:rPr lang="en-US" sz="3200" baseline="30000">
                <a:solidFill>
                  <a:schemeClr val="dk1"/>
                </a:solidFill>
                <a:latin typeface="Georgia"/>
                <a:ea typeface="Georgia"/>
                <a:cs typeface="Georgia"/>
                <a:sym typeface="Georgia"/>
              </a:rPr>
              <a:t>4</a:t>
            </a:r>
            <a:r>
              <a:rPr lang="en-US" sz="3200">
                <a:solidFill>
                  <a:schemeClr val="dk1"/>
                </a:solidFill>
                <a:latin typeface="Georgia"/>
                <a:ea typeface="Georgia"/>
                <a:cs typeface="Georgia"/>
                <a:sym typeface="Georgia"/>
              </a:rPr>
              <a:t> </a:t>
            </a:r>
            <a:endParaRPr sz="3200">
              <a:solidFill>
                <a:schemeClr val="dk1"/>
              </a:solidFill>
              <a:latin typeface="Georgia"/>
              <a:ea typeface="Georgia"/>
              <a:cs typeface="Georgia"/>
              <a:sym typeface="Georgia"/>
            </a:endParaRPr>
          </a:p>
          <a:p>
            <a:pPr marL="91440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Influenza is often linked to secondary bacterial infections </a:t>
            </a:r>
            <a:endParaRPr sz="3200">
              <a:solidFill>
                <a:schemeClr val="dk1"/>
              </a:solidFill>
              <a:latin typeface="Georgia"/>
              <a:ea typeface="Georgia"/>
              <a:cs typeface="Georgia"/>
              <a:sym typeface="Georgia"/>
            </a:endParaRPr>
          </a:p>
          <a:p>
            <a:pPr marL="91440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Estimated 3 to 5 million cases of severe illness caused by influenza each year, with 250,000-500,000 deaths</a:t>
            </a:r>
            <a:endParaRPr sz="3200">
              <a:solidFill>
                <a:schemeClr val="dk1"/>
              </a:solidFill>
              <a:latin typeface="Georgia"/>
              <a:ea typeface="Georgia"/>
              <a:cs typeface="Georgia"/>
              <a:sym typeface="Georgia"/>
            </a:endParaRPr>
          </a:p>
          <a:p>
            <a:pPr marL="1371600" lvl="2"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risk is greater for high risk groups (children and the elderly)</a:t>
            </a:r>
            <a:endParaRPr sz="3200">
              <a:solidFill>
                <a:schemeClr val="dk1"/>
              </a:solidFill>
              <a:latin typeface="Georgia"/>
              <a:ea typeface="Georgia"/>
              <a:cs typeface="Georgia"/>
              <a:sym typeface="Georgia"/>
            </a:endParaRPr>
          </a:p>
          <a:p>
            <a:pPr marL="4572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Development of Universal Influenza Vaccine</a:t>
            </a:r>
            <a:r>
              <a:rPr lang="en-US" sz="3200" baseline="30000">
                <a:solidFill>
                  <a:schemeClr val="dk1"/>
                </a:solidFill>
                <a:latin typeface="Georgia"/>
                <a:ea typeface="Georgia"/>
                <a:cs typeface="Georgia"/>
                <a:sym typeface="Georgia"/>
              </a:rPr>
              <a:t>1</a:t>
            </a:r>
            <a:endParaRPr sz="2400">
              <a:solidFill>
                <a:schemeClr val="dk1"/>
              </a:solidFill>
              <a:latin typeface="Georgia"/>
              <a:ea typeface="Georgia"/>
              <a:cs typeface="Georgia"/>
              <a:sym typeface="Georgia"/>
            </a:endParaRPr>
          </a:p>
          <a:p>
            <a:pPr marL="914400" marR="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Numerous topics of the influenza virus, ranging from the history of the influenza virus and possible pathways on how to reinvent and expand the flu vaccine. </a:t>
            </a:r>
            <a:endParaRPr sz="3200">
              <a:solidFill>
                <a:schemeClr val="dk1"/>
              </a:solidFill>
              <a:latin typeface="Georgia"/>
              <a:ea typeface="Georgia"/>
              <a:cs typeface="Georgia"/>
              <a:sym typeface="Georgia"/>
            </a:endParaRPr>
          </a:p>
          <a:p>
            <a:pPr marL="914400" marR="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Universal vaccination for the influenza has many possibilities of being discovered by the improvement of the selection of vaccine strains, understanding B-cell responses, or understanding the body’s immunity through immunization. </a:t>
            </a:r>
            <a:endParaRPr sz="3200">
              <a:solidFill>
                <a:schemeClr val="dk1"/>
              </a:solidFill>
              <a:latin typeface="Georgia"/>
              <a:ea typeface="Georgia"/>
              <a:cs typeface="Georgia"/>
              <a:sym typeface="Georgia"/>
            </a:endParaRPr>
          </a:p>
          <a:p>
            <a:pPr marL="4572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Vaccines for the Common Cold and a Possible Cure</a:t>
            </a:r>
            <a:r>
              <a:rPr lang="en-US" sz="3200" baseline="30000">
                <a:solidFill>
                  <a:schemeClr val="dk1"/>
                </a:solidFill>
                <a:latin typeface="Georgia"/>
                <a:ea typeface="Georgia"/>
                <a:cs typeface="Georgia"/>
                <a:sym typeface="Georgia"/>
              </a:rPr>
              <a:t>3 and 6</a:t>
            </a:r>
            <a:r>
              <a:rPr lang="en-US" sz="3200">
                <a:solidFill>
                  <a:schemeClr val="dk1"/>
                </a:solidFill>
                <a:latin typeface="Georgia"/>
                <a:ea typeface="Georgia"/>
                <a:cs typeface="Georgia"/>
                <a:sym typeface="Georgia"/>
              </a:rPr>
              <a:t> </a:t>
            </a:r>
            <a:endParaRPr sz="3200">
              <a:solidFill>
                <a:schemeClr val="dk1"/>
              </a:solidFill>
              <a:latin typeface="Georgia"/>
              <a:ea typeface="Georgia"/>
              <a:cs typeface="Georgia"/>
              <a:sym typeface="Georgia"/>
            </a:endParaRPr>
          </a:p>
          <a:p>
            <a:pPr marL="914400" marR="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Producing vaccinations is extremely difficult because the sources and antigens of the virus vary greatly</a:t>
            </a:r>
            <a:endParaRPr sz="3200">
              <a:solidFill>
                <a:schemeClr val="dk1"/>
              </a:solidFill>
              <a:latin typeface="Georgia"/>
              <a:ea typeface="Georgia"/>
              <a:cs typeface="Georgia"/>
              <a:sym typeface="Georgia"/>
            </a:endParaRPr>
          </a:p>
          <a:p>
            <a:pPr marL="914400" marR="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Uncertainty in regards to its effectiveness</a:t>
            </a:r>
            <a:endParaRPr sz="3200">
              <a:solidFill>
                <a:schemeClr val="dk1"/>
              </a:solidFill>
              <a:latin typeface="Georgia"/>
              <a:ea typeface="Georgia"/>
              <a:cs typeface="Georgia"/>
              <a:sym typeface="Georgia"/>
            </a:endParaRPr>
          </a:p>
          <a:p>
            <a:pPr marL="914400" marR="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A study was conducted using adenovirus vaccines to prevent the common cold in healthy people. However, there was no significant difference in common cold incidence and the evidence did not support the use of it. </a:t>
            </a:r>
            <a:endParaRPr sz="3200">
              <a:solidFill>
                <a:schemeClr val="dk1"/>
              </a:solidFill>
              <a:latin typeface="Georgia"/>
              <a:ea typeface="Georgia"/>
              <a:cs typeface="Georgia"/>
              <a:sym typeface="Georgia"/>
            </a:endParaRPr>
          </a:p>
          <a:p>
            <a:pPr marL="914400" marR="0" lvl="1"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An approach that has been looked into is preventing rhinoviruses from replicating inside cells. This has been accomplished in mice and human cells in culture. The approach is to temporarily disable a non-essential protein in cells that all viruses need in order to replicate. </a:t>
            </a:r>
            <a:endParaRPr sz="3200">
              <a:solidFill>
                <a:schemeClr val="dk1"/>
              </a:solidFill>
              <a:latin typeface="Georgia"/>
              <a:ea typeface="Georgia"/>
              <a:cs typeface="Georgia"/>
              <a:sym typeface="Georgia"/>
            </a:endParaRPr>
          </a:p>
        </p:txBody>
      </p:sp>
      <p:sp>
        <p:nvSpPr>
          <p:cNvPr id="38" name="Google Shape;38;p1"/>
          <p:cNvSpPr/>
          <p:nvPr/>
        </p:nvSpPr>
        <p:spPr>
          <a:xfrm>
            <a:off x="1463100" y="12736775"/>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3800" b="1">
                <a:solidFill>
                  <a:srgbClr val="EAF1DD"/>
                </a:solidFill>
                <a:latin typeface="Georgia"/>
                <a:ea typeface="Georgia"/>
                <a:cs typeface="Georgia"/>
                <a:sym typeface="Georgia"/>
              </a:rPr>
              <a:t>Introduction &amp; Research Question </a:t>
            </a:r>
            <a:endParaRPr sz="3800">
              <a:latin typeface="Georgia"/>
              <a:ea typeface="Georgia"/>
              <a:cs typeface="Georgia"/>
              <a:sym typeface="Georgia"/>
            </a:endParaRPr>
          </a:p>
        </p:txBody>
      </p:sp>
      <p:sp>
        <p:nvSpPr>
          <p:cNvPr id="39" name="Google Shape;39;p1"/>
          <p:cNvSpPr txBox="1"/>
          <p:nvPr/>
        </p:nvSpPr>
        <p:spPr>
          <a:xfrm>
            <a:off x="19583400" y="5486400"/>
            <a:ext cx="8945700" cy="79290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marR="0" lvl="0" indent="0" algn="l" rtl="0">
              <a:spcBef>
                <a:spcPts val="0"/>
              </a:spcBef>
              <a:spcAft>
                <a:spcPts val="0"/>
              </a:spcAft>
              <a:buNone/>
            </a:pPr>
            <a:r>
              <a:rPr lang="en-US" sz="3200">
                <a:solidFill>
                  <a:schemeClr val="dk1"/>
                </a:solidFill>
                <a:latin typeface="Georgia"/>
                <a:ea typeface="Georgia"/>
                <a:cs typeface="Georgia"/>
                <a:sym typeface="Georgia"/>
              </a:rPr>
              <a:t>The cold virus:</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An acute infection of the upper respiratory tract </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Caused by the rhinovirus, but other viruses can play a role</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No vaccine for the common cold</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Over-the-counter medication can ease symptoms </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The common cold affects millions of people, adults get it at least 2-3 times per year </a:t>
            </a:r>
            <a:endParaRPr sz="3200">
              <a:solidFill>
                <a:schemeClr val="dk1"/>
              </a:solidFill>
              <a:latin typeface="Georgia"/>
              <a:ea typeface="Georgia"/>
              <a:cs typeface="Georgia"/>
              <a:sym typeface="Georgia"/>
            </a:endParaRPr>
          </a:p>
          <a:p>
            <a:pPr marL="0" marR="0" lvl="0" indent="0" algn="l" rtl="0">
              <a:spcBef>
                <a:spcPts val="0"/>
              </a:spcBef>
              <a:spcAft>
                <a:spcPts val="0"/>
              </a:spcAft>
              <a:buNone/>
            </a:pPr>
            <a:r>
              <a:rPr lang="en-US" sz="3200">
                <a:solidFill>
                  <a:schemeClr val="dk1"/>
                </a:solidFill>
                <a:latin typeface="Georgia"/>
                <a:ea typeface="Georgia"/>
                <a:cs typeface="Georgia"/>
                <a:sym typeface="Georgia"/>
              </a:rPr>
              <a:t>The flu virus:</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A viral infection that attacks the lungs, nose, and throat</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Caused by influenza viruses</a:t>
            </a:r>
            <a:endParaRPr sz="3200">
              <a:solidFill>
                <a:schemeClr val="dk1"/>
              </a:solidFill>
              <a:latin typeface="Georgia"/>
              <a:ea typeface="Georgia"/>
              <a:cs typeface="Georgia"/>
              <a:sym typeface="Georgia"/>
            </a:endParaRPr>
          </a:p>
          <a:p>
            <a:pPr marL="9144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Flu vaccines reduce flu illness by 40-60%</a:t>
            </a:r>
            <a:endParaRPr sz="3200">
              <a:solidFill>
                <a:schemeClr val="dk1"/>
              </a:solidFill>
              <a:latin typeface="Georgia"/>
              <a:ea typeface="Georgia"/>
              <a:cs typeface="Georgia"/>
              <a:sym typeface="Georgia"/>
            </a:endParaRPr>
          </a:p>
          <a:p>
            <a:pPr marL="914400" marR="0" lvl="0" indent="0" algn="l" rtl="0">
              <a:spcBef>
                <a:spcPts val="0"/>
              </a:spcBef>
              <a:spcAft>
                <a:spcPts val="0"/>
              </a:spcAft>
              <a:buNone/>
            </a:pPr>
            <a:endParaRPr sz="3200">
              <a:solidFill>
                <a:schemeClr val="dk1"/>
              </a:solidFill>
              <a:latin typeface="Georgia"/>
              <a:ea typeface="Georgia"/>
              <a:cs typeface="Georgia"/>
              <a:sym typeface="Georgia"/>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p:txBody>
      </p:sp>
      <p:sp>
        <p:nvSpPr>
          <p:cNvPr id="40" name="Google Shape;40;p1"/>
          <p:cNvSpPr/>
          <p:nvPr/>
        </p:nvSpPr>
        <p:spPr>
          <a:xfrm>
            <a:off x="19583577" y="4800600"/>
            <a:ext cx="89457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3800" b="1">
                <a:solidFill>
                  <a:srgbClr val="EAF1DD"/>
                </a:solidFill>
                <a:latin typeface="Georgia"/>
                <a:ea typeface="Georgia"/>
                <a:cs typeface="Georgia"/>
                <a:sym typeface="Georgia"/>
              </a:rPr>
              <a:t>Background Information</a:t>
            </a:r>
            <a:endParaRPr sz="3800">
              <a:latin typeface="Georgia"/>
              <a:ea typeface="Georgia"/>
              <a:cs typeface="Georgia"/>
              <a:sym typeface="Georgia"/>
            </a:endParaRPr>
          </a:p>
        </p:txBody>
      </p:sp>
      <p:sp>
        <p:nvSpPr>
          <p:cNvPr id="41" name="Google Shape;41;p1"/>
          <p:cNvSpPr txBox="1"/>
          <p:nvPr/>
        </p:nvSpPr>
        <p:spPr>
          <a:xfrm>
            <a:off x="29260800" y="13415348"/>
            <a:ext cx="13167300" cy="54039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Both the common cold and the flu are caused by a virus, but there are different levels of severity between the two.</a:t>
            </a:r>
            <a:endParaRPr sz="3200">
              <a:solidFill>
                <a:schemeClr val="dk1"/>
              </a:solidFill>
              <a:latin typeface="Georgia"/>
              <a:ea typeface="Georgia"/>
              <a:cs typeface="Georgia"/>
              <a:sym typeface="Georgia"/>
            </a:endParaRPr>
          </a:p>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There are numerous discussions on vaccines, more specifically for the flu due to the seasonal flu every year.</a:t>
            </a:r>
            <a:endParaRPr sz="3200">
              <a:solidFill>
                <a:schemeClr val="dk1"/>
              </a:solidFill>
              <a:latin typeface="Georgia"/>
              <a:ea typeface="Georgia"/>
              <a:cs typeface="Georgia"/>
              <a:sym typeface="Georgia"/>
            </a:endParaRPr>
          </a:p>
          <a:p>
            <a:pPr marL="1371600" lvl="2"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There are discussions of creating a universal influenza vaccine with the use of new technology. However, there are limitations such as fully understanding the influenza virus. </a:t>
            </a:r>
            <a:endParaRPr sz="3200">
              <a:solidFill>
                <a:schemeClr val="dk1"/>
              </a:solidFill>
              <a:latin typeface="Georgia"/>
              <a:ea typeface="Georgia"/>
              <a:cs typeface="Georgia"/>
              <a:sym typeface="Georgia"/>
            </a:endParaRPr>
          </a:p>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Producing a vaccine for the common cold has proven to be difficult. </a:t>
            </a:r>
            <a:endParaRPr sz="3200">
              <a:solidFill>
                <a:schemeClr val="dk1"/>
              </a:solidFill>
              <a:latin typeface="Georgia"/>
              <a:ea typeface="Georgia"/>
              <a:cs typeface="Georgia"/>
              <a:sym typeface="Georgia"/>
            </a:endParaRPr>
          </a:p>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Compared to the flu, the common cold is considered mild and is not nearly as fatal. </a:t>
            </a:r>
            <a:endParaRPr sz="3200">
              <a:solidFill>
                <a:schemeClr val="dk1"/>
              </a:solidFill>
              <a:latin typeface="Georgia"/>
              <a:ea typeface="Georgia"/>
              <a:cs typeface="Georgia"/>
              <a:sym typeface="Georgia"/>
            </a:endParaRPr>
          </a:p>
          <a:p>
            <a:pPr marL="0" marR="0" lvl="0" indent="0" algn="l" rtl="0">
              <a:spcBef>
                <a:spcPts val="0"/>
              </a:spcBef>
              <a:spcAft>
                <a:spcPts val="0"/>
              </a:spcAft>
              <a:buNone/>
            </a:pPr>
            <a:endParaRPr sz="3200">
              <a:solidFill>
                <a:schemeClr val="dk1"/>
              </a:solidFill>
              <a:latin typeface="Calibri"/>
              <a:ea typeface="Calibri"/>
              <a:cs typeface="Calibri"/>
              <a:sym typeface="Calibri"/>
            </a:endParaRPr>
          </a:p>
        </p:txBody>
      </p:sp>
      <p:sp>
        <p:nvSpPr>
          <p:cNvPr id="42" name="Google Shape;42;p1"/>
          <p:cNvSpPr/>
          <p:nvPr/>
        </p:nvSpPr>
        <p:spPr>
          <a:xfrm>
            <a:off x="29260800" y="12729538"/>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3800" b="1">
                <a:solidFill>
                  <a:srgbClr val="EAF1DD"/>
                </a:solidFill>
                <a:latin typeface="Georgia"/>
                <a:ea typeface="Georgia"/>
                <a:cs typeface="Georgia"/>
                <a:sym typeface="Georgia"/>
              </a:rPr>
              <a:t>Discussion</a:t>
            </a:r>
            <a:endParaRPr sz="3800">
              <a:latin typeface="Georgia"/>
              <a:ea typeface="Georgia"/>
              <a:cs typeface="Georgia"/>
              <a:sym typeface="Georgia"/>
            </a:endParaRPr>
          </a:p>
        </p:txBody>
      </p:sp>
      <p:sp>
        <p:nvSpPr>
          <p:cNvPr id="43" name="Google Shape;43;p1"/>
          <p:cNvSpPr txBox="1"/>
          <p:nvPr/>
        </p:nvSpPr>
        <p:spPr>
          <a:xfrm>
            <a:off x="29260800" y="20040600"/>
            <a:ext cx="13167300" cy="76215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457200" marR="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There is a difference in severity between the flu virus and cold virus. In comparison to the common cold, the flu causes more deaths per year. Therefore, there is a higher demand for a flu vaccine than one for the common cold.</a:t>
            </a:r>
            <a:endParaRPr sz="3200">
              <a:solidFill>
                <a:schemeClr val="dk1"/>
              </a:solidFill>
              <a:latin typeface="Georgia"/>
              <a:ea typeface="Georgia"/>
              <a:cs typeface="Georgia"/>
              <a:sym typeface="Georgia"/>
            </a:endParaRPr>
          </a:p>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A vaccine to prevent the common cold is difficult to produce due to its antigenic variability and the numerous viruses and bacteria that can play a role. On the positive side, the common cold does not typically last long, and in most cases, individuals recover without the need for medical treatment.</a:t>
            </a:r>
            <a:endParaRPr sz="3200">
              <a:solidFill>
                <a:schemeClr val="dk1"/>
              </a:solidFill>
              <a:latin typeface="Georgia"/>
              <a:ea typeface="Georgia"/>
              <a:cs typeface="Georgia"/>
              <a:sym typeface="Georgia"/>
            </a:endParaRPr>
          </a:p>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New approaches to a cold vaccine prove hopeful for the future. </a:t>
            </a:r>
            <a:endParaRPr sz="3200">
              <a:solidFill>
                <a:schemeClr val="dk1"/>
              </a:solidFill>
              <a:latin typeface="Georgia"/>
              <a:ea typeface="Georgia"/>
              <a:cs typeface="Georgia"/>
              <a:sym typeface="Georgia"/>
            </a:endParaRPr>
          </a:p>
          <a:p>
            <a:pPr marL="457200" lvl="0"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Although vaccine effectiveness varies each year for the flu, studies have shown that vaccination reduces risk by 40-60%. </a:t>
            </a:r>
            <a:endParaRPr sz="3200">
              <a:solidFill>
                <a:schemeClr val="dk1"/>
              </a:solidFill>
              <a:latin typeface="Georgia"/>
              <a:ea typeface="Georgia"/>
              <a:cs typeface="Georgia"/>
              <a:sym typeface="Georgia"/>
            </a:endParaRPr>
          </a:p>
          <a:p>
            <a:pPr marL="1371600" lvl="2" indent="-431800" algn="l" rtl="0">
              <a:spcBef>
                <a:spcPts val="0"/>
              </a:spcBef>
              <a:spcAft>
                <a:spcPts val="0"/>
              </a:spcAft>
              <a:buClr>
                <a:schemeClr val="dk1"/>
              </a:buClr>
              <a:buSzPts val="3200"/>
              <a:buFont typeface="Georgia"/>
              <a:buChar char="■"/>
            </a:pPr>
            <a:r>
              <a:rPr lang="en-US" sz="3200">
                <a:solidFill>
                  <a:schemeClr val="dk1"/>
                </a:solidFill>
                <a:latin typeface="Georgia"/>
                <a:ea typeface="Georgia"/>
                <a:cs typeface="Georgia"/>
                <a:sym typeface="Georgia"/>
              </a:rPr>
              <a:t>The benefits for flu vaccination include preventing influenza illnesses, flu-associated hospitalization, and a reduction in severity if an individual still gets sick. </a:t>
            </a:r>
            <a:endParaRPr sz="3200">
              <a:solidFill>
                <a:schemeClr val="dk1"/>
              </a:solidFill>
              <a:latin typeface="Georgia"/>
              <a:ea typeface="Georgia"/>
              <a:cs typeface="Georgia"/>
              <a:sym typeface="Georgia"/>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sz="3200" b="0" u="none">
              <a:solidFill>
                <a:schemeClr val="dk1"/>
              </a:solidFill>
              <a:latin typeface="Calibri"/>
              <a:ea typeface="Calibri"/>
              <a:cs typeface="Calibri"/>
              <a:sym typeface="Calibri"/>
            </a:endParaRPr>
          </a:p>
          <a:p>
            <a:pPr marL="0" marR="0" lvl="0" indent="0" algn="l" rtl="0">
              <a:spcBef>
                <a:spcPts val="0"/>
              </a:spcBef>
              <a:spcAft>
                <a:spcPts val="0"/>
              </a:spcAft>
              <a:buNone/>
            </a:pPr>
            <a:endParaRPr/>
          </a:p>
        </p:txBody>
      </p:sp>
      <p:sp>
        <p:nvSpPr>
          <p:cNvPr id="44" name="Google Shape;44;p1"/>
          <p:cNvSpPr/>
          <p:nvPr/>
        </p:nvSpPr>
        <p:spPr>
          <a:xfrm>
            <a:off x="29260800" y="193548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3800" b="1">
                <a:solidFill>
                  <a:srgbClr val="EAF1DD"/>
                </a:solidFill>
                <a:latin typeface="Georgia"/>
                <a:ea typeface="Georgia"/>
                <a:cs typeface="Georgia"/>
                <a:sym typeface="Georgia"/>
              </a:rPr>
              <a:t>Looking Ahead</a:t>
            </a:r>
            <a:endParaRPr sz="3800">
              <a:latin typeface="Georgia"/>
              <a:ea typeface="Georgia"/>
              <a:cs typeface="Georgia"/>
              <a:sym typeface="Georgia"/>
            </a:endParaRPr>
          </a:p>
        </p:txBody>
      </p:sp>
      <p:sp>
        <p:nvSpPr>
          <p:cNvPr id="45" name="Google Shape;45;p1"/>
          <p:cNvSpPr txBox="1"/>
          <p:nvPr/>
        </p:nvSpPr>
        <p:spPr>
          <a:xfrm>
            <a:off x="1463100" y="13415350"/>
            <a:ext cx="13167300" cy="5291700"/>
          </a:xfrm>
          <a:prstGeom prst="rect">
            <a:avLst/>
          </a:prstGeom>
          <a:solidFill>
            <a:schemeClr val="lt1"/>
          </a:solidFill>
          <a:ln w="12700" cap="flat" cmpd="sng">
            <a:solidFill>
              <a:srgbClr val="366092"/>
            </a:solidFill>
            <a:prstDash val="solid"/>
            <a:round/>
            <a:headEnd type="none" w="sm" len="sm"/>
            <a:tailEnd type="none" w="sm" len="sm"/>
          </a:ln>
        </p:spPr>
        <p:txBody>
          <a:bodyPr spcFirstLastPara="1" wrap="square" lIns="137125" tIns="137125" rIns="137125" bIns="137125" anchor="t" anchorCtr="0">
            <a:spAutoFit/>
          </a:bodyPr>
          <a:lstStyle/>
          <a:p>
            <a:pPr marL="0" lvl="0" indent="0" algn="l" rtl="0">
              <a:lnSpc>
                <a:spcPct val="115000"/>
              </a:lnSpc>
              <a:spcBef>
                <a:spcPts val="0"/>
              </a:spcBef>
              <a:spcAft>
                <a:spcPts val="0"/>
              </a:spcAft>
              <a:buNone/>
            </a:pPr>
            <a:r>
              <a:rPr lang="en-US" sz="3200">
                <a:solidFill>
                  <a:schemeClr val="dk1"/>
                </a:solidFill>
                <a:latin typeface="Georgia"/>
                <a:ea typeface="Georgia"/>
                <a:cs typeface="Georgia"/>
                <a:sym typeface="Georgia"/>
              </a:rPr>
              <a:t>The flu virus and cold virus are both known to affect numerous individuals each year. Despite this and the fact that both share similar symptoms, there is only a vaccine for the flu. Unlike the flu, however, the cold is considered a mild illness and consists of countless viral strains. </a:t>
            </a:r>
            <a:endParaRPr sz="3200">
              <a:solidFill>
                <a:schemeClr val="dk1"/>
              </a:solidFill>
              <a:latin typeface="Georgia"/>
              <a:ea typeface="Georgia"/>
              <a:cs typeface="Georgia"/>
              <a:sym typeface="Georgia"/>
            </a:endParaRPr>
          </a:p>
          <a:p>
            <a:pPr marL="0" lvl="0" indent="0" algn="l" rtl="0">
              <a:lnSpc>
                <a:spcPct val="115000"/>
              </a:lnSpc>
              <a:spcBef>
                <a:spcPts val="0"/>
              </a:spcBef>
              <a:spcAft>
                <a:spcPts val="0"/>
              </a:spcAft>
              <a:buNone/>
            </a:pPr>
            <a:r>
              <a:rPr lang="en-US" sz="3200">
                <a:solidFill>
                  <a:schemeClr val="dk1"/>
                </a:solidFill>
                <a:latin typeface="Georgia"/>
                <a:ea typeface="Georgia"/>
                <a:cs typeface="Georgia"/>
                <a:sym typeface="Georgia"/>
              </a:rPr>
              <a:t>Due to recent worldly events, my partner and I chose this topic in relation to those current events. With the discussion of vaccines and the need for vaccines for COVID-19, our research question is: </a:t>
            </a:r>
            <a:r>
              <a:rPr lang="en-US" sz="3200">
                <a:solidFill>
                  <a:srgbClr val="222222"/>
                </a:solidFill>
                <a:highlight>
                  <a:srgbClr val="FFFFFF"/>
                </a:highlight>
                <a:latin typeface="Georgia"/>
                <a:ea typeface="Georgia"/>
                <a:cs typeface="Georgia"/>
                <a:sym typeface="Georgia"/>
              </a:rPr>
              <a:t>Why is there a vaccine for the flu but not the cold?</a:t>
            </a:r>
            <a:endParaRPr sz="3200">
              <a:solidFill>
                <a:schemeClr val="dk1"/>
              </a:solidFill>
              <a:latin typeface="Georgia"/>
              <a:ea typeface="Georgia"/>
              <a:cs typeface="Georgia"/>
              <a:sym typeface="Georgia"/>
            </a:endParaRPr>
          </a:p>
        </p:txBody>
      </p:sp>
      <p:sp>
        <p:nvSpPr>
          <p:cNvPr id="46" name="Google Shape;46;p1"/>
          <p:cNvSpPr/>
          <p:nvPr/>
        </p:nvSpPr>
        <p:spPr>
          <a:xfrm>
            <a:off x="15361920" y="13944600"/>
            <a:ext cx="13167300" cy="685800"/>
          </a:xfrm>
          <a:prstGeom prst="rect">
            <a:avLst/>
          </a:prstGeom>
          <a:solidFill>
            <a:srgbClr val="366092"/>
          </a:solidFill>
          <a:ln w="12700" cap="flat" cmpd="sng">
            <a:solidFill>
              <a:srgbClr val="395E89"/>
            </a:solidFill>
            <a:prstDash val="solid"/>
            <a:round/>
            <a:headEnd type="none" w="sm" len="sm"/>
            <a:tailEnd type="none" w="sm" len="sm"/>
          </a:ln>
        </p:spPr>
        <p:txBody>
          <a:bodyPr spcFirstLastPara="1" wrap="square" lIns="68550" tIns="34275" rIns="68550" bIns="34275" anchor="ctr" anchorCtr="0">
            <a:noAutofit/>
          </a:bodyPr>
          <a:lstStyle/>
          <a:p>
            <a:pPr marL="0" marR="0" lvl="0" indent="0" algn="ctr" rtl="0">
              <a:spcBef>
                <a:spcPts val="0"/>
              </a:spcBef>
              <a:spcAft>
                <a:spcPts val="0"/>
              </a:spcAft>
              <a:buNone/>
            </a:pPr>
            <a:r>
              <a:rPr lang="en-US" sz="3800" b="1">
                <a:solidFill>
                  <a:srgbClr val="EAF1DD"/>
                </a:solidFill>
                <a:latin typeface="Georgia"/>
                <a:ea typeface="Georgia"/>
                <a:cs typeface="Georgia"/>
                <a:sym typeface="Georgia"/>
              </a:rPr>
              <a:t>Results From Scientific Sources</a:t>
            </a:r>
            <a:endParaRPr sz="3800">
              <a:latin typeface="Georgia"/>
              <a:ea typeface="Georgia"/>
              <a:cs typeface="Georgia"/>
              <a:sym typeface="Georgia"/>
            </a:endParaRPr>
          </a:p>
        </p:txBody>
      </p:sp>
      <p:sp>
        <p:nvSpPr>
          <p:cNvPr id="47" name="Google Shape;47;p1"/>
          <p:cNvSpPr txBox="1"/>
          <p:nvPr/>
        </p:nvSpPr>
        <p:spPr>
          <a:xfrm>
            <a:off x="29926650" y="12019525"/>
            <a:ext cx="11774700" cy="4386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400" b="1" u="none">
                <a:solidFill>
                  <a:schemeClr val="dk1"/>
                </a:solidFill>
                <a:latin typeface="Georgia"/>
                <a:ea typeface="Georgia"/>
                <a:cs typeface="Georgia"/>
                <a:sym typeface="Georgia"/>
              </a:rPr>
              <a:t>Figure 2.</a:t>
            </a:r>
            <a:r>
              <a:rPr lang="en-US" sz="2400" u="none">
                <a:solidFill>
                  <a:schemeClr val="dk1"/>
                </a:solidFill>
                <a:latin typeface="Georgia"/>
                <a:ea typeface="Georgia"/>
                <a:cs typeface="Georgia"/>
                <a:sym typeface="Georgia"/>
              </a:rPr>
              <a:t> </a:t>
            </a:r>
            <a:r>
              <a:rPr lang="en-US" sz="2400">
                <a:solidFill>
                  <a:schemeClr val="dk1"/>
                </a:solidFill>
                <a:latin typeface="Georgia"/>
                <a:ea typeface="Georgia"/>
                <a:cs typeface="Georgia"/>
                <a:sym typeface="Georgia"/>
              </a:rPr>
              <a:t>Positive Influenza tests reported in the U.S. during the 2019-2020 season. </a:t>
            </a:r>
            <a:endParaRPr/>
          </a:p>
        </p:txBody>
      </p:sp>
      <p:sp>
        <p:nvSpPr>
          <p:cNvPr id="48" name="Google Shape;48;p1"/>
          <p:cNvSpPr txBox="1"/>
          <p:nvPr/>
        </p:nvSpPr>
        <p:spPr>
          <a:xfrm>
            <a:off x="3297900" y="27757012"/>
            <a:ext cx="9116700" cy="452700"/>
          </a:xfrm>
          <a:prstGeom prst="rect">
            <a:avLst/>
          </a:prstGeom>
          <a:noFill/>
          <a:ln>
            <a:noFill/>
          </a:ln>
        </p:spPr>
        <p:txBody>
          <a:bodyPr spcFirstLastPara="1" wrap="square" lIns="68550" tIns="34275" rIns="68550" bIns="34275" anchor="t" anchorCtr="0">
            <a:spAutoFit/>
          </a:bodyPr>
          <a:lstStyle/>
          <a:p>
            <a:pPr marL="0" marR="0" lvl="0" indent="0" algn="l" rtl="0">
              <a:spcBef>
                <a:spcPts val="0"/>
              </a:spcBef>
              <a:spcAft>
                <a:spcPts val="0"/>
              </a:spcAft>
              <a:buNone/>
            </a:pPr>
            <a:r>
              <a:rPr lang="en-US" sz="2400" b="1">
                <a:solidFill>
                  <a:schemeClr val="dk1"/>
                </a:solidFill>
                <a:latin typeface="Georgia"/>
                <a:ea typeface="Georgia"/>
                <a:cs typeface="Georgia"/>
                <a:sym typeface="Georgia"/>
              </a:rPr>
              <a:t>Figure 2</a:t>
            </a:r>
            <a:r>
              <a:rPr lang="en-US" sz="2400" b="1" u="none">
                <a:solidFill>
                  <a:schemeClr val="dk1"/>
                </a:solidFill>
                <a:latin typeface="Georgia"/>
                <a:ea typeface="Georgia"/>
                <a:cs typeface="Georgia"/>
                <a:sym typeface="Georgia"/>
              </a:rPr>
              <a:t>.</a:t>
            </a:r>
            <a:r>
              <a:rPr lang="en-US" sz="2400" u="none">
                <a:solidFill>
                  <a:schemeClr val="dk1"/>
                </a:solidFill>
                <a:latin typeface="Georgia"/>
                <a:ea typeface="Georgia"/>
                <a:cs typeface="Georgia"/>
                <a:sym typeface="Georgia"/>
              </a:rPr>
              <a:t> </a:t>
            </a:r>
            <a:r>
              <a:rPr lang="en-US" sz="2400">
                <a:solidFill>
                  <a:schemeClr val="dk1"/>
                </a:solidFill>
                <a:latin typeface="Georgia"/>
                <a:ea typeface="Georgia"/>
                <a:cs typeface="Georgia"/>
                <a:sym typeface="Georgia"/>
              </a:rPr>
              <a:t> Cold symptoms are far less severe than flu symptoms.</a:t>
            </a:r>
            <a:endParaRPr sz="2400">
              <a:latin typeface="Georgia"/>
              <a:ea typeface="Georgia"/>
              <a:cs typeface="Georgia"/>
              <a:sym typeface="Georgia"/>
            </a:endParaRPr>
          </a:p>
        </p:txBody>
      </p:sp>
      <p:sp>
        <p:nvSpPr>
          <p:cNvPr id="49" name="Google Shape;49;p1"/>
          <p:cNvSpPr txBox="1"/>
          <p:nvPr/>
        </p:nvSpPr>
        <p:spPr>
          <a:xfrm>
            <a:off x="914400" y="1066800"/>
            <a:ext cx="3733800"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800">
                <a:solidFill>
                  <a:schemeClr val="dk1"/>
                </a:solidFill>
                <a:latin typeface="Calibri"/>
                <a:ea typeface="Calibri"/>
                <a:cs typeface="Calibri"/>
                <a:sym typeface="Calibri"/>
              </a:rPr>
              <a:t>University Logo</a:t>
            </a:r>
            <a:endParaRPr/>
          </a:p>
        </p:txBody>
      </p:sp>
      <p:pic>
        <p:nvPicPr>
          <p:cNvPr id="50" name="Google Shape;50;p1"/>
          <p:cNvPicPr preferRelativeResize="0"/>
          <p:nvPr/>
        </p:nvPicPr>
        <p:blipFill>
          <a:blip r:embed="rId8">
            <a:alphaModFix/>
          </a:blip>
          <a:stretch>
            <a:fillRect/>
          </a:stretch>
        </p:blipFill>
        <p:spPr>
          <a:xfrm>
            <a:off x="39243002" y="333012"/>
            <a:ext cx="3037225" cy="3037225"/>
          </a:xfrm>
          <a:prstGeom prst="rect">
            <a:avLst/>
          </a:prstGeom>
          <a:noFill/>
          <a:ln>
            <a:noFill/>
          </a:ln>
        </p:spPr>
      </p:pic>
      <p:pic>
        <p:nvPicPr>
          <p:cNvPr id="51" name="Google Shape;51;p1"/>
          <p:cNvPicPr preferRelativeResize="0"/>
          <p:nvPr/>
        </p:nvPicPr>
        <p:blipFill>
          <a:blip r:embed="rId8">
            <a:alphaModFix/>
          </a:blip>
          <a:stretch>
            <a:fillRect/>
          </a:stretch>
        </p:blipFill>
        <p:spPr>
          <a:xfrm>
            <a:off x="1153777" y="554012"/>
            <a:ext cx="3037225" cy="3037225"/>
          </a:xfrm>
          <a:prstGeom prst="rect">
            <a:avLst/>
          </a:prstGeom>
          <a:noFill/>
          <a:ln>
            <a:noFill/>
          </a:ln>
        </p:spPr>
      </p:pic>
      <p:pic>
        <p:nvPicPr>
          <p:cNvPr id="52" name="Google Shape;52;p1"/>
          <p:cNvPicPr preferRelativeResize="0"/>
          <p:nvPr/>
        </p:nvPicPr>
        <p:blipFill rotWithShape="1">
          <a:blip r:embed="rId9">
            <a:alphaModFix/>
          </a:blip>
          <a:srcRect l="3819" t="10763" r="6090" b="7510"/>
          <a:stretch/>
        </p:blipFill>
        <p:spPr>
          <a:xfrm>
            <a:off x="2513825" y="18878150"/>
            <a:ext cx="11065850" cy="8783950"/>
          </a:xfrm>
          <a:prstGeom prst="rect">
            <a:avLst/>
          </a:prstGeom>
          <a:noFill/>
          <a:ln>
            <a:noFill/>
          </a:ln>
        </p:spPr>
      </p:pic>
      <p:pic>
        <p:nvPicPr>
          <p:cNvPr id="53" name="Google Shape;53;p1"/>
          <p:cNvPicPr preferRelativeResize="0"/>
          <p:nvPr/>
        </p:nvPicPr>
        <p:blipFill>
          <a:blip r:embed="rId10">
            <a:alphaModFix/>
          </a:blip>
          <a:stretch>
            <a:fillRect/>
          </a:stretch>
        </p:blipFill>
        <p:spPr>
          <a:xfrm>
            <a:off x="30466650" y="4777800"/>
            <a:ext cx="10694700" cy="7185000"/>
          </a:xfrm>
          <a:prstGeom prst="rect">
            <a:avLst/>
          </a:prstGeom>
          <a:noFill/>
          <a:ln>
            <a:noFill/>
          </a:ln>
        </p:spPr>
      </p:pic>
      <p:pic>
        <p:nvPicPr>
          <p:cNvPr id="54" name="Google Shape;54;p1"/>
          <p:cNvPicPr preferRelativeResize="0"/>
          <p:nvPr/>
        </p:nvPicPr>
        <p:blipFill>
          <a:blip r:embed="rId11">
            <a:alphaModFix/>
          </a:blip>
          <a:stretch>
            <a:fillRect/>
          </a:stretch>
        </p:blipFill>
        <p:spPr>
          <a:xfrm>
            <a:off x="9334149" y="4800600"/>
            <a:ext cx="9697038" cy="6568124"/>
          </a:xfrm>
          <a:prstGeom prst="rect">
            <a:avLst/>
          </a:prstGeom>
          <a:noFill/>
          <a:ln>
            <a:noFill/>
          </a:ln>
        </p:spPr>
      </p:pic>
      <p:sp>
        <p:nvSpPr>
          <p:cNvPr id="55" name="Google Shape;55;p1"/>
          <p:cNvSpPr txBox="1"/>
          <p:nvPr/>
        </p:nvSpPr>
        <p:spPr>
          <a:xfrm>
            <a:off x="9334150" y="11670625"/>
            <a:ext cx="10077900" cy="1033800"/>
          </a:xfrm>
          <a:prstGeom prst="rect">
            <a:avLst/>
          </a:prstGeom>
          <a:noFill/>
          <a:ln>
            <a:noFill/>
          </a:ln>
        </p:spPr>
        <p:txBody>
          <a:bodyPr spcFirstLastPara="1" wrap="square" lIns="68550" tIns="34275" rIns="68550" bIns="34275" anchor="t" anchorCtr="0">
            <a:noAutofit/>
          </a:bodyPr>
          <a:lstStyle/>
          <a:p>
            <a:pPr marL="0" marR="0" lvl="0" indent="0" algn="l" rtl="0">
              <a:spcBef>
                <a:spcPts val="0"/>
              </a:spcBef>
              <a:spcAft>
                <a:spcPts val="0"/>
              </a:spcAft>
              <a:buNone/>
            </a:pPr>
            <a:r>
              <a:rPr lang="en-US" sz="2400" b="1">
                <a:solidFill>
                  <a:schemeClr val="dk1"/>
                </a:solidFill>
                <a:latin typeface="Georgia"/>
                <a:ea typeface="Georgia"/>
                <a:cs typeface="Georgia"/>
                <a:sym typeface="Georgia"/>
              </a:rPr>
              <a:t>Figure </a:t>
            </a:r>
            <a:r>
              <a:rPr lang="en-US" sz="2400" b="1" u="none">
                <a:solidFill>
                  <a:schemeClr val="dk1"/>
                </a:solidFill>
                <a:latin typeface="Georgia"/>
                <a:ea typeface="Georgia"/>
                <a:cs typeface="Georgia"/>
                <a:sym typeface="Georgia"/>
              </a:rPr>
              <a:t>1.</a:t>
            </a:r>
            <a:r>
              <a:rPr lang="en-US" sz="2400" u="none">
                <a:solidFill>
                  <a:schemeClr val="dk1"/>
                </a:solidFill>
                <a:latin typeface="Georgia"/>
                <a:ea typeface="Georgia"/>
                <a:cs typeface="Georgia"/>
                <a:sym typeface="Georgia"/>
              </a:rPr>
              <a:t> </a:t>
            </a:r>
            <a:r>
              <a:rPr lang="en-US" sz="2400">
                <a:solidFill>
                  <a:schemeClr val="dk1"/>
                </a:solidFill>
                <a:latin typeface="Georgia"/>
                <a:ea typeface="Georgia"/>
                <a:cs typeface="Georgia"/>
                <a:sym typeface="Georgia"/>
              </a:rPr>
              <a:t> Microscopic Differences Between the Common Cold and the Flu Virus.</a:t>
            </a:r>
            <a:endParaRPr sz="2400">
              <a:latin typeface="Georgia"/>
              <a:ea typeface="Georgia"/>
              <a:cs typeface="Georgia"/>
              <a:sym typeface="Georgia"/>
            </a:endParaRPr>
          </a:p>
        </p:txBody>
      </p:sp>
      <p:pic>
        <p:nvPicPr>
          <p:cNvPr id="2" name="genetic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914400" y="29474770"/>
            <a:ext cx="2971798" cy="297179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2538"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1092</Words>
  <Application>Microsoft Office PowerPoint</Application>
  <PresentationFormat>Custom</PresentationFormat>
  <Paragraphs>66</Paragraphs>
  <Slides>1</Slides>
  <Notes>1</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Georgia</vt:lpstr>
      <vt:lpstr>Times New Roman</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Jay Larson</dc:creator>
  <cp:lastModifiedBy>User</cp:lastModifiedBy>
  <cp:revision>1</cp:revision>
  <dcterms:created xsi:type="dcterms:W3CDTF">2013-02-10T21:14:48Z</dcterms:created>
  <dcterms:modified xsi:type="dcterms:W3CDTF">2020-05-05T04:06:36Z</dcterms:modified>
</cp:coreProperties>
</file>