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Lst>
  <p:sldSz cy="32918400" cx="43891200"/>
  <p:notesSz cx="7004050" cy="929005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0368">
          <p15:clr>
            <a:srgbClr val="A4A3A4"/>
          </p15:clr>
        </p15:guide>
        <p15:guide id="2" pos="13824">
          <p15:clr>
            <a:srgbClr val="A4A3A4"/>
          </p15:clr>
        </p15:guide>
      </p15:sldGuideLst>
    </p:ext>
    <p:ext uri="http://customooxmlschemas.google.com/">
      <go:slidesCustomData xmlns:go="http://customooxmlschemas.google.com/" r:id="rId7" roundtripDataSignature="AMtx7mgtdrKxFy750+XvK8UBAw3cBI1j2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0368" orient="horz"/>
        <p:guide pos="13824"/>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67575" y="696750"/>
            <a:ext cx="4669600" cy="348375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00400" y="4412750"/>
            <a:ext cx="5603225" cy="41805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 name="Shape 27"/>
        <p:cNvGrpSpPr/>
        <p:nvPr/>
      </p:nvGrpSpPr>
      <p:grpSpPr>
        <a:xfrm>
          <a:off x="0" y="0"/>
          <a:ext cx="0" cy="0"/>
          <a:chOff x="0" y="0"/>
          <a:chExt cx="0" cy="0"/>
        </a:xfrm>
      </p:grpSpPr>
      <p:sp>
        <p:nvSpPr>
          <p:cNvPr id="28" name="Google Shape;28;p1:notes"/>
          <p:cNvSpPr txBox="1"/>
          <p:nvPr>
            <p:ph idx="1" type="body"/>
          </p:nvPr>
        </p:nvSpPr>
        <p:spPr>
          <a:xfrm>
            <a:off x="700400" y="4412750"/>
            <a:ext cx="5603225" cy="4180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1:notes"/>
          <p:cNvSpPr/>
          <p:nvPr>
            <p:ph idx="2" type="sldImg"/>
          </p:nvPr>
        </p:nvSpPr>
        <p:spPr>
          <a:xfrm>
            <a:off x="1167575" y="696750"/>
            <a:ext cx="4669600" cy="348375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11" name="Shape 11"/>
        <p:cNvGrpSpPr/>
        <p:nvPr/>
      </p:nvGrpSpPr>
      <p:grpSpPr>
        <a:xfrm>
          <a:off x="0" y="0"/>
          <a:ext cx="0" cy="0"/>
          <a:chOff x="0" y="0"/>
          <a:chExt cx="0" cy="0"/>
        </a:xfrm>
      </p:grpSpPr>
      <p:sp>
        <p:nvSpPr>
          <p:cNvPr id="12" name="Google Shape;12;p3"/>
          <p:cNvSpPr/>
          <p:nvPr/>
        </p:nvSpPr>
        <p:spPr>
          <a:xfrm>
            <a:off x="43159681" y="0"/>
            <a:ext cx="731520" cy="32918401"/>
          </a:xfrm>
          <a:prstGeom prst="rect">
            <a:avLst/>
          </a:prstGeom>
          <a:solidFill>
            <a:srgbClr val="D6E3BC"/>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3" name="Google Shape;13;p3"/>
          <p:cNvSpPr/>
          <p:nvPr/>
        </p:nvSpPr>
        <p:spPr>
          <a:xfrm>
            <a:off x="-3" y="0"/>
            <a:ext cx="731520" cy="32918401"/>
          </a:xfrm>
          <a:prstGeom prst="rect">
            <a:avLst/>
          </a:prstGeom>
          <a:solidFill>
            <a:srgbClr val="D6E3BC"/>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4" name="Google Shape;14;p3"/>
          <p:cNvSpPr/>
          <p:nvPr/>
        </p:nvSpPr>
        <p:spPr>
          <a:xfrm>
            <a:off x="0" y="0"/>
            <a:ext cx="43891199" cy="4114800"/>
          </a:xfrm>
          <a:prstGeom prst="rect">
            <a:avLst/>
          </a:prstGeom>
          <a:solidFill>
            <a:srgbClr val="366092"/>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5" name="Google Shape;15;p3"/>
          <p:cNvSpPr/>
          <p:nvPr/>
        </p:nvSpPr>
        <p:spPr>
          <a:xfrm>
            <a:off x="0" y="28803600"/>
            <a:ext cx="43891199" cy="4114800"/>
          </a:xfrm>
          <a:prstGeom prst="rect">
            <a:avLst/>
          </a:prstGeom>
          <a:solidFill>
            <a:srgbClr val="B7CCE4"/>
          </a:solidFill>
          <a:ln>
            <a:noFill/>
          </a:ln>
        </p:spPr>
        <p:txBody>
          <a:bodyPr anchorCtr="0" anchor="ctr" bIns="34275" lIns="68550" spcFirstLastPara="1" rIns="68550" wrap="square" tIns="34275">
            <a:noAutofit/>
          </a:bodyPr>
          <a:lstStyle/>
          <a:p>
            <a:pPr indent="0" lvl="0" marL="0" marR="0" rtl="0" algn="ctr">
              <a:spcBef>
                <a:spcPts val="0"/>
              </a:spcBef>
              <a:spcAft>
                <a:spcPts val="0"/>
              </a:spcAft>
              <a:buNone/>
            </a:pPr>
            <a:r>
              <a:t/>
            </a:r>
            <a:endParaRPr b="0" i="0" sz="6400" u="none" cap="none" strike="noStrike">
              <a:solidFill>
                <a:schemeClr val="lt1"/>
              </a:solidFill>
              <a:latin typeface="Calibri"/>
              <a:ea typeface="Calibri"/>
              <a:cs typeface="Calibri"/>
              <a:sym typeface="Calibri"/>
            </a:endParaRPr>
          </a:p>
        </p:txBody>
      </p:sp>
      <p:sp>
        <p:nvSpPr>
          <p:cNvPr id="16" name="Google Shape;16;p3"/>
          <p:cNvSpPr/>
          <p:nvPr/>
        </p:nvSpPr>
        <p:spPr>
          <a:xfrm>
            <a:off x="-10515600" y="0"/>
            <a:ext cx="9601200" cy="32918401"/>
          </a:xfrm>
          <a:prstGeom prst="rect">
            <a:avLst/>
          </a:prstGeom>
          <a:solidFill>
            <a:srgbClr val="D8D8D8"/>
          </a:solidFill>
          <a:ln>
            <a:noFill/>
          </a:ln>
        </p:spPr>
        <p:txBody>
          <a:bodyPr anchorCtr="0" anchor="t" bIns="171400" lIns="171400" spcFirstLastPara="1" rIns="171400" wrap="square" tIns="171400">
            <a:noAutofit/>
          </a:bodyPr>
          <a:lstStyle/>
          <a:p>
            <a:pPr indent="0" lvl="0" marL="0" marR="0" rtl="0" algn="l">
              <a:spcBef>
                <a:spcPts val="0"/>
              </a:spcBef>
              <a:spcAft>
                <a:spcPts val="0"/>
              </a:spcAft>
              <a:buNone/>
            </a:pPr>
            <a:r>
              <a:rPr b="0" i="0" lang="en-US" sz="7200" u="none" cap="none" strike="noStrike">
                <a:solidFill>
                  <a:srgbClr val="7F7F7F"/>
                </a:solidFill>
                <a:latin typeface="Calibri"/>
                <a:ea typeface="Calibri"/>
                <a:cs typeface="Calibri"/>
                <a:sym typeface="Calibri"/>
              </a:rPr>
              <a:t>Poster Print Size:</a:t>
            </a:r>
            <a:endParaRPr b="0" i="0" sz="72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This poster template is 36” high by 48” wide. It can be used to print any poster with a 3:4 aspect ratio.</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Placeholders:</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The various elements included in this poster are ones we often see in medical, research, and scientific posters. Feel free to edit, move,  add, and delete items, or change the layout to suit your needs. Always check with your conference organizer for specific requirements.</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Image Quality:</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You can place digital photos or logo art in your poster file by selecting the </a:t>
            </a:r>
            <a:r>
              <a:rPr b="1" i="0" lang="en-US" sz="4900" u="none" cap="none" strike="noStrike">
                <a:solidFill>
                  <a:srgbClr val="7F7F7F"/>
                </a:solidFill>
                <a:latin typeface="Calibri"/>
                <a:ea typeface="Calibri"/>
                <a:cs typeface="Calibri"/>
                <a:sym typeface="Calibri"/>
              </a:rPr>
              <a:t>Insert, Picture</a:t>
            </a:r>
            <a:r>
              <a:rPr b="0" i="0" lang="en-US" sz="4900" u="none" cap="none" strike="noStrike">
                <a:solidFill>
                  <a:srgbClr val="7F7F7F"/>
                </a:solidFill>
                <a:latin typeface="Calibri"/>
                <a:ea typeface="Calibri"/>
                <a:cs typeface="Calibri"/>
                <a:sym typeface="Calibri"/>
              </a:rPr>
              <a:t> command, or by using standard copy &amp; paste. For best results, all graphic elements should be at least </a:t>
            </a:r>
            <a:r>
              <a:rPr b="1" i="0" lang="en-US" sz="4900" u="none" cap="none" strike="noStrike">
                <a:solidFill>
                  <a:srgbClr val="7F7F7F"/>
                </a:solidFill>
                <a:latin typeface="Calibri"/>
                <a:ea typeface="Calibri"/>
                <a:cs typeface="Calibri"/>
                <a:sym typeface="Calibri"/>
              </a:rPr>
              <a:t>150-200 pixels per inch in their final printed size</a:t>
            </a:r>
            <a:r>
              <a:rPr b="0" i="0" lang="en-US" sz="4900" u="none" cap="none" strike="noStrike">
                <a:solidFill>
                  <a:srgbClr val="7F7F7F"/>
                </a:solidFill>
                <a:latin typeface="Calibri"/>
                <a:ea typeface="Calibri"/>
                <a:cs typeface="Calibri"/>
                <a:sym typeface="Calibri"/>
              </a:rPr>
              <a:t>. For instance, a 1600 x 1200 pixel photo will usually look fine up to 8“-10” wide on your printed poster.</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Please note that graphics from websites (such as the logo on your hospital's or university's home page) will only be 72dpi and not suitable for printing.</a:t>
            </a:r>
            <a:endParaRPr/>
          </a:p>
          <a:p>
            <a:pPr indent="0" lvl="0" marL="0" marR="0" rtl="0" algn="ctr">
              <a:spcBef>
                <a:spcPts val="1800"/>
              </a:spcBef>
              <a:spcAft>
                <a:spcPts val="0"/>
              </a:spcAft>
              <a:buNone/>
            </a:pPr>
            <a:br>
              <a:rPr b="0" i="0" lang="en-US" sz="3600" u="none" cap="none" strike="noStrike">
                <a:solidFill>
                  <a:srgbClr val="7F7F7F"/>
                </a:solidFill>
                <a:latin typeface="Calibri"/>
                <a:ea typeface="Calibri"/>
                <a:cs typeface="Calibri"/>
                <a:sym typeface="Calibri"/>
              </a:rPr>
            </a:br>
            <a:r>
              <a:rPr b="0" i="0" lang="en-US" sz="3600" u="none" cap="none" strike="noStrike">
                <a:solidFill>
                  <a:srgbClr val="7F7F7F"/>
                </a:solidFill>
                <a:latin typeface="Calibri"/>
                <a:ea typeface="Calibri"/>
                <a:cs typeface="Calibri"/>
                <a:sym typeface="Calibri"/>
              </a:rPr>
              <a:t>[This sidebar area does not print.]</a:t>
            </a:r>
            <a:endParaRPr/>
          </a:p>
        </p:txBody>
      </p:sp>
      <p:grpSp>
        <p:nvGrpSpPr>
          <p:cNvPr id="17" name="Google Shape;17;p3"/>
          <p:cNvGrpSpPr/>
          <p:nvPr/>
        </p:nvGrpSpPr>
        <p:grpSpPr>
          <a:xfrm>
            <a:off x="44805600" y="0"/>
            <a:ext cx="9601200" cy="32918399"/>
            <a:chOff x="33832800" y="0"/>
            <a:chExt cx="12801600" cy="43891199"/>
          </a:xfrm>
        </p:grpSpPr>
        <p:sp>
          <p:nvSpPr>
            <p:cNvPr id="18" name="Google Shape;18;p3"/>
            <p:cNvSpPr/>
            <p:nvPr/>
          </p:nvSpPr>
          <p:spPr>
            <a:xfrm>
              <a:off x="33832800" y="0"/>
              <a:ext cx="12801600" cy="43891199"/>
            </a:xfrm>
            <a:prstGeom prst="rect">
              <a:avLst/>
            </a:prstGeom>
            <a:solidFill>
              <a:srgbClr val="D8D8D8"/>
            </a:solidFill>
            <a:ln>
              <a:noFill/>
            </a:ln>
          </p:spPr>
          <p:txBody>
            <a:bodyPr anchorCtr="0" anchor="t" bIns="228600" lIns="228600" spcFirstLastPara="1" rIns="228600" wrap="square" tIns="228600">
              <a:noAutofit/>
            </a:bodyPr>
            <a:lstStyle/>
            <a:p>
              <a:pPr indent="0" lvl="0" marL="0" marR="0" rtl="0" algn="l">
                <a:spcBef>
                  <a:spcPts val="0"/>
                </a:spcBef>
                <a:spcAft>
                  <a:spcPts val="0"/>
                </a:spcAft>
                <a:buNone/>
              </a:pPr>
              <a:r>
                <a:rPr b="0" i="0" lang="en-US" sz="7200" u="none" cap="none" strike="noStrike">
                  <a:solidFill>
                    <a:srgbClr val="7F7F7F"/>
                  </a:solidFill>
                  <a:latin typeface="Calibri"/>
                  <a:ea typeface="Calibri"/>
                  <a:cs typeface="Calibri"/>
                  <a:sym typeface="Calibri"/>
                </a:rPr>
                <a:t>Change Color Theme:</a:t>
              </a:r>
              <a:endParaRPr b="0" i="0" sz="72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This template is designed to use the built-in color themes in the newer versions of PowerPoint.</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To change the color theme, select the </a:t>
              </a:r>
              <a:r>
                <a:rPr b="1" i="0" lang="en-US" sz="4900" u="none" cap="none" strike="noStrike">
                  <a:solidFill>
                    <a:srgbClr val="7F7F7F"/>
                  </a:solidFill>
                  <a:latin typeface="Calibri"/>
                  <a:ea typeface="Calibri"/>
                  <a:cs typeface="Calibri"/>
                  <a:sym typeface="Calibri"/>
                </a:rPr>
                <a:t>Design</a:t>
              </a:r>
              <a:r>
                <a:rPr b="0" i="0" lang="en-US" sz="4900" u="none" cap="none" strike="noStrike">
                  <a:solidFill>
                    <a:srgbClr val="7F7F7F"/>
                  </a:solidFill>
                  <a:latin typeface="Calibri"/>
                  <a:ea typeface="Calibri"/>
                  <a:cs typeface="Calibri"/>
                  <a:sym typeface="Calibri"/>
                </a:rPr>
                <a:t> tab, then select the </a:t>
              </a:r>
              <a:r>
                <a:rPr b="1" i="0" lang="en-US" sz="4900" u="none" cap="none" strike="noStrike">
                  <a:solidFill>
                    <a:srgbClr val="7F7F7F"/>
                  </a:solidFill>
                  <a:latin typeface="Calibri"/>
                  <a:ea typeface="Calibri"/>
                  <a:cs typeface="Calibri"/>
                  <a:sym typeface="Calibri"/>
                </a:rPr>
                <a:t>Colors</a:t>
              </a:r>
              <a:r>
                <a:rPr b="0" i="0" lang="en-US" sz="4900" u="none" cap="none" strike="noStrike">
                  <a:solidFill>
                    <a:srgbClr val="7F7F7F"/>
                  </a:solidFill>
                  <a:latin typeface="Calibri"/>
                  <a:ea typeface="Calibri"/>
                  <a:cs typeface="Calibri"/>
                  <a:sym typeface="Calibri"/>
                </a:rPr>
                <a:t> drop-down list.</a:t>
              </a:r>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The default color theme for this template is “Office”, so you can always return to that after trying some of the alternatives.</a:t>
              </a:r>
              <a:endParaRPr/>
            </a:p>
            <a:p>
              <a:pPr indent="0" lvl="0" marL="0" marR="0" rtl="0" algn="l">
                <a:spcBef>
                  <a:spcPts val="1800"/>
                </a:spcBef>
                <a:spcAft>
                  <a:spcPts val="0"/>
                </a:spcAft>
                <a:buNone/>
              </a:pPr>
              <a:r>
                <a:rPr b="0" i="0" lang="en-US" sz="7200" u="none" cap="none" strike="noStrike">
                  <a:solidFill>
                    <a:srgbClr val="7F7F7F"/>
                  </a:solidFill>
                  <a:latin typeface="Calibri"/>
                  <a:ea typeface="Calibri"/>
                  <a:cs typeface="Calibri"/>
                  <a:sym typeface="Calibri"/>
                </a:rPr>
                <a:t>Printing Your Poster:</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Once your poster file is ready, visit </a:t>
              </a:r>
              <a:r>
                <a:rPr b="1" i="0" lang="en-US" sz="4900" u="none" cap="none" strike="noStrike">
                  <a:solidFill>
                    <a:srgbClr val="7F7F7F"/>
                  </a:solidFill>
                  <a:latin typeface="Calibri"/>
                  <a:ea typeface="Calibri"/>
                  <a:cs typeface="Calibri"/>
                  <a:sym typeface="Calibri"/>
                </a:rPr>
                <a:t>www.genigraphics.com</a:t>
              </a:r>
              <a:r>
                <a:rPr b="0" i="0" lang="en-US" sz="4900" u="none" cap="none" strike="noStrike">
                  <a:solidFill>
                    <a:srgbClr val="7F7F7F"/>
                  </a:solidFill>
                  <a:latin typeface="Calibri"/>
                  <a:ea typeface="Calibri"/>
                  <a:cs typeface="Calibri"/>
                  <a:sym typeface="Calibri"/>
                </a:rPr>
                <a:t> to order a high-quality, affordable poster print. Every order receives a free design review and we can deliver as fast as next business day within the US and Canada. </a:t>
              </a:r>
              <a:endParaRPr/>
            </a:p>
            <a:p>
              <a:pPr indent="0" lvl="0" marL="0" marR="0" rtl="0" algn="l">
                <a:spcBef>
                  <a:spcPts val="1800"/>
                </a:spcBef>
                <a:spcAft>
                  <a:spcPts val="0"/>
                </a:spcAft>
                <a:buNone/>
              </a:pPr>
              <a:r>
                <a:rPr b="0" i="0" lang="en-US" sz="4900" u="none" cap="none" strike="noStrike">
                  <a:solidFill>
                    <a:srgbClr val="7F7F7F"/>
                  </a:solidFill>
                  <a:latin typeface="Calibri"/>
                  <a:ea typeface="Calibri"/>
                  <a:cs typeface="Calibri"/>
                  <a:sym typeface="Calibri"/>
                </a:rPr>
                <a:t>Genigraphics® has been producing output from PowerPoint® longer than anyone in the industry; dating back to when we helped Microsoft® design the PowerPoint® software. </a:t>
              </a:r>
              <a:endParaRPr/>
            </a:p>
            <a:p>
              <a:pPr indent="0" lvl="0" marL="0" marR="0" rtl="0" algn="l">
                <a:spcBef>
                  <a:spcPts val="1800"/>
                </a:spcBef>
                <a:spcAft>
                  <a:spcPts val="0"/>
                </a:spcAft>
                <a:buNone/>
              </a:pPr>
              <a:r>
                <a:t/>
              </a:r>
              <a:endParaRPr b="0" i="0" sz="4900" u="none" cap="none" strike="noStrike">
                <a:solidFill>
                  <a:srgbClr val="7F7F7F"/>
                </a:solidFill>
                <a:latin typeface="Calibri"/>
                <a:ea typeface="Calibri"/>
                <a:cs typeface="Calibri"/>
                <a:sym typeface="Calibri"/>
              </a:endParaRPr>
            </a:p>
            <a:p>
              <a:pPr indent="0" lvl="0" marL="0" marR="0" rtl="0" algn="ctr">
                <a:spcBef>
                  <a:spcPts val="0"/>
                </a:spcBef>
                <a:spcAft>
                  <a:spcPts val="0"/>
                </a:spcAft>
                <a:buNone/>
              </a:pPr>
              <a:r>
                <a:rPr b="0" i="0" lang="en-US" sz="4900" u="none" cap="none" strike="noStrike">
                  <a:solidFill>
                    <a:srgbClr val="7F7F7F"/>
                  </a:solidFill>
                  <a:latin typeface="Calibri"/>
                  <a:ea typeface="Calibri"/>
                  <a:cs typeface="Calibri"/>
                  <a:sym typeface="Calibri"/>
                </a:rPr>
                <a:t>US and Canada:  1-800-790-4001</a:t>
              </a:r>
              <a:br>
                <a:rPr b="0" i="0" lang="en-US" sz="4900" u="none" cap="none" strike="noStrike">
                  <a:solidFill>
                    <a:srgbClr val="7F7F7F"/>
                  </a:solidFill>
                  <a:latin typeface="Calibri"/>
                  <a:ea typeface="Calibri"/>
                  <a:cs typeface="Calibri"/>
                  <a:sym typeface="Calibri"/>
                </a:rPr>
              </a:br>
              <a:r>
                <a:rPr b="0" i="0" lang="en-US" sz="4900" u="none" cap="none" strike="noStrike">
                  <a:solidFill>
                    <a:srgbClr val="7F7F7F"/>
                  </a:solidFill>
                  <a:latin typeface="Calibri"/>
                  <a:ea typeface="Calibri"/>
                  <a:cs typeface="Calibri"/>
                  <a:sym typeface="Calibri"/>
                </a:rPr>
                <a:t>Email: info@genigraphics.com</a:t>
              </a:r>
              <a:endParaRPr/>
            </a:p>
            <a:p>
              <a:pPr indent="0" lvl="0" marL="0" marR="0" rtl="0" algn="ctr">
                <a:spcBef>
                  <a:spcPts val="0"/>
                </a:spcBef>
                <a:spcAft>
                  <a:spcPts val="0"/>
                </a:spcAft>
                <a:buNone/>
              </a:pPr>
              <a:br>
                <a:rPr b="0" i="0" lang="en-US" sz="3600" u="none" cap="none" strike="noStrike">
                  <a:solidFill>
                    <a:srgbClr val="7F7F7F"/>
                  </a:solidFill>
                  <a:latin typeface="Calibri"/>
                  <a:ea typeface="Calibri"/>
                  <a:cs typeface="Calibri"/>
                  <a:sym typeface="Calibri"/>
                </a:rPr>
              </a:br>
              <a:r>
                <a:rPr b="0" i="0" lang="en-US" sz="3600" u="none" cap="none" strike="noStrike">
                  <a:solidFill>
                    <a:srgbClr val="7F7F7F"/>
                  </a:solidFill>
                  <a:latin typeface="Calibri"/>
                  <a:ea typeface="Calibri"/>
                  <a:cs typeface="Calibri"/>
                  <a:sym typeface="Calibri"/>
                </a:rPr>
                <a:t>[This sidebar area does not print.]</a:t>
              </a:r>
              <a:endParaRPr/>
            </a:p>
          </p:txBody>
        </p:sp>
        <p:pic>
          <p:nvPicPr>
            <p:cNvPr id="19" name="Google Shape;19;p3"/>
            <p:cNvPicPr preferRelativeResize="0"/>
            <p:nvPr/>
          </p:nvPicPr>
          <p:blipFill rotWithShape="1">
            <a:blip r:embed="rId2">
              <a:alphaModFix/>
            </a:blip>
            <a:srcRect b="0" l="0" r="0" t="0"/>
            <a:stretch/>
          </p:blipFill>
          <p:spPr>
            <a:xfrm>
              <a:off x="34281341" y="9260274"/>
              <a:ext cx="11904515" cy="10246926"/>
            </a:xfrm>
            <a:prstGeom prst="rect">
              <a:avLst/>
            </a:prstGeom>
            <a:noFill/>
            <a:ln>
              <a:noFill/>
            </a:ln>
          </p:spPr>
        </p:pic>
      </p:grpSp>
      <p:pic>
        <p:nvPicPr>
          <p:cNvPr id="20" name="Google Shape;20;p3"/>
          <p:cNvPicPr preferRelativeResize="0"/>
          <p:nvPr/>
        </p:nvPicPr>
        <p:blipFill rotWithShape="1">
          <a:blip r:embed="rId3">
            <a:alphaModFix/>
          </a:blip>
          <a:srcRect b="0" l="0" r="0" t="0"/>
          <a:stretch/>
        </p:blipFill>
        <p:spPr>
          <a:xfrm>
            <a:off x="38404800" y="32613600"/>
            <a:ext cx="5297435" cy="185928"/>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2194560" y="1318262"/>
            <a:ext cx="39502081" cy="5486400"/>
          </a:xfrm>
          <a:prstGeom prst="rect">
            <a:avLst/>
          </a:prstGeom>
          <a:noFill/>
          <a:ln>
            <a:noFill/>
          </a:ln>
        </p:spPr>
        <p:txBody>
          <a:bodyPr anchorCtr="0" anchor="ctr" bIns="164550" lIns="329125" spcFirstLastPara="1" rIns="329125" wrap="square" tIns="16455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2194560" y="7680963"/>
            <a:ext cx="39502081" cy="21724623"/>
          </a:xfrm>
          <a:prstGeom prst="rect">
            <a:avLst/>
          </a:prstGeom>
          <a:noFill/>
          <a:ln>
            <a:noFill/>
          </a:ln>
        </p:spPr>
        <p:txBody>
          <a:bodyPr anchorCtr="0" anchor="t" bIns="164550" lIns="329125" spcFirstLastPara="1" rIns="329125" wrap="square" tIns="16455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2194560" y="30510484"/>
            <a:ext cx="10241280" cy="1752600"/>
          </a:xfrm>
          <a:prstGeom prst="rect">
            <a:avLst/>
          </a:prstGeom>
          <a:noFill/>
          <a:ln>
            <a:noFill/>
          </a:ln>
        </p:spPr>
        <p:txBody>
          <a:bodyPr anchorCtr="0" anchor="ctr" bIns="164550" lIns="329125" spcFirstLastPara="1" rIns="329125" wrap="square" tIns="16455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14996159" y="30510484"/>
            <a:ext cx="13898880" cy="1752600"/>
          </a:xfrm>
          <a:prstGeom prst="rect">
            <a:avLst/>
          </a:prstGeom>
          <a:noFill/>
          <a:ln>
            <a:noFill/>
          </a:ln>
        </p:spPr>
        <p:txBody>
          <a:bodyPr anchorCtr="0" anchor="ctr" bIns="164550" lIns="329125" spcFirstLastPara="1" rIns="329125" wrap="square" tIns="16455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31455359" y="30510484"/>
            <a:ext cx="10241280" cy="1752600"/>
          </a:xfrm>
          <a:prstGeom prst="rect">
            <a:avLst/>
          </a:prstGeom>
          <a:noFill/>
          <a:ln>
            <a:noFill/>
          </a:ln>
        </p:spPr>
        <p:txBody>
          <a:bodyPr anchorCtr="0" anchor="ctr" bIns="164550" lIns="329125" spcFirstLastPara="1" rIns="329125" wrap="square" tIns="1645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2194560" y="1318262"/>
            <a:ext cx="39502081" cy="5486400"/>
          </a:xfrm>
          <a:prstGeom prst="rect">
            <a:avLst/>
          </a:prstGeom>
          <a:noFill/>
          <a:ln>
            <a:noFill/>
          </a:ln>
        </p:spPr>
        <p:txBody>
          <a:bodyPr anchorCtr="0" anchor="ctr" bIns="164550" lIns="329125" spcFirstLastPara="1" rIns="329125" wrap="square" tIns="164550">
            <a:normAutofit/>
          </a:bodyPr>
          <a:lstStyle>
            <a:lvl1pPr lvl="0" marR="0" rtl="0" algn="ctr">
              <a:spcBef>
                <a:spcPts val="0"/>
              </a:spcBef>
              <a:spcAft>
                <a:spcPts val="0"/>
              </a:spcAft>
              <a:buClr>
                <a:schemeClr val="dk1"/>
              </a:buClr>
              <a:buSzPts val="6000"/>
              <a:buFont typeface="Calibri"/>
              <a:buNone/>
              <a:defRPr b="0" i="0" sz="60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
          <p:cNvSpPr txBox="1"/>
          <p:nvPr>
            <p:ph idx="1" type="body"/>
          </p:nvPr>
        </p:nvSpPr>
        <p:spPr>
          <a:xfrm>
            <a:off x="2194560" y="7680963"/>
            <a:ext cx="39502081" cy="21724623"/>
          </a:xfrm>
          <a:prstGeom prst="rect">
            <a:avLst/>
          </a:prstGeom>
          <a:noFill/>
          <a:ln>
            <a:noFill/>
          </a:ln>
        </p:spPr>
        <p:txBody>
          <a:bodyPr anchorCtr="0" anchor="t" bIns="164550" lIns="329125" spcFirstLastPara="1" rIns="329125" wrap="square" tIns="164550">
            <a:normAutofit/>
          </a:bodyPr>
          <a:lstStyle>
            <a:lvl1pPr indent="-400050" lvl="0" marL="4572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1pPr>
            <a:lvl2pPr indent="-400050" lvl="1" marL="9144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2pPr>
            <a:lvl3pPr indent="-400050" lvl="2" marL="13716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3pPr>
            <a:lvl4pPr indent="-400050" lvl="3" marL="18288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4pPr>
            <a:lvl5pPr indent="-400050" lvl="4" marL="2286000" marR="0" rtl="0" algn="l">
              <a:spcBef>
                <a:spcPts val="540"/>
              </a:spcBef>
              <a:spcAft>
                <a:spcPts val="0"/>
              </a:spcAft>
              <a:buClr>
                <a:schemeClr val="dk1"/>
              </a:buClr>
              <a:buSzPts val="2700"/>
              <a:buFont typeface="Arial"/>
              <a:buChar char="»"/>
              <a:defRPr b="0" i="0" sz="2700" u="none" cap="none" strike="noStrike">
                <a:solidFill>
                  <a:schemeClr val="dk1"/>
                </a:solidFill>
                <a:latin typeface="Calibri"/>
                <a:ea typeface="Calibri"/>
                <a:cs typeface="Calibri"/>
                <a:sym typeface="Calibri"/>
              </a:defRPr>
            </a:lvl5pPr>
            <a:lvl6pPr indent="-685800" lvl="5" marL="27432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6pPr>
            <a:lvl7pPr indent="-685800" lvl="6" marL="32004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7pPr>
            <a:lvl8pPr indent="-685800" lvl="7" marL="36576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8pPr>
            <a:lvl9pPr indent="-685800" lvl="8" marL="4114800" marR="0" rtl="0" algn="l">
              <a:spcBef>
                <a:spcPts val="1440"/>
              </a:spcBef>
              <a:spcAft>
                <a:spcPts val="0"/>
              </a:spcAft>
              <a:buClr>
                <a:schemeClr val="dk1"/>
              </a:buClr>
              <a:buSzPts val="7200"/>
              <a:buFont typeface="Arial"/>
              <a:buChar char="•"/>
              <a:defRPr b="0" i="0" sz="72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2194560" y="30510484"/>
            <a:ext cx="10241280" cy="1752600"/>
          </a:xfrm>
          <a:prstGeom prst="rect">
            <a:avLst/>
          </a:prstGeom>
          <a:noFill/>
          <a:ln>
            <a:noFill/>
          </a:ln>
        </p:spPr>
        <p:txBody>
          <a:bodyPr anchorCtr="0" anchor="ctr" bIns="164550" lIns="329125" spcFirstLastPara="1" rIns="329125" wrap="square" tIns="164550">
            <a:noAutofit/>
          </a:bodyPr>
          <a:lstStyle>
            <a:lvl1pPr lvl="0" marR="0" rtl="0" algn="l">
              <a:spcBef>
                <a:spcPts val="0"/>
              </a:spcBef>
              <a:spcAft>
                <a:spcPts val="0"/>
              </a:spcAft>
              <a:buSzPts val="1400"/>
              <a:buNone/>
              <a:defRPr b="0" i="0" sz="44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14996159" y="30510484"/>
            <a:ext cx="13898880" cy="1752600"/>
          </a:xfrm>
          <a:prstGeom prst="rect">
            <a:avLst/>
          </a:prstGeom>
          <a:noFill/>
          <a:ln>
            <a:noFill/>
          </a:ln>
        </p:spPr>
        <p:txBody>
          <a:bodyPr anchorCtr="0" anchor="ctr" bIns="164550" lIns="329125" spcFirstLastPara="1" rIns="329125" wrap="square" tIns="164550">
            <a:noAutofit/>
          </a:bodyPr>
          <a:lstStyle>
            <a:lvl1pPr lvl="0" marR="0" rtl="0" algn="ctr">
              <a:spcBef>
                <a:spcPts val="0"/>
              </a:spcBef>
              <a:spcAft>
                <a:spcPts val="0"/>
              </a:spcAft>
              <a:buSzPts val="1400"/>
              <a:buNone/>
              <a:defRPr b="0" i="0" sz="44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64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31455359" y="30510484"/>
            <a:ext cx="10241280" cy="1752600"/>
          </a:xfrm>
          <a:prstGeom prst="rect">
            <a:avLst/>
          </a:prstGeom>
          <a:noFill/>
          <a:ln>
            <a:noFill/>
          </a:ln>
        </p:spPr>
        <p:txBody>
          <a:bodyPr anchorCtr="0" anchor="ctr" bIns="164550" lIns="329125" spcFirstLastPara="1" rIns="329125" wrap="square" tIns="164550">
            <a:noAutofit/>
          </a:bodyPr>
          <a:lstStyle>
            <a:lvl1pPr indent="0" lvl="0" marL="0" marR="0" rtl="0" algn="r">
              <a:spcBef>
                <a:spcPts val="0"/>
              </a:spcBef>
              <a:buNone/>
              <a:defRPr b="0" i="0" sz="4400" u="none" cap="none" strike="noStrike">
                <a:solidFill>
                  <a:srgbClr val="888888"/>
                </a:solidFill>
                <a:latin typeface="Calibri"/>
                <a:ea typeface="Calibri"/>
                <a:cs typeface="Calibri"/>
                <a:sym typeface="Calibri"/>
              </a:defRPr>
            </a:lvl1pPr>
            <a:lvl2pPr indent="0" lvl="1" marL="0" marR="0" rtl="0" algn="r">
              <a:spcBef>
                <a:spcPts val="0"/>
              </a:spcBef>
              <a:buNone/>
              <a:defRPr b="0" i="0" sz="4400" u="none" cap="none" strike="noStrike">
                <a:solidFill>
                  <a:srgbClr val="888888"/>
                </a:solidFill>
                <a:latin typeface="Calibri"/>
                <a:ea typeface="Calibri"/>
                <a:cs typeface="Calibri"/>
                <a:sym typeface="Calibri"/>
              </a:defRPr>
            </a:lvl2pPr>
            <a:lvl3pPr indent="0" lvl="2" marL="0" marR="0" rtl="0" algn="r">
              <a:spcBef>
                <a:spcPts val="0"/>
              </a:spcBef>
              <a:buNone/>
              <a:defRPr b="0" i="0" sz="4400" u="none" cap="none" strike="noStrike">
                <a:solidFill>
                  <a:srgbClr val="888888"/>
                </a:solidFill>
                <a:latin typeface="Calibri"/>
                <a:ea typeface="Calibri"/>
                <a:cs typeface="Calibri"/>
                <a:sym typeface="Calibri"/>
              </a:defRPr>
            </a:lvl3pPr>
            <a:lvl4pPr indent="0" lvl="3" marL="0" marR="0" rtl="0" algn="r">
              <a:spcBef>
                <a:spcPts val="0"/>
              </a:spcBef>
              <a:buNone/>
              <a:defRPr b="0" i="0" sz="4400" u="none" cap="none" strike="noStrike">
                <a:solidFill>
                  <a:srgbClr val="888888"/>
                </a:solidFill>
                <a:latin typeface="Calibri"/>
                <a:ea typeface="Calibri"/>
                <a:cs typeface="Calibri"/>
                <a:sym typeface="Calibri"/>
              </a:defRPr>
            </a:lvl4pPr>
            <a:lvl5pPr indent="0" lvl="4" marL="0" marR="0" rtl="0" algn="r">
              <a:spcBef>
                <a:spcPts val="0"/>
              </a:spcBef>
              <a:buNone/>
              <a:defRPr b="0" i="0" sz="4400" u="none" cap="none" strike="noStrike">
                <a:solidFill>
                  <a:srgbClr val="888888"/>
                </a:solidFill>
                <a:latin typeface="Calibri"/>
                <a:ea typeface="Calibri"/>
                <a:cs typeface="Calibri"/>
                <a:sym typeface="Calibri"/>
              </a:defRPr>
            </a:lvl5pPr>
            <a:lvl6pPr indent="0" lvl="5" marL="0" marR="0" rtl="0" algn="r">
              <a:spcBef>
                <a:spcPts val="0"/>
              </a:spcBef>
              <a:buNone/>
              <a:defRPr b="0" i="0" sz="4400" u="none" cap="none" strike="noStrike">
                <a:solidFill>
                  <a:srgbClr val="888888"/>
                </a:solidFill>
                <a:latin typeface="Calibri"/>
                <a:ea typeface="Calibri"/>
                <a:cs typeface="Calibri"/>
                <a:sym typeface="Calibri"/>
              </a:defRPr>
            </a:lvl6pPr>
            <a:lvl7pPr indent="0" lvl="6" marL="0" marR="0" rtl="0" algn="r">
              <a:spcBef>
                <a:spcPts val="0"/>
              </a:spcBef>
              <a:buNone/>
              <a:defRPr b="0" i="0" sz="4400" u="none" cap="none" strike="noStrike">
                <a:solidFill>
                  <a:srgbClr val="888888"/>
                </a:solidFill>
                <a:latin typeface="Calibri"/>
                <a:ea typeface="Calibri"/>
                <a:cs typeface="Calibri"/>
                <a:sym typeface="Calibri"/>
              </a:defRPr>
            </a:lvl7pPr>
            <a:lvl8pPr indent="0" lvl="7" marL="0" marR="0" rtl="0" algn="r">
              <a:spcBef>
                <a:spcPts val="0"/>
              </a:spcBef>
              <a:buNone/>
              <a:defRPr b="0" i="0" sz="4400" u="none" cap="none" strike="noStrike">
                <a:solidFill>
                  <a:srgbClr val="888888"/>
                </a:solidFill>
                <a:latin typeface="Calibri"/>
                <a:ea typeface="Calibri"/>
                <a:cs typeface="Calibri"/>
                <a:sym typeface="Calibri"/>
              </a:defRPr>
            </a:lvl8pPr>
            <a:lvl9pPr indent="0" lvl="8" marL="0" marR="0" rtl="0" algn="r">
              <a:spcBef>
                <a:spcPts val="0"/>
              </a:spcBef>
              <a:buNone/>
              <a:defRPr b="0" i="0" sz="44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cdeanda@hawaii.edu" TargetMode="External"/><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4.png"/><Relationship Id="rId7"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 name="Shape 30"/>
        <p:cNvGrpSpPr/>
        <p:nvPr/>
      </p:nvGrpSpPr>
      <p:grpSpPr>
        <a:xfrm>
          <a:off x="0" y="0"/>
          <a:ext cx="0" cy="0"/>
          <a:chOff x="0" y="0"/>
          <a:chExt cx="0" cy="0"/>
        </a:xfrm>
      </p:grpSpPr>
      <p:sp>
        <p:nvSpPr>
          <p:cNvPr id="31" name="Google Shape;31;p1"/>
          <p:cNvSpPr txBox="1"/>
          <p:nvPr/>
        </p:nvSpPr>
        <p:spPr>
          <a:xfrm>
            <a:off x="5257800" y="0"/>
            <a:ext cx="32918401" cy="2908371"/>
          </a:xfrm>
          <a:prstGeom prst="rect">
            <a:avLst/>
          </a:prstGeom>
          <a:noFill/>
          <a:ln>
            <a:noFill/>
          </a:ln>
        </p:spPr>
        <p:txBody>
          <a:bodyPr anchorCtr="0" anchor="ctr" bIns="342825" lIns="137125" spcFirstLastPara="1" rIns="137125" wrap="square" tIns="342825">
            <a:spAutoFit/>
          </a:bodyPr>
          <a:lstStyle/>
          <a:p>
            <a:pPr indent="0" lvl="0" marL="0" marR="0" rtl="0" algn="ctr">
              <a:spcBef>
                <a:spcPts val="0"/>
              </a:spcBef>
              <a:spcAft>
                <a:spcPts val="0"/>
              </a:spcAft>
              <a:buNone/>
            </a:pPr>
            <a:r>
              <a:rPr b="1" i="0" lang="en-US" sz="7200" u="none" cap="none" strike="noStrike">
                <a:solidFill>
                  <a:srgbClr val="EAF1DD"/>
                </a:solidFill>
                <a:latin typeface="Calibri"/>
                <a:ea typeface="Calibri"/>
                <a:cs typeface="Calibri"/>
                <a:sym typeface="Calibri"/>
              </a:rPr>
              <a:t>ANALYSIS OF FREE ANTIVIRUS SOFTWARE COMPARED TO WINDOWS DEFENDER ON WINDOWS COMPUTERS </a:t>
            </a:r>
            <a:endParaRPr/>
          </a:p>
        </p:txBody>
      </p:sp>
      <p:sp>
        <p:nvSpPr>
          <p:cNvPr id="32" name="Google Shape;32;p1"/>
          <p:cNvSpPr txBox="1"/>
          <p:nvPr/>
        </p:nvSpPr>
        <p:spPr>
          <a:xfrm>
            <a:off x="5486400" y="2400300"/>
            <a:ext cx="32918401" cy="1714500"/>
          </a:xfrm>
          <a:prstGeom prst="rect">
            <a:avLst/>
          </a:prstGeom>
          <a:noFill/>
          <a:ln>
            <a:noFill/>
          </a:ln>
        </p:spPr>
        <p:txBody>
          <a:bodyPr anchorCtr="0" anchor="ctr" bIns="137125" lIns="137125" spcFirstLastPara="1" rIns="137125" wrap="square" tIns="137125">
            <a:noAutofit/>
          </a:bodyPr>
          <a:lstStyle/>
          <a:p>
            <a:pPr indent="0" lvl="0" marL="0" marR="0" rtl="0" algn="ctr">
              <a:spcBef>
                <a:spcPts val="0"/>
              </a:spcBef>
              <a:spcAft>
                <a:spcPts val="0"/>
              </a:spcAft>
              <a:buNone/>
            </a:pPr>
            <a:r>
              <a:rPr b="0" i="0" lang="en-US" sz="4000" u="none" cap="none" strike="noStrike">
                <a:solidFill>
                  <a:srgbClr val="EAF1DD"/>
                </a:solidFill>
                <a:latin typeface="Calibri"/>
                <a:ea typeface="Calibri"/>
                <a:cs typeface="Calibri"/>
                <a:sym typeface="Calibri"/>
              </a:rPr>
              <a:t>Christian de Anda</a:t>
            </a:r>
            <a:endParaRPr b="0" baseline="30000" i="0" sz="4000" u="none" cap="none" strike="noStrike">
              <a:solidFill>
                <a:srgbClr val="EAF1DD"/>
              </a:solidFill>
              <a:latin typeface="Calibri"/>
              <a:ea typeface="Calibri"/>
              <a:cs typeface="Calibri"/>
              <a:sym typeface="Calibri"/>
            </a:endParaRPr>
          </a:p>
          <a:p>
            <a:pPr indent="0" lvl="0" marL="0" marR="0" rtl="0" algn="ctr">
              <a:spcBef>
                <a:spcPts val="0"/>
              </a:spcBef>
              <a:spcAft>
                <a:spcPts val="0"/>
              </a:spcAft>
              <a:buNone/>
            </a:pPr>
            <a:r>
              <a:rPr b="0" i="0" lang="en-US" sz="4000" u="none" cap="none" strike="noStrike">
                <a:solidFill>
                  <a:srgbClr val="EAF1DD"/>
                </a:solidFill>
                <a:latin typeface="Calibri"/>
                <a:ea typeface="Calibri"/>
                <a:cs typeface="Calibri"/>
                <a:sym typeface="Calibri"/>
              </a:rPr>
              <a:t>University of Hawaii – West Oahu </a:t>
            </a:r>
            <a:endParaRPr/>
          </a:p>
        </p:txBody>
      </p:sp>
      <p:sp>
        <p:nvSpPr>
          <p:cNvPr id="33" name="Google Shape;33;p1"/>
          <p:cNvSpPr txBox="1"/>
          <p:nvPr/>
        </p:nvSpPr>
        <p:spPr>
          <a:xfrm>
            <a:off x="1641463" y="30047181"/>
            <a:ext cx="4349500" cy="931012"/>
          </a:xfrm>
          <a:prstGeom prst="rect">
            <a:avLst/>
          </a:prstGeom>
          <a:solidFill>
            <a:srgbClr val="B7CCE4"/>
          </a:solid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0" i="0" lang="en-US" sz="2800" u="none" cap="none" strike="noStrike">
                <a:solidFill>
                  <a:schemeClr val="dk1"/>
                </a:solidFill>
                <a:latin typeface="Calibri"/>
                <a:ea typeface="Calibri"/>
                <a:cs typeface="Calibri"/>
                <a:sym typeface="Calibri"/>
              </a:rPr>
              <a:t>Christian de Anda</a:t>
            </a:r>
            <a:endParaRPr/>
          </a:p>
          <a:p>
            <a:pPr indent="0" lvl="0" marL="0" marR="0" rtl="0" algn="l">
              <a:spcBef>
                <a:spcPts val="0"/>
              </a:spcBef>
              <a:spcAft>
                <a:spcPts val="0"/>
              </a:spcAft>
              <a:buNone/>
            </a:pPr>
            <a:r>
              <a:rPr lang="en-US" sz="2800">
                <a:solidFill>
                  <a:schemeClr val="dk1"/>
                </a:solidFill>
                <a:latin typeface="Calibri"/>
                <a:ea typeface="Calibri"/>
                <a:cs typeface="Calibri"/>
                <a:sym typeface="Calibri"/>
              </a:rPr>
              <a:t>Email: </a:t>
            </a:r>
            <a:r>
              <a:rPr lang="en-US" sz="2800" u="sng">
                <a:solidFill>
                  <a:schemeClr val="dk1"/>
                </a:solidFill>
                <a:latin typeface="Calibri"/>
                <a:ea typeface="Calibri"/>
                <a:cs typeface="Calibri"/>
                <a:sym typeface="Calibri"/>
                <a:hlinkClick r:id="rId3">
                  <a:extLst>
                    <a:ext uri="{A12FA001-AC4F-418D-AE19-62706E023703}">
                      <ahyp:hlinkClr val="tx"/>
                    </a:ext>
                  </a:extLst>
                </a:hlinkClick>
              </a:rPr>
              <a:t>cdeanda@hawaii.edu</a:t>
            </a:r>
            <a:r>
              <a:rPr lang="en-US" sz="2800">
                <a:solidFill>
                  <a:schemeClr val="dk1"/>
                </a:solidFill>
                <a:latin typeface="Calibri"/>
                <a:ea typeface="Calibri"/>
                <a:cs typeface="Calibri"/>
                <a:sym typeface="Calibri"/>
              </a:rPr>
              <a:t> </a:t>
            </a:r>
            <a:endParaRPr/>
          </a:p>
        </p:txBody>
      </p:sp>
      <p:sp>
        <p:nvSpPr>
          <p:cNvPr id="34" name="Google Shape;34;p1"/>
          <p:cNvSpPr txBox="1"/>
          <p:nvPr/>
        </p:nvSpPr>
        <p:spPr>
          <a:xfrm>
            <a:off x="1706880" y="29146503"/>
            <a:ext cx="1937494" cy="746346"/>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1" lang="en-US" sz="4400">
                <a:solidFill>
                  <a:schemeClr val="dk1"/>
                </a:solidFill>
                <a:latin typeface="Calibri"/>
                <a:ea typeface="Calibri"/>
                <a:cs typeface="Calibri"/>
                <a:sym typeface="Calibri"/>
              </a:rPr>
              <a:t>Contact</a:t>
            </a:r>
            <a:endParaRPr/>
          </a:p>
        </p:txBody>
      </p:sp>
      <p:sp>
        <p:nvSpPr>
          <p:cNvPr id="35" name="Google Shape;35;p1"/>
          <p:cNvSpPr txBox="1"/>
          <p:nvPr/>
        </p:nvSpPr>
        <p:spPr>
          <a:xfrm>
            <a:off x="21945600" y="30038038"/>
            <a:ext cx="19507200" cy="2194560"/>
          </a:xfrm>
          <a:prstGeom prst="rect">
            <a:avLst/>
          </a:prstGeom>
          <a:noFill/>
          <a:ln>
            <a:noFill/>
          </a:ln>
        </p:spPr>
        <p:txBody>
          <a:bodyPr anchorCtr="0" anchor="t" bIns="68550" lIns="68550" spcFirstLastPara="1" rIns="68550" wrap="square" tIns="68550">
            <a:noAutofit/>
          </a:bodyPr>
          <a:lstStyle/>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Anderson, S. (2020, May 15). Is Windows Defender Good Enough in 2020? (You Won't Like the Answer). Retrieved November 17, 2020, from https://www.safetydetectives.com/blog/windows-defender-vs-antiviruses-is-defender-enough-for-you/ </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Aslan, O., &amp; Samet, R. (2020). A Comprehensive Review on Malware Detection Approaches. IEEE Access, 8, 6249-6271. doi:10.1109/access.2019.2963724 </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Batt, S., &amp; Simon Batt (306 Articles Published). (2019, June 21). 5 Ways to Safely Test Your Antivirus Software. Retrieved November 17, 2020, from https://www.makeuseof.com/tag/how-to-safely-test-your-antivirus-software/</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Fearn, N. (2020, August 11). Why is it important to actually use antivirus software? Retrieved November 17, 2020, from https://www.windowscentral.com/why-it-important-actually-use-antivirus-software</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Johansen, A. G. (2019). What is antivirus software? Antivirus definition. Retrieved November 17, 2020, from https://us.norton.com/internetsecurity-malware-what-is-antivirus.html</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Kan, M. (2020, January 27). The Cost of Avast's Free Antivirus: Companies Can Spy on Your Clicks. Retrieved November 17, 2020, from https://www.pcmag.com/news/the-cost-of-avasts-free-antivirus-companies-can-spy-on-your-clicks</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Real-World Protection Test Methodology - AV-Comparatives. (2020, October 08). Retrieved November 17, 2020, from https://www.av-comparatives.org/real-world-protection-test-methodology/</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Security Tip (ST04-005). (2019). Retrieved November 17, 2020, from https://us-cert.cisa.gov/ncas/tips/ST04-005</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a:t>
            </a:r>
            <a:endParaRPr/>
          </a:p>
          <a:p>
            <a:pPr indent="-342842" lvl="0" marL="342842" marR="0" rtl="0" algn="l">
              <a:spcBef>
                <a:spcPts val="0"/>
              </a:spcBef>
              <a:spcAft>
                <a:spcPts val="0"/>
              </a:spcAft>
              <a:buClr>
                <a:schemeClr val="dk1"/>
              </a:buClr>
              <a:buSzPts val="1400"/>
              <a:buFont typeface="Calibri"/>
              <a:buAutoNum type="arabicPeriod"/>
            </a:pPr>
            <a:r>
              <a:rPr lang="en-US" sz="1400">
                <a:solidFill>
                  <a:schemeClr val="dk1"/>
                </a:solidFill>
                <a:latin typeface="Calibri"/>
                <a:ea typeface="Calibri"/>
                <a:cs typeface="Calibri"/>
                <a:sym typeface="Calibri"/>
              </a:rPr>
              <a:t>  </a:t>
            </a:r>
            <a:endParaRPr/>
          </a:p>
          <a:p>
            <a:pPr indent="-253942" lvl="0" marL="342842" marR="0" rtl="0" algn="l">
              <a:spcBef>
                <a:spcPts val="0"/>
              </a:spcBef>
              <a:spcAft>
                <a:spcPts val="0"/>
              </a:spcAft>
              <a:buClr>
                <a:schemeClr val="dk1"/>
              </a:buClr>
              <a:buSzPts val="1400"/>
              <a:buFont typeface="Calibri"/>
              <a:buNone/>
            </a:pPr>
            <a:r>
              <a:t/>
            </a:r>
            <a:endParaRPr sz="1400">
              <a:solidFill>
                <a:schemeClr val="dk1"/>
              </a:solidFill>
              <a:latin typeface="Calibri"/>
              <a:ea typeface="Calibri"/>
              <a:cs typeface="Calibri"/>
              <a:sym typeface="Calibri"/>
            </a:endParaRPr>
          </a:p>
        </p:txBody>
      </p:sp>
      <p:sp>
        <p:nvSpPr>
          <p:cNvPr id="36" name="Google Shape;36;p1"/>
          <p:cNvSpPr txBox="1"/>
          <p:nvPr/>
        </p:nvSpPr>
        <p:spPr>
          <a:xfrm>
            <a:off x="21945603" y="29146503"/>
            <a:ext cx="2703473" cy="746346"/>
          </a:xfrm>
          <a:prstGeom prst="rect">
            <a:avLst/>
          </a:prstGeom>
          <a:noFill/>
          <a:ln>
            <a:noFill/>
          </a:ln>
        </p:spPr>
        <p:txBody>
          <a:bodyPr anchorCtr="0" anchor="t" bIns="34275" lIns="68550" spcFirstLastPara="1" rIns="68550" wrap="square" tIns="34275">
            <a:spAutoFit/>
          </a:bodyPr>
          <a:lstStyle/>
          <a:p>
            <a:pPr indent="0" lvl="0" marL="0" marR="0" rtl="0" algn="l">
              <a:spcBef>
                <a:spcPts val="0"/>
              </a:spcBef>
              <a:spcAft>
                <a:spcPts val="0"/>
              </a:spcAft>
              <a:buNone/>
            </a:pPr>
            <a:r>
              <a:rPr b="1" lang="en-US" sz="4400">
                <a:solidFill>
                  <a:schemeClr val="dk1"/>
                </a:solidFill>
                <a:latin typeface="Calibri"/>
                <a:ea typeface="Calibri"/>
                <a:cs typeface="Calibri"/>
                <a:sym typeface="Calibri"/>
              </a:rPr>
              <a:t>References</a:t>
            </a:r>
            <a:endParaRPr/>
          </a:p>
        </p:txBody>
      </p:sp>
      <p:sp>
        <p:nvSpPr>
          <p:cNvPr id="37" name="Google Shape;37;p1"/>
          <p:cNvSpPr txBox="1"/>
          <p:nvPr/>
        </p:nvSpPr>
        <p:spPr>
          <a:xfrm>
            <a:off x="10857419" y="7078571"/>
            <a:ext cx="13167300" cy="2739900"/>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purpose of this project is to compare the security characteristics of various free consumer antivirus products. The goal for this project was to conclude which antivirus is currently the most secure and functional while also comparing additional and unique features based on a score from 1-10 depending on the results of the test and functionality.</a:t>
            </a:r>
            <a:endParaRPr/>
          </a:p>
        </p:txBody>
      </p:sp>
      <p:sp>
        <p:nvSpPr>
          <p:cNvPr id="38" name="Google Shape;38;p1"/>
          <p:cNvSpPr/>
          <p:nvPr/>
        </p:nvSpPr>
        <p:spPr>
          <a:xfrm>
            <a:off x="1365069" y="4650563"/>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Abstract</a:t>
            </a:r>
            <a:endParaRPr/>
          </a:p>
        </p:txBody>
      </p:sp>
      <p:sp>
        <p:nvSpPr>
          <p:cNvPr id="39" name="Google Shape;39;p1"/>
          <p:cNvSpPr txBox="1"/>
          <p:nvPr/>
        </p:nvSpPr>
        <p:spPr>
          <a:xfrm>
            <a:off x="15611061" y="18466628"/>
            <a:ext cx="13205461" cy="7171147"/>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phase 1 results are in the chart down below. Some noticeable takeaways is that all anti-virus contained standard scanning, and that Windows features were specially designed for the Windows Operating system while Kaspersky, TotalAV, Bitdefender and Sophos contained at least one thing Windows Defender did not have. Phase 2 results are displayed on the bar graph on the top right where Windows Defender got the most signatures detected, and Malwarebytes had the least.  For the third test, which focused on the applications that supported real-time or web-based protection functions included with some of the AV software, functioned properly and blocked the download link completely, except for Total AV. For the next series of tests done on AMTSO, the results were like the last where Kaspersky and Bitdefender had both desktop notifications and webpage warnings. Sophos had desktop warnings, Windows Defender had webpage warnings and all four blocked the download and Total AV did not respond to the threat. </a:t>
            </a:r>
            <a:endParaRPr/>
          </a:p>
        </p:txBody>
      </p:sp>
      <p:sp>
        <p:nvSpPr>
          <p:cNvPr id="40" name="Google Shape;40;p1"/>
          <p:cNvSpPr/>
          <p:nvPr/>
        </p:nvSpPr>
        <p:spPr>
          <a:xfrm>
            <a:off x="1321527" y="8365786"/>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Introduction &amp; Research Question </a:t>
            </a:r>
            <a:endParaRPr/>
          </a:p>
        </p:txBody>
      </p:sp>
      <p:sp>
        <p:nvSpPr>
          <p:cNvPr id="41" name="Google Shape;41;p1"/>
          <p:cNvSpPr txBox="1"/>
          <p:nvPr/>
        </p:nvSpPr>
        <p:spPr>
          <a:xfrm>
            <a:off x="15461677" y="6189190"/>
            <a:ext cx="13167360" cy="9633360"/>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data will be collected by a series of tests and looking at the functions present and operational. The first test will see if the anti-virus will detect and/or prevent malware from executing. The malware that will be used for this test is not actual malware but a safe file whose only purpose is to test antivirus software. The second test will use malware signatures in hashed MD5 format to test if the anti-virus will detect it. The final test will look at the features that come with AV products like password managers and real-time/scheduled scans.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The main research instrument that will be used will be a Windows 10 virtual machine installed on a personal computer system. The antivirus  programs used in this research project are Windows Defender, TotalAV free, Bitdefender Antivirus Free Edition, Kaspersky Security Cloud, Sophos Home Free, and Malwarebytes. The test tools used to test the antivirus  software will be the WICAR.org website, and AMTSO Security Features Check. These tools will emulate activities like browser exploits, phishing pages, drive-by  and manual  downloads containing malware, and more.  Malware signatures will be obtained from the VIrusShare.com website and the website VirusTotal which will analyze the hashes for a match to a known malware exploit. </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p:txBody>
      </p:sp>
      <p:sp>
        <p:nvSpPr>
          <p:cNvPr id="42" name="Google Shape;42;p1"/>
          <p:cNvSpPr/>
          <p:nvPr/>
        </p:nvSpPr>
        <p:spPr>
          <a:xfrm>
            <a:off x="15436613" y="5566843"/>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Research Design &amp; Data Collection </a:t>
            </a:r>
            <a:endParaRPr/>
          </a:p>
        </p:txBody>
      </p:sp>
      <p:sp>
        <p:nvSpPr>
          <p:cNvPr id="43" name="Google Shape;43;p1"/>
          <p:cNvSpPr txBox="1"/>
          <p:nvPr/>
        </p:nvSpPr>
        <p:spPr>
          <a:xfrm>
            <a:off x="29298900" y="16948597"/>
            <a:ext cx="13167360" cy="8648475"/>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1</a:t>
            </a:r>
            <a:r>
              <a:rPr b="0" baseline="30000" lang="en-US" sz="3200" u="none">
                <a:solidFill>
                  <a:schemeClr val="dk1"/>
                </a:solidFill>
                <a:latin typeface="Calibri"/>
                <a:ea typeface="Calibri"/>
                <a:cs typeface="Calibri"/>
                <a:sym typeface="Calibri"/>
              </a:rPr>
              <a:t>st</a:t>
            </a:r>
            <a:r>
              <a:rPr b="0" lang="en-US" sz="3200" u="none">
                <a:solidFill>
                  <a:schemeClr val="dk1"/>
                </a:solidFill>
                <a:latin typeface="Calibri"/>
                <a:ea typeface="Calibri"/>
                <a:cs typeface="Calibri"/>
                <a:sym typeface="Calibri"/>
              </a:rPr>
              <a:t> Phase - Some features that were a great addition to the tools would be the real-time/  web protection to stay away from harmful sites and malicious downloads, the data breach checker, a password manager, and VPN but in my opinion, it is not worth downloading a 3</a:t>
            </a:r>
            <a:r>
              <a:rPr b="0" baseline="30000" lang="en-US" sz="3200" u="none">
                <a:solidFill>
                  <a:schemeClr val="dk1"/>
                </a:solidFill>
                <a:latin typeface="Calibri"/>
                <a:ea typeface="Calibri"/>
                <a:cs typeface="Calibri"/>
                <a:sym typeface="Calibri"/>
              </a:rPr>
              <a:t>rd</a:t>
            </a:r>
            <a:r>
              <a:rPr b="0" lang="en-US" sz="3200" u="none">
                <a:solidFill>
                  <a:schemeClr val="dk1"/>
                </a:solidFill>
                <a:latin typeface="Calibri"/>
                <a:ea typeface="Calibri"/>
                <a:cs typeface="Calibri"/>
                <a:sym typeface="Calibri"/>
              </a:rPr>
              <a:t> party AV for an additional feature.</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2</a:t>
            </a:r>
            <a:r>
              <a:rPr b="0" baseline="30000" lang="en-US" sz="3200" u="none">
                <a:solidFill>
                  <a:schemeClr val="dk1"/>
                </a:solidFill>
                <a:latin typeface="Calibri"/>
                <a:ea typeface="Calibri"/>
                <a:cs typeface="Calibri"/>
                <a:sym typeface="Calibri"/>
              </a:rPr>
              <a:t>nd</a:t>
            </a:r>
            <a:r>
              <a:rPr b="0" lang="en-US" sz="3200" u="none">
                <a:solidFill>
                  <a:schemeClr val="dk1"/>
                </a:solidFill>
                <a:latin typeface="Calibri"/>
                <a:ea typeface="Calibri"/>
                <a:cs typeface="Calibri"/>
                <a:sym typeface="Calibri"/>
              </a:rPr>
              <a:t> Phase - It was interesting to see that there were some areas where for some malware all of them detected it, and somewhere only the two least performing only detected it. I also did them in sets where the first set contained malware from early in the 2010 decade and all, but Malwarebytes did good (at least 20/25) and as the sets progressed across the board the detection was lower in each phase.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3</a:t>
            </a:r>
            <a:r>
              <a:rPr b="0" baseline="30000" lang="en-US" sz="3200" u="none">
                <a:solidFill>
                  <a:schemeClr val="dk1"/>
                </a:solidFill>
                <a:latin typeface="Calibri"/>
                <a:ea typeface="Calibri"/>
                <a:cs typeface="Calibri"/>
                <a:sym typeface="Calibri"/>
              </a:rPr>
              <a:t>rd</a:t>
            </a:r>
            <a:r>
              <a:rPr b="0" lang="en-US" sz="3200" u="none">
                <a:solidFill>
                  <a:schemeClr val="dk1"/>
                </a:solidFill>
                <a:latin typeface="Calibri"/>
                <a:ea typeface="Calibri"/>
                <a:cs typeface="Calibri"/>
                <a:sym typeface="Calibri"/>
              </a:rPr>
              <a:t> phase -  It was interesting to see the way the AV’s interacted with the malicious test files. All the text files were not able to be downloaded except TotalAV and the other AVs would only detect the files when they are already on the system.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I gave Windows Defender a 9/10, Bitdefender a 7/10, Sophos 7/10, Kaspersky a 6/10 , TotalAV a 5/10, and Malwarebytes a 3/10. </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p:txBody>
      </p:sp>
      <p:sp>
        <p:nvSpPr>
          <p:cNvPr id="44" name="Google Shape;44;p1"/>
          <p:cNvSpPr/>
          <p:nvPr/>
        </p:nvSpPr>
        <p:spPr>
          <a:xfrm>
            <a:off x="29298900" y="16331378"/>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Discussion</a:t>
            </a:r>
            <a:endParaRPr/>
          </a:p>
        </p:txBody>
      </p:sp>
      <p:sp>
        <p:nvSpPr>
          <p:cNvPr id="45" name="Google Shape;45;p1"/>
          <p:cNvSpPr txBox="1"/>
          <p:nvPr/>
        </p:nvSpPr>
        <p:spPr>
          <a:xfrm>
            <a:off x="29260800" y="25559925"/>
            <a:ext cx="13167360" cy="2739165"/>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Looking at the results, based on the features, Windows Defender, Kaspersky and Sophos would win in this department. Based on Phase two Windows had the highest detection rate, with Bitdefender and Sophos close behind. Finally, Windows defender, Kaspersky, Sophos, and Bitdefender performed exceptionally and blocked all the tests on AMTSO.  </a:t>
            </a:r>
            <a:endParaRPr/>
          </a:p>
        </p:txBody>
      </p:sp>
      <p:sp>
        <p:nvSpPr>
          <p:cNvPr id="46" name="Google Shape;46;p1"/>
          <p:cNvSpPr/>
          <p:nvPr/>
        </p:nvSpPr>
        <p:spPr>
          <a:xfrm>
            <a:off x="29270219" y="24874125"/>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Conclusions</a:t>
            </a:r>
            <a:endParaRPr/>
          </a:p>
        </p:txBody>
      </p:sp>
      <p:sp>
        <p:nvSpPr>
          <p:cNvPr id="47" name="Google Shape;47;p1"/>
          <p:cNvSpPr txBox="1"/>
          <p:nvPr/>
        </p:nvSpPr>
        <p:spPr>
          <a:xfrm>
            <a:off x="1343298" y="9051586"/>
            <a:ext cx="13167360" cy="12588015"/>
          </a:xfrm>
          <a:prstGeom prst="rect">
            <a:avLst/>
          </a:prstGeom>
          <a:solidFill>
            <a:schemeClr val="lt1"/>
          </a:solidFill>
          <a:ln cap="flat" cmpd="sng" w="12700">
            <a:solidFill>
              <a:srgbClr val="366092"/>
            </a:solidFill>
            <a:prstDash val="solid"/>
            <a:round/>
            <a:headEnd len="sm" w="sm" type="none"/>
            <a:tailEnd len="sm" w="sm" type="none"/>
          </a:ln>
        </p:spPr>
        <p:txBody>
          <a:bodyPr anchorCtr="0" anchor="t" bIns="137125" lIns="137125" spcFirstLastPara="1" rIns="137125" wrap="square" tIns="137125">
            <a:spAutoFit/>
          </a:bodyPr>
          <a:lstStyle/>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Introduction</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With millions around the world migrating to working from home there is a surge of people who are not well informed about the danger and proper protections they need on their personal computers. Fortunately, free software can help protect against malicious activity on your computers and or networks, and one of them is the antivirus. Many companies offer free antivirus products, but which products are effective as some may cause problems in performance or use the façade of free antivirus to gain access to a PC. Antivirus protection is a must-have for every computer due to the constantly evolving practices of malicious threats and increased risk.</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Research Question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How does the performance of Microsoft Windows Defender security software compare to free anti-virus products?</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How does the additional features of third-party anti-virus products impact the decision to purchase additional security software for Windows based computer systems with Microsoft Defender?</a:t>
            </a:r>
            <a:endParaRPr/>
          </a:p>
          <a:p>
            <a:pPr indent="0" lvl="0" marL="0" marR="0" rtl="0" algn="l">
              <a:spcBef>
                <a:spcPts val="0"/>
              </a:spcBef>
              <a:spcAft>
                <a:spcPts val="0"/>
              </a:spcAft>
              <a:buNone/>
            </a:pPr>
            <a:r>
              <a:t/>
            </a:r>
            <a:endParaRPr b="0" sz="3200" u="none">
              <a:solidFill>
                <a:schemeClr val="dk1"/>
              </a:solidFill>
              <a:latin typeface="Calibri"/>
              <a:ea typeface="Calibri"/>
              <a:cs typeface="Calibri"/>
              <a:sym typeface="Calibri"/>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Hypothesis </a:t>
            </a:r>
            <a:endParaRPr/>
          </a:p>
          <a:p>
            <a:pPr indent="0" lvl="0" marL="0" marR="0" rtl="0" algn="l">
              <a:spcBef>
                <a:spcPts val="0"/>
              </a:spcBef>
              <a:spcAft>
                <a:spcPts val="0"/>
              </a:spcAft>
              <a:buNone/>
            </a:pPr>
            <a:r>
              <a:rPr b="0" lang="en-US" sz="3200" u="none">
                <a:solidFill>
                  <a:schemeClr val="dk1"/>
                </a:solidFill>
                <a:latin typeface="Calibri"/>
                <a:ea typeface="Calibri"/>
                <a:cs typeface="Calibri"/>
                <a:sym typeface="Calibri"/>
              </a:rPr>
              <a:t>Microsoft Windows systems do not need additional anti-virus protection as Windows Defender is effective for everyday use and basic security. However, should users seek additional features, there are some free anti-virus products that provide features Windows Defender does not have.  </a:t>
            </a:r>
            <a:endParaRPr/>
          </a:p>
        </p:txBody>
      </p:sp>
      <p:sp>
        <p:nvSpPr>
          <p:cNvPr id="48" name="Google Shape;48;p1"/>
          <p:cNvSpPr/>
          <p:nvPr/>
        </p:nvSpPr>
        <p:spPr>
          <a:xfrm>
            <a:off x="15611061" y="17727002"/>
            <a:ext cx="13167360" cy="685800"/>
          </a:xfrm>
          <a:prstGeom prst="rect">
            <a:avLst/>
          </a:prstGeom>
          <a:solidFill>
            <a:srgbClr val="366092"/>
          </a:solidFill>
          <a:ln cap="flat" cmpd="sng" w="12700">
            <a:solidFill>
              <a:srgbClr val="395E89"/>
            </a:solidFill>
            <a:prstDash val="solid"/>
            <a:round/>
            <a:headEnd len="sm" w="sm" type="none"/>
            <a:tailEnd len="sm" w="sm" type="none"/>
          </a:ln>
        </p:spPr>
        <p:txBody>
          <a:bodyPr anchorCtr="0" anchor="ctr" bIns="34275" lIns="68550" spcFirstLastPara="1" rIns="68550" wrap="square" tIns="34275">
            <a:noAutofit/>
          </a:bodyPr>
          <a:lstStyle/>
          <a:p>
            <a:pPr indent="0" lvl="0" marL="0" marR="0" rtl="0" algn="ctr">
              <a:spcBef>
                <a:spcPts val="0"/>
              </a:spcBef>
              <a:spcAft>
                <a:spcPts val="0"/>
              </a:spcAft>
              <a:buNone/>
            </a:pPr>
            <a:r>
              <a:rPr b="1" lang="en-US" sz="4400">
                <a:solidFill>
                  <a:srgbClr val="EAF1DD"/>
                </a:solidFill>
                <a:latin typeface="Calibri"/>
                <a:ea typeface="Calibri"/>
                <a:cs typeface="Calibri"/>
                <a:sym typeface="Calibri"/>
              </a:rPr>
              <a:t>Results</a:t>
            </a:r>
            <a:endParaRPr/>
          </a:p>
        </p:txBody>
      </p:sp>
      <p:sp>
        <p:nvSpPr>
          <p:cNvPr id="49" name="Google Shape;49;p1"/>
          <p:cNvSpPr txBox="1"/>
          <p:nvPr/>
        </p:nvSpPr>
        <p:spPr>
          <a:xfrm>
            <a:off x="1365069" y="21613633"/>
            <a:ext cx="4067179" cy="438569"/>
          </a:xfrm>
          <a:prstGeom prst="rect">
            <a:avLst/>
          </a:prstGeom>
          <a:noFill/>
          <a:ln>
            <a:noFill/>
          </a:ln>
        </p:spPr>
        <p:txBody>
          <a:bodyPr anchorCtr="0" anchor="t" bIns="34275" lIns="68550" spcFirstLastPara="1" rIns="68550" wrap="square" tIns="34275">
            <a:spAutoFit/>
          </a:bodyPr>
          <a:lstStyle/>
          <a:p>
            <a:pPr indent="0" lvl="0" marL="0" marR="0" rtl="0" algn="ctr">
              <a:spcBef>
                <a:spcPts val="0"/>
              </a:spcBef>
              <a:spcAft>
                <a:spcPts val="0"/>
              </a:spcAft>
              <a:buNone/>
            </a:pPr>
            <a:r>
              <a:rPr b="0" lang="en-US" sz="2400" u="none">
                <a:solidFill>
                  <a:schemeClr val="dk1"/>
                </a:solidFill>
                <a:latin typeface="Calibri"/>
                <a:ea typeface="Calibri"/>
                <a:cs typeface="Calibri"/>
                <a:sym typeface="Calibri"/>
              </a:rPr>
              <a:t>Chart depicting phase 1 results</a:t>
            </a:r>
            <a:endParaRPr/>
          </a:p>
        </p:txBody>
      </p:sp>
      <p:sp>
        <p:nvSpPr>
          <p:cNvPr id="50" name="Google Shape;50;p1"/>
          <p:cNvSpPr txBox="1"/>
          <p:nvPr/>
        </p:nvSpPr>
        <p:spPr>
          <a:xfrm>
            <a:off x="29298900" y="15861875"/>
            <a:ext cx="3996071" cy="438569"/>
          </a:xfrm>
          <a:prstGeom prst="rect">
            <a:avLst/>
          </a:prstGeom>
          <a:noFill/>
          <a:ln>
            <a:noFill/>
          </a:ln>
        </p:spPr>
        <p:txBody>
          <a:bodyPr anchorCtr="0" anchor="t" bIns="34275" lIns="68550" spcFirstLastPara="1" rIns="68550" wrap="square" tIns="34275">
            <a:spAutoFit/>
          </a:bodyPr>
          <a:lstStyle/>
          <a:p>
            <a:pPr indent="0" lvl="0" marL="0" marR="0" rtl="0" algn="ctr">
              <a:spcBef>
                <a:spcPts val="0"/>
              </a:spcBef>
              <a:spcAft>
                <a:spcPts val="0"/>
              </a:spcAft>
              <a:buNone/>
            </a:pPr>
            <a:r>
              <a:rPr b="0" lang="en-US" sz="2400" u="none">
                <a:solidFill>
                  <a:schemeClr val="dk1"/>
                </a:solidFill>
                <a:latin typeface="Calibri"/>
                <a:ea typeface="Calibri"/>
                <a:cs typeface="Calibri"/>
                <a:sym typeface="Calibri"/>
              </a:rPr>
              <a:t>Chart depicting phase2 results.</a:t>
            </a:r>
            <a:endParaRPr/>
          </a:p>
        </p:txBody>
      </p:sp>
      <p:pic>
        <p:nvPicPr>
          <p:cNvPr descr="Chart, bar chart&#10;&#10;Description automatically generated" id="51" name="Google Shape;51;p1"/>
          <p:cNvPicPr preferRelativeResize="0"/>
          <p:nvPr/>
        </p:nvPicPr>
        <p:blipFill rotWithShape="1">
          <a:blip r:embed="rId4">
            <a:alphaModFix/>
          </a:blip>
          <a:srcRect b="0" l="0" r="0" t="0"/>
          <a:stretch/>
        </p:blipFill>
        <p:spPr>
          <a:xfrm>
            <a:off x="28429525" y="4850296"/>
            <a:ext cx="14691360" cy="11608904"/>
          </a:xfrm>
          <a:prstGeom prst="rect">
            <a:avLst/>
          </a:prstGeom>
          <a:noFill/>
          <a:ln>
            <a:noFill/>
          </a:ln>
        </p:spPr>
      </p:pic>
      <p:pic>
        <p:nvPicPr>
          <p:cNvPr descr="Table&#10;&#10;Description automatically generated" id="52" name="Google Shape;52;p1"/>
          <p:cNvPicPr preferRelativeResize="0"/>
          <p:nvPr/>
        </p:nvPicPr>
        <p:blipFill rotWithShape="1">
          <a:blip r:embed="rId5">
            <a:alphaModFix/>
          </a:blip>
          <a:srcRect b="0" l="0" r="0" t="0"/>
          <a:stretch/>
        </p:blipFill>
        <p:spPr>
          <a:xfrm>
            <a:off x="1463040" y="22206536"/>
            <a:ext cx="13573538" cy="6706777"/>
          </a:xfrm>
          <a:prstGeom prst="rect">
            <a:avLst/>
          </a:prstGeom>
          <a:noFill/>
          <a:ln>
            <a:noFill/>
          </a:ln>
        </p:spPr>
      </p:pic>
      <p:pic>
        <p:nvPicPr>
          <p:cNvPr descr="Logos – UH West Oʻahu Design System" id="53" name="Google Shape;53;p1"/>
          <p:cNvPicPr preferRelativeResize="0"/>
          <p:nvPr/>
        </p:nvPicPr>
        <p:blipFill rotWithShape="1">
          <a:blip r:embed="rId6">
            <a:alphaModFix/>
          </a:blip>
          <a:srcRect b="0" l="0" r="0" t="0"/>
          <a:stretch/>
        </p:blipFill>
        <p:spPr>
          <a:xfrm>
            <a:off x="-762000" y="60700"/>
            <a:ext cx="7620000" cy="4048125"/>
          </a:xfrm>
          <a:prstGeom prst="rect">
            <a:avLst/>
          </a:prstGeom>
          <a:noFill/>
          <a:ln>
            <a:noFill/>
          </a:ln>
        </p:spPr>
      </p:pic>
      <p:pic>
        <p:nvPicPr>
          <p:cNvPr id="54" name="Google Shape;54;p1"/>
          <p:cNvPicPr preferRelativeResize="0"/>
          <p:nvPr/>
        </p:nvPicPr>
        <p:blipFill rotWithShape="1">
          <a:blip r:embed="rId7">
            <a:alphaModFix/>
          </a:blip>
          <a:srcRect b="0" l="0" r="0" t="0"/>
          <a:stretch/>
        </p:blipFill>
        <p:spPr>
          <a:xfrm>
            <a:off x="36969009" y="0"/>
            <a:ext cx="7620660" cy="404809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2013-02-10T21:14:48Z</dcterms:created>
  <dc:creator>Jay Larson</dc:creator>
</cp:coreProperties>
</file>