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38" y="43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rgbClr val="EDEDED"/>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rgbClr val="EDEDED"/>
                </a:solidFill>
                <a:latin typeface="Times New Roman"/>
                <a:cs typeface="Times New Roman"/>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rgbClr val="EDEDED"/>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1988800" y="857250"/>
            <a:ext cx="203200" cy="5143500"/>
          </a:xfrm>
          <a:custGeom>
            <a:avLst/>
            <a:gdLst/>
            <a:ahLst/>
            <a:cxnLst/>
            <a:rect l="l" t="t" r="r" b="b"/>
            <a:pathLst>
              <a:path w="203200" h="5143500">
                <a:moveTo>
                  <a:pt x="0" y="5143499"/>
                </a:moveTo>
                <a:lnTo>
                  <a:pt x="203200" y="5143499"/>
                </a:lnTo>
                <a:lnTo>
                  <a:pt x="203200" y="0"/>
                </a:lnTo>
                <a:lnTo>
                  <a:pt x="0" y="0"/>
                </a:lnTo>
                <a:lnTo>
                  <a:pt x="0" y="5143499"/>
                </a:lnTo>
                <a:close/>
              </a:path>
            </a:pathLst>
          </a:custGeom>
          <a:solidFill>
            <a:srgbClr val="DBDBDB"/>
          </a:solidFill>
        </p:spPr>
        <p:txBody>
          <a:bodyPr wrap="square" lIns="0" tIns="0" rIns="0" bIns="0" rtlCol="0"/>
          <a:lstStyle/>
          <a:p>
            <a:endParaRPr/>
          </a:p>
        </p:txBody>
      </p:sp>
      <p:sp>
        <p:nvSpPr>
          <p:cNvPr id="17" name="bk object 17"/>
          <p:cNvSpPr/>
          <p:nvPr/>
        </p:nvSpPr>
        <p:spPr>
          <a:xfrm>
            <a:off x="-1" y="857250"/>
            <a:ext cx="203200" cy="5143500"/>
          </a:xfrm>
          <a:custGeom>
            <a:avLst/>
            <a:gdLst/>
            <a:ahLst/>
            <a:cxnLst/>
            <a:rect l="l" t="t" r="r" b="b"/>
            <a:pathLst>
              <a:path w="203200" h="5143500">
                <a:moveTo>
                  <a:pt x="0" y="5143499"/>
                </a:moveTo>
                <a:lnTo>
                  <a:pt x="203199" y="5143499"/>
                </a:lnTo>
                <a:lnTo>
                  <a:pt x="203199" y="0"/>
                </a:lnTo>
                <a:lnTo>
                  <a:pt x="0" y="0"/>
                </a:lnTo>
                <a:lnTo>
                  <a:pt x="0" y="5143499"/>
                </a:lnTo>
                <a:close/>
              </a:path>
            </a:pathLst>
          </a:custGeom>
          <a:solidFill>
            <a:srgbClr val="DBDBDB"/>
          </a:solidFill>
        </p:spPr>
        <p:txBody>
          <a:bodyPr wrap="square" lIns="0" tIns="0" rIns="0" bIns="0" rtlCol="0"/>
          <a:lstStyle/>
          <a:p>
            <a:endParaRPr/>
          </a:p>
        </p:txBody>
      </p:sp>
      <p:sp>
        <p:nvSpPr>
          <p:cNvPr id="18" name="bk object 18"/>
          <p:cNvSpPr/>
          <p:nvPr/>
        </p:nvSpPr>
        <p:spPr>
          <a:xfrm>
            <a:off x="0" y="0"/>
            <a:ext cx="12192000" cy="857250"/>
          </a:xfrm>
          <a:custGeom>
            <a:avLst/>
            <a:gdLst/>
            <a:ahLst/>
            <a:cxnLst/>
            <a:rect l="l" t="t" r="r" b="b"/>
            <a:pathLst>
              <a:path w="12192000" h="857250">
                <a:moveTo>
                  <a:pt x="0" y="0"/>
                </a:moveTo>
                <a:lnTo>
                  <a:pt x="12192000" y="0"/>
                </a:lnTo>
                <a:lnTo>
                  <a:pt x="12192000" y="857250"/>
                </a:lnTo>
                <a:lnTo>
                  <a:pt x="0" y="857250"/>
                </a:lnTo>
                <a:lnTo>
                  <a:pt x="0" y="0"/>
                </a:lnTo>
                <a:close/>
              </a:path>
            </a:pathLst>
          </a:custGeom>
          <a:solidFill>
            <a:srgbClr val="2F5597"/>
          </a:solidFill>
        </p:spPr>
        <p:txBody>
          <a:bodyPr wrap="square" lIns="0" tIns="0" rIns="0" bIns="0" rtlCol="0"/>
          <a:lstStyle/>
          <a:p>
            <a:endParaRPr/>
          </a:p>
        </p:txBody>
      </p:sp>
      <p:sp>
        <p:nvSpPr>
          <p:cNvPr id="19" name="bk object 19"/>
          <p:cNvSpPr/>
          <p:nvPr/>
        </p:nvSpPr>
        <p:spPr>
          <a:xfrm>
            <a:off x="0" y="6000750"/>
            <a:ext cx="12192000" cy="857250"/>
          </a:xfrm>
          <a:custGeom>
            <a:avLst/>
            <a:gdLst/>
            <a:ahLst/>
            <a:cxnLst/>
            <a:rect l="l" t="t" r="r" b="b"/>
            <a:pathLst>
              <a:path w="12192000" h="857250">
                <a:moveTo>
                  <a:pt x="0" y="0"/>
                </a:moveTo>
                <a:lnTo>
                  <a:pt x="12192000" y="0"/>
                </a:lnTo>
                <a:lnTo>
                  <a:pt x="12192000" y="857249"/>
                </a:lnTo>
                <a:lnTo>
                  <a:pt x="0" y="857249"/>
                </a:lnTo>
                <a:lnTo>
                  <a:pt x="0" y="0"/>
                </a:lnTo>
                <a:close/>
              </a:path>
            </a:pathLst>
          </a:custGeom>
          <a:solidFill>
            <a:srgbClr val="B4C7E7"/>
          </a:solidFill>
        </p:spPr>
        <p:txBody>
          <a:bodyPr wrap="square" lIns="0" tIns="0" rIns="0" bIns="0" rtlCol="0"/>
          <a:lstStyle/>
          <a:p>
            <a:endParaRPr/>
          </a:p>
        </p:txBody>
      </p:sp>
      <p:sp>
        <p:nvSpPr>
          <p:cNvPr id="20" name="bk object 20"/>
          <p:cNvSpPr/>
          <p:nvPr/>
        </p:nvSpPr>
        <p:spPr>
          <a:xfrm>
            <a:off x="10668000" y="6794500"/>
            <a:ext cx="1471509" cy="38734"/>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3869531" y="152619"/>
            <a:ext cx="4358005" cy="324484"/>
          </a:xfrm>
          <a:prstGeom prst="rect">
            <a:avLst/>
          </a:prstGeom>
        </p:spPr>
        <p:txBody>
          <a:bodyPr wrap="square" lIns="0" tIns="0" rIns="0" bIns="0">
            <a:spAutoFit/>
          </a:bodyPr>
          <a:lstStyle>
            <a:lvl1pPr>
              <a:defRPr sz="1950" b="1" i="0">
                <a:solidFill>
                  <a:srgbClr val="EDEDED"/>
                </a:solidFill>
                <a:latin typeface="Times New Roman"/>
                <a:cs typeface="Times New Roman"/>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ctm.org/Publications/Teaching-Children-Mathematics/Blog/Why-Play-Math-Games_/" TargetMode="External"/><Relationship Id="rId7" Type="http://schemas.openxmlformats.org/officeDocument/2006/relationships/image" Target="../media/image4.jpg"/><Relationship Id="rId2" Type="http://schemas.openxmlformats.org/officeDocument/2006/relationships/hyperlink" Target="http://www.nctm.org/Publications/Teaching-Children-"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hyperlink" Target="mailto:kjnc@Hawaii.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ct val="100000"/>
              </a:lnSpc>
              <a:spcBef>
                <a:spcPts val="110"/>
              </a:spcBef>
            </a:pPr>
            <a:r>
              <a:rPr spc="70" dirty="0"/>
              <a:t>Building </a:t>
            </a:r>
            <a:r>
              <a:rPr spc="45" dirty="0"/>
              <a:t>Math </a:t>
            </a:r>
            <a:r>
              <a:rPr spc="130" dirty="0"/>
              <a:t>Fluency </a:t>
            </a:r>
            <a:r>
              <a:rPr spc="25" dirty="0"/>
              <a:t>With</a:t>
            </a:r>
            <a:r>
              <a:rPr spc="415" dirty="0"/>
              <a:t> </a:t>
            </a:r>
            <a:r>
              <a:rPr spc="110" dirty="0"/>
              <a:t>Games!</a:t>
            </a:r>
          </a:p>
        </p:txBody>
      </p:sp>
      <p:sp>
        <p:nvSpPr>
          <p:cNvPr id="3" name="object 3"/>
          <p:cNvSpPr txBox="1"/>
          <p:nvPr/>
        </p:nvSpPr>
        <p:spPr>
          <a:xfrm>
            <a:off x="4863306" y="331724"/>
            <a:ext cx="2463165" cy="502920"/>
          </a:xfrm>
          <a:prstGeom prst="rect">
            <a:avLst/>
          </a:prstGeom>
        </p:spPr>
        <p:txBody>
          <a:bodyPr vert="horz" wrap="square" lIns="0" tIns="116205" rIns="0" bIns="0" rtlCol="0">
            <a:spAutoFit/>
          </a:bodyPr>
          <a:lstStyle/>
          <a:p>
            <a:pPr marL="1905" algn="ctr">
              <a:lnSpc>
                <a:spcPct val="100000"/>
              </a:lnSpc>
              <a:spcBef>
                <a:spcPts val="915"/>
              </a:spcBef>
            </a:pPr>
            <a:r>
              <a:rPr sz="1200" dirty="0">
                <a:solidFill>
                  <a:srgbClr val="EDEDED"/>
                </a:solidFill>
                <a:latin typeface="Bell MT"/>
                <a:cs typeface="Bell MT"/>
              </a:rPr>
              <a:t>Krysten</a:t>
            </a:r>
            <a:r>
              <a:rPr sz="1200" spc="-5" dirty="0">
                <a:solidFill>
                  <a:srgbClr val="EDEDED"/>
                </a:solidFill>
                <a:latin typeface="Bell MT"/>
                <a:cs typeface="Bell MT"/>
              </a:rPr>
              <a:t> </a:t>
            </a:r>
            <a:r>
              <a:rPr sz="1200" dirty="0">
                <a:solidFill>
                  <a:srgbClr val="EDEDED"/>
                </a:solidFill>
                <a:latin typeface="Bell MT"/>
                <a:cs typeface="Bell MT"/>
              </a:rPr>
              <a:t>Caraang</a:t>
            </a:r>
            <a:endParaRPr sz="1200" dirty="0">
              <a:latin typeface="Bell MT"/>
              <a:cs typeface="Bell MT"/>
            </a:endParaRPr>
          </a:p>
          <a:p>
            <a:pPr algn="ctr">
              <a:lnSpc>
                <a:spcPct val="100000"/>
              </a:lnSpc>
              <a:spcBef>
                <a:spcPts val="545"/>
              </a:spcBef>
            </a:pPr>
            <a:r>
              <a:rPr sz="800" spc="5" dirty="0">
                <a:solidFill>
                  <a:srgbClr val="EDEDED"/>
                </a:solidFill>
                <a:latin typeface="Bell MT"/>
                <a:cs typeface="Bell MT"/>
              </a:rPr>
              <a:t>University </a:t>
            </a:r>
            <a:r>
              <a:rPr sz="800" spc="10" dirty="0">
                <a:solidFill>
                  <a:srgbClr val="EDEDED"/>
                </a:solidFill>
                <a:latin typeface="Bell MT"/>
                <a:cs typeface="Bell MT"/>
              </a:rPr>
              <a:t>of Hawaii </a:t>
            </a:r>
            <a:r>
              <a:rPr sz="800" spc="5" dirty="0">
                <a:solidFill>
                  <a:srgbClr val="EDEDED"/>
                </a:solidFill>
                <a:latin typeface="Bell MT"/>
                <a:cs typeface="Bell MT"/>
              </a:rPr>
              <a:t>at </a:t>
            </a:r>
            <a:r>
              <a:rPr sz="800" spc="10" dirty="0">
                <a:solidFill>
                  <a:srgbClr val="EDEDED"/>
                </a:solidFill>
                <a:latin typeface="Bell MT"/>
                <a:cs typeface="Bell MT"/>
              </a:rPr>
              <a:t>West O’ahu </a:t>
            </a:r>
            <a:r>
              <a:rPr sz="800" dirty="0">
                <a:solidFill>
                  <a:srgbClr val="EDEDED"/>
                </a:solidFill>
                <a:latin typeface="Bell MT"/>
                <a:cs typeface="Bell MT"/>
              </a:rPr>
              <a:t>– </a:t>
            </a:r>
            <a:r>
              <a:rPr sz="800" spc="5" dirty="0">
                <a:solidFill>
                  <a:srgbClr val="EDEDED"/>
                </a:solidFill>
                <a:latin typeface="Bell MT"/>
                <a:cs typeface="Bell MT"/>
              </a:rPr>
              <a:t>Kapolei, </a:t>
            </a:r>
            <a:r>
              <a:rPr sz="800" spc="10" dirty="0">
                <a:solidFill>
                  <a:srgbClr val="EDEDED"/>
                </a:solidFill>
                <a:latin typeface="Bell MT"/>
                <a:cs typeface="Bell MT"/>
              </a:rPr>
              <a:t>HI</a:t>
            </a:r>
            <a:r>
              <a:rPr sz="800" spc="135" dirty="0">
                <a:solidFill>
                  <a:srgbClr val="EDEDED"/>
                </a:solidFill>
                <a:latin typeface="Bell MT"/>
                <a:cs typeface="Bell MT"/>
              </a:rPr>
              <a:t> </a:t>
            </a:r>
            <a:r>
              <a:rPr sz="800" spc="5" dirty="0">
                <a:solidFill>
                  <a:srgbClr val="EDEDED"/>
                </a:solidFill>
                <a:latin typeface="Bell MT"/>
                <a:cs typeface="Bell MT"/>
              </a:rPr>
              <a:t>96707</a:t>
            </a:r>
            <a:endParaRPr sz="800" dirty="0">
              <a:latin typeface="Bell MT"/>
              <a:cs typeface="Bell MT"/>
            </a:endParaRPr>
          </a:p>
        </p:txBody>
      </p:sp>
      <p:sp>
        <p:nvSpPr>
          <p:cNvPr id="4" name="object 4"/>
          <p:cNvSpPr/>
          <p:nvPr/>
        </p:nvSpPr>
        <p:spPr>
          <a:xfrm>
            <a:off x="270855" y="1236132"/>
            <a:ext cx="4036695" cy="2828290"/>
          </a:xfrm>
          <a:custGeom>
            <a:avLst/>
            <a:gdLst/>
            <a:ahLst/>
            <a:cxnLst/>
            <a:rect l="l" t="t" r="r" b="b"/>
            <a:pathLst>
              <a:path w="4036695" h="2828290">
                <a:moveTo>
                  <a:pt x="0" y="0"/>
                </a:moveTo>
                <a:lnTo>
                  <a:pt x="4036352" y="0"/>
                </a:lnTo>
                <a:lnTo>
                  <a:pt x="4036352" y="2827687"/>
                </a:lnTo>
                <a:lnTo>
                  <a:pt x="0" y="2827687"/>
                </a:lnTo>
                <a:lnTo>
                  <a:pt x="0" y="0"/>
                </a:lnTo>
                <a:close/>
              </a:path>
            </a:pathLst>
          </a:custGeom>
          <a:ln w="12700">
            <a:solidFill>
              <a:srgbClr val="2F5597"/>
            </a:solidFill>
          </a:ln>
        </p:spPr>
        <p:txBody>
          <a:bodyPr wrap="square" lIns="0" tIns="0" rIns="0" bIns="0" rtlCol="0"/>
          <a:lstStyle/>
          <a:p>
            <a:endParaRPr/>
          </a:p>
        </p:txBody>
      </p:sp>
      <p:sp>
        <p:nvSpPr>
          <p:cNvPr id="5" name="object 5"/>
          <p:cNvSpPr txBox="1"/>
          <p:nvPr/>
        </p:nvSpPr>
        <p:spPr>
          <a:xfrm>
            <a:off x="286726" y="1237996"/>
            <a:ext cx="3977640" cy="27686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Various studies have shown that when teachers provide repeated  opportunities for students </a:t>
            </a:r>
            <a:r>
              <a:rPr sz="1000" dirty="0">
                <a:latin typeface="Calibri"/>
                <a:cs typeface="Calibri"/>
              </a:rPr>
              <a:t>to </a:t>
            </a:r>
            <a:r>
              <a:rPr sz="1000" spc="-5" dirty="0">
                <a:latin typeface="Calibri"/>
                <a:cs typeface="Calibri"/>
              </a:rPr>
              <a:t>play games in the math classroom, it often  results in the development of computational fluency, mathematical thinking,  and fun mathematical practice. Developing computational fluency is  necessary under the Common Core State Standards for Mathematics. Timed  tests and drill techniques don’t have the same ability </a:t>
            </a:r>
            <a:r>
              <a:rPr sz="1000" dirty="0">
                <a:latin typeface="Calibri"/>
                <a:cs typeface="Calibri"/>
              </a:rPr>
              <a:t>to </a:t>
            </a:r>
            <a:r>
              <a:rPr sz="1000" spc="-5" dirty="0">
                <a:latin typeface="Calibri"/>
                <a:cs typeface="Calibri"/>
              </a:rPr>
              <a:t>provide meaningful  practice that games do. When students develop their computational fluency  off timed tests or drilled techniques, they arrive at the conditioned state of  automacy. They can quickly identify or recognize answers, but they cannot  justify why and how they got their answer. Studies show that overtime,  students can lose their computational fluency because they weren’t based  on their own understanding. </a:t>
            </a:r>
            <a:r>
              <a:rPr sz="1000" dirty="0">
                <a:latin typeface="Calibri"/>
                <a:cs typeface="Calibri"/>
              </a:rPr>
              <a:t>On </a:t>
            </a:r>
            <a:r>
              <a:rPr sz="1000" spc="-5" dirty="0">
                <a:latin typeface="Calibri"/>
                <a:cs typeface="Calibri"/>
              </a:rPr>
              <a:t>the other hand, when games are used </a:t>
            </a:r>
            <a:r>
              <a:rPr sz="1000" dirty="0">
                <a:latin typeface="Calibri"/>
                <a:cs typeface="Calibri"/>
              </a:rPr>
              <a:t>to  </a:t>
            </a:r>
            <a:r>
              <a:rPr sz="1000" spc="-5" dirty="0">
                <a:latin typeface="Calibri"/>
                <a:cs typeface="Calibri"/>
              </a:rPr>
              <a:t>build fluency, students become actively engaged with the tasks and  experiences in the games, which challenge them </a:t>
            </a:r>
            <a:r>
              <a:rPr sz="1000" dirty="0">
                <a:latin typeface="Calibri"/>
                <a:cs typeface="Calibri"/>
              </a:rPr>
              <a:t>to </a:t>
            </a:r>
            <a:r>
              <a:rPr sz="1000" spc="-5" dirty="0">
                <a:latin typeface="Calibri"/>
                <a:cs typeface="Calibri"/>
              </a:rPr>
              <a:t>build their math  understanding. Procedural fluency and conceptual understanding develops  through problem solving, and reasoning that students </a:t>
            </a:r>
            <a:r>
              <a:rPr sz="1000" dirty="0">
                <a:latin typeface="Calibri"/>
                <a:cs typeface="Calibri"/>
              </a:rPr>
              <a:t>go </a:t>
            </a:r>
            <a:r>
              <a:rPr sz="1000" spc="-5" dirty="0">
                <a:latin typeface="Calibri"/>
                <a:cs typeface="Calibri"/>
              </a:rPr>
              <a:t>through as they  play and interact with their peers and teachers </a:t>
            </a:r>
            <a:r>
              <a:rPr sz="1000" dirty="0">
                <a:latin typeface="Calibri"/>
                <a:cs typeface="Calibri"/>
              </a:rPr>
              <a:t>to </a:t>
            </a:r>
            <a:r>
              <a:rPr sz="1000" spc="-5" dirty="0">
                <a:latin typeface="Calibri"/>
                <a:cs typeface="Calibri"/>
              </a:rPr>
              <a:t>justify their answers  (Rutherford,</a:t>
            </a:r>
            <a:r>
              <a:rPr sz="1000" spc="-10" dirty="0">
                <a:latin typeface="Calibri"/>
                <a:cs typeface="Calibri"/>
              </a:rPr>
              <a:t> </a:t>
            </a:r>
            <a:r>
              <a:rPr sz="1000" dirty="0">
                <a:latin typeface="Calibri"/>
                <a:cs typeface="Calibri"/>
              </a:rPr>
              <a:t>2015).</a:t>
            </a:r>
            <a:endParaRPr sz="1000">
              <a:latin typeface="Calibri"/>
              <a:cs typeface="Calibri"/>
            </a:endParaRPr>
          </a:p>
        </p:txBody>
      </p:sp>
      <p:sp>
        <p:nvSpPr>
          <p:cNvPr id="6" name="object 6"/>
          <p:cNvSpPr/>
          <p:nvPr/>
        </p:nvSpPr>
        <p:spPr>
          <a:xfrm>
            <a:off x="270855" y="887261"/>
            <a:ext cx="4036695" cy="313055"/>
          </a:xfrm>
          <a:custGeom>
            <a:avLst/>
            <a:gdLst/>
            <a:ahLst/>
            <a:cxnLst/>
            <a:rect l="l" t="t" r="r" b="b"/>
            <a:pathLst>
              <a:path w="4036695" h="313055">
                <a:moveTo>
                  <a:pt x="0" y="0"/>
                </a:moveTo>
                <a:lnTo>
                  <a:pt x="4036351" y="0"/>
                </a:lnTo>
                <a:lnTo>
                  <a:pt x="4036351" y="312483"/>
                </a:lnTo>
                <a:lnTo>
                  <a:pt x="0" y="312483"/>
                </a:lnTo>
                <a:lnTo>
                  <a:pt x="0" y="0"/>
                </a:lnTo>
                <a:close/>
              </a:path>
            </a:pathLst>
          </a:custGeom>
          <a:solidFill>
            <a:srgbClr val="2F5597"/>
          </a:solidFill>
        </p:spPr>
        <p:txBody>
          <a:bodyPr wrap="square" lIns="0" tIns="0" rIns="0" bIns="0" rtlCol="0"/>
          <a:lstStyle/>
          <a:p>
            <a:endParaRPr/>
          </a:p>
        </p:txBody>
      </p:sp>
      <p:sp>
        <p:nvSpPr>
          <p:cNvPr id="7" name="object 7"/>
          <p:cNvSpPr/>
          <p:nvPr/>
        </p:nvSpPr>
        <p:spPr>
          <a:xfrm>
            <a:off x="270855" y="887261"/>
            <a:ext cx="4036695" cy="313055"/>
          </a:xfrm>
          <a:custGeom>
            <a:avLst/>
            <a:gdLst/>
            <a:ahLst/>
            <a:cxnLst/>
            <a:rect l="l" t="t" r="r" b="b"/>
            <a:pathLst>
              <a:path w="4036695" h="313055">
                <a:moveTo>
                  <a:pt x="0" y="0"/>
                </a:moveTo>
                <a:lnTo>
                  <a:pt x="4036352" y="0"/>
                </a:lnTo>
                <a:lnTo>
                  <a:pt x="4036352" y="312484"/>
                </a:lnTo>
                <a:lnTo>
                  <a:pt x="0" y="312484"/>
                </a:lnTo>
                <a:lnTo>
                  <a:pt x="0" y="0"/>
                </a:lnTo>
                <a:close/>
              </a:path>
            </a:pathLst>
          </a:custGeom>
          <a:ln w="12700">
            <a:solidFill>
              <a:srgbClr val="2F528F"/>
            </a:solidFill>
          </a:ln>
        </p:spPr>
        <p:txBody>
          <a:bodyPr wrap="square" lIns="0" tIns="0" rIns="0" bIns="0" rtlCol="0"/>
          <a:lstStyle/>
          <a:p>
            <a:endParaRPr/>
          </a:p>
        </p:txBody>
      </p:sp>
      <p:sp>
        <p:nvSpPr>
          <p:cNvPr id="8" name="object 8"/>
          <p:cNvSpPr txBox="1"/>
          <p:nvPr/>
        </p:nvSpPr>
        <p:spPr>
          <a:xfrm>
            <a:off x="2073925" y="961135"/>
            <a:ext cx="430530" cy="162560"/>
          </a:xfrm>
          <a:prstGeom prst="rect">
            <a:avLst/>
          </a:prstGeom>
        </p:spPr>
        <p:txBody>
          <a:bodyPr vert="horz" wrap="square" lIns="0" tIns="12700" rIns="0" bIns="0" rtlCol="0">
            <a:spAutoFit/>
          </a:bodyPr>
          <a:lstStyle/>
          <a:p>
            <a:pPr marL="12700">
              <a:lnSpc>
                <a:spcPct val="100000"/>
              </a:lnSpc>
              <a:spcBef>
                <a:spcPts val="100"/>
              </a:spcBef>
            </a:pPr>
            <a:r>
              <a:rPr sz="900" b="1" dirty="0">
                <a:solidFill>
                  <a:srgbClr val="EDEDED"/>
                </a:solidFill>
                <a:latin typeface="Calibri"/>
                <a:cs typeface="Calibri"/>
              </a:rPr>
              <a:t>Abst</a:t>
            </a:r>
            <a:r>
              <a:rPr sz="900" b="1" spc="5" dirty="0">
                <a:solidFill>
                  <a:srgbClr val="EDEDED"/>
                </a:solidFill>
                <a:latin typeface="Calibri"/>
                <a:cs typeface="Calibri"/>
              </a:rPr>
              <a:t>ra</a:t>
            </a:r>
            <a:r>
              <a:rPr sz="900" b="1" spc="10" dirty="0">
                <a:solidFill>
                  <a:srgbClr val="EDEDED"/>
                </a:solidFill>
                <a:latin typeface="Calibri"/>
                <a:cs typeface="Calibri"/>
              </a:rPr>
              <a:t>c</a:t>
            </a:r>
            <a:r>
              <a:rPr sz="900" b="1" dirty="0">
                <a:solidFill>
                  <a:srgbClr val="EDEDED"/>
                </a:solidFill>
                <a:latin typeface="Calibri"/>
                <a:cs typeface="Calibri"/>
              </a:rPr>
              <a:t>t</a:t>
            </a:r>
            <a:endParaRPr sz="900">
              <a:latin typeface="Calibri"/>
              <a:cs typeface="Calibri"/>
            </a:endParaRPr>
          </a:p>
        </p:txBody>
      </p:sp>
      <p:sp>
        <p:nvSpPr>
          <p:cNvPr id="9" name="object 9"/>
          <p:cNvSpPr/>
          <p:nvPr/>
        </p:nvSpPr>
        <p:spPr>
          <a:xfrm>
            <a:off x="270855" y="4078818"/>
            <a:ext cx="4036695" cy="262255"/>
          </a:xfrm>
          <a:custGeom>
            <a:avLst/>
            <a:gdLst/>
            <a:ahLst/>
            <a:cxnLst/>
            <a:rect l="l" t="t" r="r" b="b"/>
            <a:pathLst>
              <a:path w="4036695" h="262254">
                <a:moveTo>
                  <a:pt x="0" y="0"/>
                </a:moveTo>
                <a:lnTo>
                  <a:pt x="4036351" y="0"/>
                </a:lnTo>
                <a:lnTo>
                  <a:pt x="4036351" y="261646"/>
                </a:lnTo>
                <a:lnTo>
                  <a:pt x="0" y="261646"/>
                </a:lnTo>
                <a:lnTo>
                  <a:pt x="0" y="0"/>
                </a:lnTo>
                <a:close/>
              </a:path>
            </a:pathLst>
          </a:custGeom>
          <a:solidFill>
            <a:srgbClr val="2F5597"/>
          </a:solidFill>
        </p:spPr>
        <p:txBody>
          <a:bodyPr wrap="square" lIns="0" tIns="0" rIns="0" bIns="0" rtlCol="0"/>
          <a:lstStyle/>
          <a:p>
            <a:endParaRPr/>
          </a:p>
        </p:txBody>
      </p:sp>
      <p:sp>
        <p:nvSpPr>
          <p:cNvPr id="10" name="object 10"/>
          <p:cNvSpPr/>
          <p:nvPr/>
        </p:nvSpPr>
        <p:spPr>
          <a:xfrm>
            <a:off x="270855" y="4078818"/>
            <a:ext cx="4036695" cy="262255"/>
          </a:xfrm>
          <a:custGeom>
            <a:avLst/>
            <a:gdLst/>
            <a:ahLst/>
            <a:cxnLst/>
            <a:rect l="l" t="t" r="r" b="b"/>
            <a:pathLst>
              <a:path w="4036695" h="262254">
                <a:moveTo>
                  <a:pt x="0" y="0"/>
                </a:moveTo>
                <a:lnTo>
                  <a:pt x="4036352" y="0"/>
                </a:lnTo>
                <a:lnTo>
                  <a:pt x="4036352" y="261647"/>
                </a:lnTo>
                <a:lnTo>
                  <a:pt x="0" y="261647"/>
                </a:lnTo>
                <a:lnTo>
                  <a:pt x="0" y="0"/>
                </a:lnTo>
                <a:close/>
              </a:path>
            </a:pathLst>
          </a:custGeom>
          <a:ln w="12700">
            <a:solidFill>
              <a:srgbClr val="2F528F"/>
            </a:solidFill>
          </a:ln>
        </p:spPr>
        <p:txBody>
          <a:bodyPr wrap="square" lIns="0" tIns="0" rIns="0" bIns="0" rtlCol="0"/>
          <a:lstStyle/>
          <a:p>
            <a:endParaRPr/>
          </a:p>
        </p:txBody>
      </p:sp>
      <p:sp>
        <p:nvSpPr>
          <p:cNvPr id="11" name="object 11"/>
          <p:cNvSpPr txBox="1"/>
          <p:nvPr/>
        </p:nvSpPr>
        <p:spPr>
          <a:xfrm>
            <a:off x="1975500" y="4128007"/>
            <a:ext cx="626745" cy="162560"/>
          </a:xfrm>
          <a:prstGeom prst="rect">
            <a:avLst/>
          </a:prstGeom>
        </p:spPr>
        <p:txBody>
          <a:bodyPr vert="horz" wrap="square" lIns="0" tIns="12700" rIns="0" bIns="0" rtlCol="0">
            <a:spAutoFit/>
          </a:bodyPr>
          <a:lstStyle/>
          <a:p>
            <a:pPr marL="12700">
              <a:lnSpc>
                <a:spcPct val="100000"/>
              </a:lnSpc>
              <a:spcBef>
                <a:spcPts val="100"/>
              </a:spcBef>
            </a:pPr>
            <a:r>
              <a:rPr sz="900" b="1" dirty="0">
                <a:solidFill>
                  <a:srgbClr val="EDEDED"/>
                </a:solidFill>
                <a:latin typeface="Calibri"/>
                <a:cs typeface="Calibri"/>
              </a:rPr>
              <a:t>Introduction</a:t>
            </a:r>
            <a:endParaRPr sz="900">
              <a:latin typeface="Calibri"/>
              <a:cs typeface="Calibri"/>
            </a:endParaRPr>
          </a:p>
        </p:txBody>
      </p:sp>
      <p:sp>
        <p:nvSpPr>
          <p:cNvPr id="12" name="object 12"/>
          <p:cNvSpPr/>
          <p:nvPr/>
        </p:nvSpPr>
        <p:spPr>
          <a:xfrm>
            <a:off x="4591727" y="1179269"/>
            <a:ext cx="3536315" cy="1289050"/>
          </a:xfrm>
          <a:custGeom>
            <a:avLst/>
            <a:gdLst/>
            <a:ahLst/>
            <a:cxnLst/>
            <a:rect l="l" t="t" r="r" b="b"/>
            <a:pathLst>
              <a:path w="3536315" h="1289050">
                <a:moveTo>
                  <a:pt x="0" y="0"/>
                </a:moveTo>
                <a:lnTo>
                  <a:pt x="3536087" y="0"/>
                </a:lnTo>
                <a:lnTo>
                  <a:pt x="3536087" y="1288804"/>
                </a:lnTo>
                <a:lnTo>
                  <a:pt x="0" y="1288804"/>
                </a:lnTo>
                <a:lnTo>
                  <a:pt x="0" y="0"/>
                </a:lnTo>
                <a:close/>
              </a:path>
            </a:pathLst>
          </a:custGeom>
          <a:ln w="12700">
            <a:solidFill>
              <a:srgbClr val="2F5597"/>
            </a:solidFill>
          </a:ln>
        </p:spPr>
        <p:txBody>
          <a:bodyPr wrap="square" lIns="0" tIns="0" rIns="0" bIns="0" rtlCol="0"/>
          <a:lstStyle/>
          <a:p>
            <a:endParaRPr/>
          </a:p>
        </p:txBody>
      </p:sp>
      <p:sp>
        <p:nvSpPr>
          <p:cNvPr id="13" name="object 13"/>
          <p:cNvSpPr txBox="1"/>
          <p:nvPr/>
        </p:nvSpPr>
        <p:spPr>
          <a:xfrm>
            <a:off x="4607596" y="1183132"/>
            <a:ext cx="3490595" cy="1244600"/>
          </a:xfrm>
          <a:prstGeom prst="rect">
            <a:avLst/>
          </a:prstGeom>
        </p:spPr>
        <p:txBody>
          <a:bodyPr vert="horz" wrap="square" lIns="0" tIns="12700" rIns="0" bIns="0" rtlCol="0">
            <a:spAutoFit/>
          </a:bodyPr>
          <a:lstStyle/>
          <a:p>
            <a:pPr marL="12700">
              <a:lnSpc>
                <a:spcPct val="100000"/>
              </a:lnSpc>
              <a:spcBef>
                <a:spcPts val="100"/>
              </a:spcBef>
            </a:pPr>
            <a:r>
              <a:rPr sz="1000" spc="-5" dirty="0">
                <a:latin typeface="Calibri"/>
                <a:cs typeface="Calibri"/>
              </a:rPr>
              <a:t>This research project was focused around one</a:t>
            </a:r>
            <a:r>
              <a:rPr sz="1000" spc="5" dirty="0">
                <a:latin typeface="Calibri"/>
                <a:cs typeface="Calibri"/>
              </a:rPr>
              <a:t> </a:t>
            </a:r>
            <a:r>
              <a:rPr sz="1000" spc="-5" dirty="0">
                <a:latin typeface="Calibri"/>
                <a:cs typeface="Calibri"/>
              </a:rPr>
              <a:t>question:</a:t>
            </a:r>
            <a:endParaRPr sz="1000">
              <a:latin typeface="Calibri"/>
              <a:cs typeface="Calibri"/>
            </a:endParaRPr>
          </a:p>
          <a:p>
            <a:pPr marL="184150" marR="5080" indent="-171450">
              <a:lnSpc>
                <a:spcPct val="100000"/>
              </a:lnSpc>
              <a:buFont typeface="Arial"/>
              <a:buChar char="•"/>
              <a:tabLst>
                <a:tab pos="184150" algn="l"/>
              </a:tabLst>
            </a:pPr>
            <a:r>
              <a:rPr sz="1000" spc="-5" dirty="0">
                <a:latin typeface="Calibri"/>
                <a:cs typeface="Calibri"/>
              </a:rPr>
              <a:t>Does playing games increase math fluency, reasoning,  understanding and engagement more than worksheet</a:t>
            </a:r>
            <a:r>
              <a:rPr sz="1000" spc="45" dirty="0">
                <a:latin typeface="Calibri"/>
                <a:cs typeface="Calibri"/>
              </a:rPr>
              <a:t> </a:t>
            </a:r>
            <a:r>
              <a:rPr sz="1000" spc="-5" dirty="0">
                <a:latin typeface="Calibri"/>
                <a:cs typeface="Calibri"/>
              </a:rPr>
              <a:t>practice?</a:t>
            </a:r>
            <a:endParaRPr sz="1000">
              <a:latin typeface="Calibri"/>
              <a:cs typeface="Calibri"/>
            </a:endParaRPr>
          </a:p>
          <a:p>
            <a:pPr marL="12700" marR="29209">
              <a:lnSpc>
                <a:spcPct val="100000"/>
              </a:lnSpc>
            </a:pPr>
            <a:r>
              <a:rPr sz="1000" dirty="0">
                <a:latin typeface="Calibri"/>
                <a:cs typeface="Calibri"/>
              </a:rPr>
              <a:t>To </a:t>
            </a:r>
            <a:r>
              <a:rPr sz="1000" spc="-5" dirty="0">
                <a:latin typeface="Calibri"/>
                <a:cs typeface="Calibri"/>
              </a:rPr>
              <a:t>help find information </a:t>
            </a:r>
            <a:r>
              <a:rPr sz="1000" dirty="0">
                <a:latin typeface="Calibri"/>
                <a:cs typeface="Calibri"/>
              </a:rPr>
              <a:t>to </a:t>
            </a:r>
            <a:r>
              <a:rPr sz="1000" spc="-5" dirty="0">
                <a:latin typeface="Calibri"/>
                <a:cs typeface="Calibri"/>
              </a:rPr>
              <a:t>support </a:t>
            </a:r>
            <a:r>
              <a:rPr sz="1000" dirty="0">
                <a:latin typeface="Calibri"/>
                <a:cs typeface="Calibri"/>
              </a:rPr>
              <a:t>my </a:t>
            </a:r>
            <a:r>
              <a:rPr sz="1000" spc="-5" dirty="0">
                <a:latin typeface="Calibri"/>
                <a:cs typeface="Calibri"/>
              </a:rPr>
              <a:t>hypothesis, research was  conducted through the National Council of Teachers of  Mathematics and at </a:t>
            </a:r>
            <a:r>
              <a:rPr sz="1000" dirty="0">
                <a:latin typeface="Calibri"/>
                <a:cs typeface="Calibri"/>
              </a:rPr>
              <a:t>a </a:t>
            </a:r>
            <a:r>
              <a:rPr sz="1000" spc="-5" dirty="0">
                <a:latin typeface="Calibri"/>
                <a:cs typeface="Calibri"/>
              </a:rPr>
              <a:t>seminar at the Hawaii Council of Teachers of  Mathematics Conference. The articles and seminar information  discuss and support key points related </a:t>
            </a:r>
            <a:r>
              <a:rPr sz="1000" dirty="0">
                <a:latin typeface="Calibri"/>
                <a:cs typeface="Calibri"/>
              </a:rPr>
              <a:t>to </a:t>
            </a:r>
            <a:r>
              <a:rPr sz="1000" spc="-5" dirty="0">
                <a:latin typeface="Calibri"/>
                <a:cs typeface="Calibri"/>
              </a:rPr>
              <a:t>the hypothesis.</a:t>
            </a:r>
            <a:endParaRPr sz="1000">
              <a:latin typeface="Calibri"/>
              <a:cs typeface="Calibri"/>
            </a:endParaRPr>
          </a:p>
        </p:txBody>
      </p:sp>
      <p:sp>
        <p:nvSpPr>
          <p:cNvPr id="14" name="object 14"/>
          <p:cNvSpPr/>
          <p:nvPr/>
        </p:nvSpPr>
        <p:spPr>
          <a:xfrm>
            <a:off x="4584906" y="895083"/>
            <a:ext cx="3536315" cy="250825"/>
          </a:xfrm>
          <a:custGeom>
            <a:avLst/>
            <a:gdLst/>
            <a:ahLst/>
            <a:cxnLst/>
            <a:rect l="l" t="t" r="r" b="b"/>
            <a:pathLst>
              <a:path w="3536315" h="250825">
                <a:moveTo>
                  <a:pt x="3536086" y="0"/>
                </a:moveTo>
                <a:lnTo>
                  <a:pt x="0" y="0"/>
                </a:lnTo>
                <a:lnTo>
                  <a:pt x="0" y="250384"/>
                </a:lnTo>
                <a:lnTo>
                  <a:pt x="3536086" y="250384"/>
                </a:lnTo>
                <a:lnTo>
                  <a:pt x="3536086" y="0"/>
                </a:lnTo>
                <a:close/>
              </a:path>
            </a:pathLst>
          </a:custGeom>
          <a:solidFill>
            <a:srgbClr val="2F5597"/>
          </a:solidFill>
        </p:spPr>
        <p:txBody>
          <a:bodyPr wrap="square" lIns="0" tIns="0" rIns="0" bIns="0" rtlCol="0"/>
          <a:lstStyle/>
          <a:p>
            <a:endParaRPr/>
          </a:p>
        </p:txBody>
      </p:sp>
      <p:sp>
        <p:nvSpPr>
          <p:cNvPr id="15" name="object 15"/>
          <p:cNvSpPr/>
          <p:nvPr/>
        </p:nvSpPr>
        <p:spPr>
          <a:xfrm>
            <a:off x="4584906" y="895083"/>
            <a:ext cx="3536315" cy="250825"/>
          </a:xfrm>
          <a:custGeom>
            <a:avLst/>
            <a:gdLst/>
            <a:ahLst/>
            <a:cxnLst/>
            <a:rect l="l" t="t" r="r" b="b"/>
            <a:pathLst>
              <a:path w="3536315" h="250825">
                <a:moveTo>
                  <a:pt x="3536087" y="0"/>
                </a:moveTo>
                <a:lnTo>
                  <a:pt x="0" y="0"/>
                </a:lnTo>
                <a:lnTo>
                  <a:pt x="0" y="250384"/>
                </a:lnTo>
                <a:lnTo>
                  <a:pt x="3536087" y="250384"/>
                </a:lnTo>
                <a:lnTo>
                  <a:pt x="3536087" y="0"/>
                </a:lnTo>
                <a:close/>
              </a:path>
            </a:pathLst>
          </a:custGeom>
          <a:ln w="12700">
            <a:solidFill>
              <a:srgbClr val="2F528F"/>
            </a:solidFill>
          </a:ln>
        </p:spPr>
        <p:txBody>
          <a:bodyPr wrap="square" lIns="0" tIns="0" rIns="0" bIns="0" rtlCol="0"/>
          <a:lstStyle/>
          <a:p>
            <a:endParaRPr/>
          </a:p>
        </p:txBody>
      </p:sp>
      <p:sp>
        <p:nvSpPr>
          <p:cNvPr id="16" name="object 16"/>
          <p:cNvSpPr txBox="1"/>
          <p:nvPr/>
        </p:nvSpPr>
        <p:spPr>
          <a:xfrm>
            <a:off x="5971156" y="936751"/>
            <a:ext cx="763905" cy="162560"/>
          </a:xfrm>
          <a:prstGeom prst="rect">
            <a:avLst/>
          </a:prstGeom>
        </p:spPr>
        <p:txBody>
          <a:bodyPr vert="horz" wrap="square" lIns="0" tIns="12700" rIns="0" bIns="0" rtlCol="0">
            <a:spAutoFit/>
          </a:bodyPr>
          <a:lstStyle/>
          <a:p>
            <a:pPr marL="12700">
              <a:lnSpc>
                <a:spcPct val="100000"/>
              </a:lnSpc>
              <a:spcBef>
                <a:spcPts val="100"/>
              </a:spcBef>
            </a:pPr>
            <a:r>
              <a:rPr sz="900" b="1" spc="5" dirty="0">
                <a:solidFill>
                  <a:srgbClr val="EDEDED"/>
                </a:solidFill>
                <a:latin typeface="Calibri"/>
                <a:cs typeface="Calibri"/>
              </a:rPr>
              <a:t>Research</a:t>
            </a:r>
            <a:r>
              <a:rPr sz="900" b="1" spc="-40" dirty="0">
                <a:solidFill>
                  <a:srgbClr val="EDEDED"/>
                </a:solidFill>
                <a:latin typeface="Calibri"/>
                <a:cs typeface="Calibri"/>
              </a:rPr>
              <a:t> </a:t>
            </a:r>
            <a:r>
              <a:rPr sz="900" b="1" dirty="0">
                <a:solidFill>
                  <a:srgbClr val="EDEDED"/>
                </a:solidFill>
                <a:latin typeface="Calibri"/>
                <a:cs typeface="Calibri"/>
              </a:rPr>
              <a:t>Focus</a:t>
            </a:r>
            <a:endParaRPr sz="900">
              <a:latin typeface="Calibri"/>
              <a:cs typeface="Calibri"/>
            </a:endParaRPr>
          </a:p>
        </p:txBody>
      </p:sp>
      <p:sp>
        <p:nvSpPr>
          <p:cNvPr id="17" name="object 17"/>
          <p:cNvSpPr/>
          <p:nvPr/>
        </p:nvSpPr>
        <p:spPr>
          <a:xfrm>
            <a:off x="8316861" y="1219531"/>
            <a:ext cx="3560445" cy="2212340"/>
          </a:xfrm>
          <a:custGeom>
            <a:avLst/>
            <a:gdLst/>
            <a:ahLst/>
            <a:cxnLst/>
            <a:rect l="l" t="t" r="r" b="b"/>
            <a:pathLst>
              <a:path w="3560445" h="2212340">
                <a:moveTo>
                  <a:pt x="0" y="0"/>
                </a:moveTo>
                <a:lnTo>
                  <a:pt x="3560231" y="0"/>
                </a:lnTo>
                <a:lnTo>
                  <a:pt x="3560231" y="2212134"/>
                </a:lnTo>
                <a:lnTo>
                  <a:pt x="0" y="2212134"/>
                </a:lnTo>
                <a:lnTo>
                  <a:pt x="0" y="0"/>
                </a:lnTo>
                <a:close/>
              </a:path>
            </a:pathLst>
          </a:custGeom>
          <a:ln w="12700">
            <a:solidFill>
              <a:srgbClr val="2F5597"/>
            </a:solidFill>
          </a:ln>
        </p:spPr>
        <p:txBody>
          <a:bodyPr wrap="square" lIns="0" tIns="0" rIns="0" bIns="0" rtlCol="0"/>
          <a:lstStyle/>
          <a:p>
            <a:endParaRPr/>
          </a:p>
        </p:txBody>
      </p:sp>
      <p:sp>
        <p:nvSpPr>
          <p:cNvPr id="18" name="object 18"/>
          <p:cNvSpPr txBox="1"/>
          <p:nvPr/>
        </p:nvSpPr>
        <p:spPr>
          <a:xfrm>
            <a:off x="8332731" y="1222755"/>
            <a:ext cx="3463925" cy="21590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Based on the different resources, majority of them agree that  playing games increases math fluency more than doing worksheet  practice. Students must progress through each of the three phases  </a:t>
            </a:r>
            <a:r>
              <a:rPr sz="1000" dirty="0">
                <a:latin typeface="Calibri"/>
                <a:cs typeface="Calibri"/>
              </a:rPr>
              <a:t>to </a:t>
            </a:r>
            <a:r>
              <a:rPr sz="1000" spc="-5" dirty="0">
                <a:latin typeface="Calibri"/>
                <a:cs typeface="Calibri"/>
              </a:rPr>
              <a:t>develop fluency and mastery. Worksheets tend </a:t>
            </a:r>
            <a:r>
              <a:rPr sz="1000" dirty="0">
                <a:latin typeface="Calibri"/>
                <a:cs typeface="Calibri"/>
              </a:rPr>
              <a:t>to </a:t>
            </a:r>
            <a:r>
              <a:rPr sz="1000" spc="-5" dirty="0">
                <a:latin typeface="Calibri"/>
                <a:cs typeface="Calibri"/>
              </a:rPr>
              <a:t>ignore the  second phase and move quickly between Phase </a:t>
            </a:r>
            <a:r>
              <a:rPr sz="1000" dirty="0">
                <a:latin typeface="Calibri"/>
                <a:cs typeface="Calibri"/>
              </a:rPr>
              <a:t>1 </a:t>
            </a:r>
            <a:r>
              <a:rPr sz="1000" spc="-5" dirty="0">
                <a:latin typeface="Calibri"/>
                <a:cs typeface="Calibri"/>
              </a:rPr>
              <a:t>straight </a:t>
            </a:r>
            <a:r>
              <a:rPr sz="1000" dirty="0">
                <a:latin typeface="Calibri"/>
                <a:cs typeface="Calibri"/>
              </a:rPr>
              <a:t>to</a:t>
            </a:r>
            <a:r>
              <a:rPr sz="1000" spc="15" dirty="0">
                <a:latin typeface="Calibri"/>
                <a:cs typeface="Calibri"/>
              </a:rPr>
              <a:t> </a:t>
            </a:r>
            <a:r>
              <a:rPr sz="1000" spc="-5" dirty="0">
                <a:latin typeface="Calibri"/>
                <a:cs typeface="Calibri"/>
              </a:rPr>
              <a:t>Phase</a:t>
            </a:r>
            <a:endParaRPr sz="1000">
              <a:latin typeface="Calibri"/>
              <a:cs typeface="Calibri"/>
            </a:endParaRPr>
          </a:p>
          <a:p>
            <a:pPr marL="12700" marR="50800">
              <a:lnSpc>
                <a:spcPct val="100000"/>
              </a:lnSpc>
            </a:pPr>
            <a:r>
              <a:rPr sz="1000" dirty="0">
                <a:latin typeface="Calibri"/>
                <a:cs typeface="Calibri"/>
              </a:rPr>
              <a:t>3. </a:t>
            </a:r>
            <a:r>
              <a:rPr sz="1000" spc="-5" dirty="0">
                <a:latin typeface="Calibri"/>
                <a:cs typeface="Calibri"/>
              </a:rPr>
              <a:t>As </a:t>
            </a:r>
            <a:r>
              <a:rPr sz="1000" dirty="0">
                <a:latin typeface="Calibri"/>
                <a:cs typeface="Calibri"/>
              </a:rPr>
              <a:t>a </a:t>
            </a:r>
            <a:r>
              <a:rPr sz="1000" spc="-5" dirty="0">
                <a:latin typeface="Calibri"/>
                <a:cs typeface="Calibri"/>
              </a:rPr>
              <a:t>result of this, students gain automacy through repetition,  rather than mastery through meaningful learning experiences  provided by games. Games provide students with the opportunity  </a:t>
            </a:r>
            <a:r>
              <a:rPr sz="1000" dirty="0">
                <a:latin typeface="Calibri"/>
                <a:cs typeface="Calibri"/>
              </a:rPr>
              <a:t>to </a:t>
            </a:r>
            <a:r>
              <a:rPr sz="1000" spc="-5" dirty="0">
                <a:latin typeface="Calibri"/>
                <a:cs typeface="Calibri"/>
              </a:rPr>
              <a:t>choose strategies and </a:t>
            </a:r>
            <a:r>
              <a:rPr sz="1000" dirty="0">
                <a:latin typeface="Calibri"/>
                <a:cs typeface="Calibri"/>
              </a:rPr>
              <a:t>to </a:t>
            </a:r>
            <a:r>
              <a:rPr sz="1000" spc="-5" dirty="0">
                <a:latin typeface="Calibri"/>
                <a:cs typeface="Calibri"/>
              </a:rPr>
              <a:t>justify their reasoning </a:t>
            </a:r>
            <a:r>
              <a:rPr sz="1000" dirty="0">
                <a:latin typeface="Calibri"/>
                <a:cs typeface="Calibri"/>
              </a:rPr>
              <a:t>to </a:t>
            </a:r>
            <a:r>
              <a:rPr sz="1000" spc="-5" dirty="0">
                <a:latin typeface="Calibri"/>
                <a:cs typeface="Calibri"/>
              </a:rPr>
              <a:t>solve  problems. Games must be paired with student-student and  student-teacher interactions, so students can reflect on and  examine their mathematical understanding and explain their  reasoning. When this happens, students’ reasoning strategies  develop along with their motivation and</a:t>
            </a:r>
            <a:r>
              <a:rPr sz="1000" spc="5" dirty="0">
                <a:latin typeface="Calibri"/>
                <a:cs typeface="Calibri"/>
              </a:rPr>
              <a:t> </a:t>
            </a:r>
            <a:r>
              <a:rPr sz="1000" spc="-5" dirty="0">
                <a:latin typeface="Calibri"/>
                <a:cs typeface="Calibri"/>
              </a:rPr>
              <a:t>interest.</a:t>
            </a:r>
            <a:endParaRPr sz="1000">
              <a:latin typeface="Calibri"/>
              <a:cs typeface="Calibri"/>
            </a:endParaRPr>
          </a:p>
        </p:txBody>
      </p:sp>
      <p:sp>
        <p:nvSpPr>
          <p:cNvPr id="19" name="object 19"/>
          <p:cNvSpPr/>
          <p:nvPr/>
        </p:nvSpPr>
        <p:spPr>
          <a:xfrm>
            <a:off x="8316861" y="913094"/>
            <a:ext cx="3550285" cy="250825"/>
          </a:xfrm>
          <a:custGeom>
            <a:avLst/>
            <a:gdLst/>
            <a:ahLst/>
            <a:cxnLst/>
            <a:rect l="l" t="t" r="r" b="b"/>
            <a:pathLst>
              <a:path w="3550284" h="250825">
                <a:moveTo>
                  <a:pt x="0" y="0"/>
                </a:moveTo>
                <a:lnTo>
                  <a:pt x="3549836" y="0"/>
                </a:lnTo>
                <a:lnTo>
                  <a:pt x="3549836" y="250384"/>
                </a:lnTo>
                <a:lnTo>
                  <a:pt x="0" y="250384"/>
                </a:lnTo>
                <a:lnTo>
                  <a:pt x="0" y="0"/>
                </a:lnTo>
                <a:close/>
              </a:path>
            </a:pathLst>
          </a:custGeom>
          <a:solidFill>
            <a:srgbClr val="2F5597"/>
          </a:solidFill>
        </p:spPr>
        <p:txBody>
          <a:bodyPr wrap="square" lIns="0" tIns="0" rIns="0" bIns="0" rtlCol="0"/>
          <a:lstStyle/>
          <a:p>
            <a:endParaRPr/>
          </a:p>
        </p:txBody>
      </p:sp>
      <p:sp>
        <p:nvSpPr>
          <p:cNvPr id="20" name="object 20"/>
          <p:cNvSpPr/>
          <p:nvPr/>
        </p:nvSpPr>
        <p:spPr>
          <a:xfrm>
            <a:off x="8316861" y="913094"/>
            <a:ext cx="3550285" cy="250825"/>
          </a:xfrm>
          <a:custGeom>
            <a:avLst/>
            <a:gdLst/>
            <a:ahLst/>
            <a:cxnLst/>
            <a:rect l="l" t="t" r="r" b="b"/>
            <a:pathLst>
              <a:path w="3550284" h="250825">
                <a:moveTo>
                  <a:pt x="0" y="0"/>
                </a:moveTo>
                <a:lnTo>
                  <a:pt x="3549837" y="0"/>
                </a:lnTo>
                <a:lnTo>
                  <a:pt x="3549837" y="250384"/>
                </a:lnTo>
                <a:lnTo>
                  <a:pt x="0" y="250384"/>
                </a:lnTo>
                <a:lnTo>
                  <a:pt x="0" y="0"/>
                </a:lnTo>
                <a:close/>
              </a:path>
            </a:pathLst>
          </a:custGeom>
          <a:ln w="12700">
            <a:solidFill>
              <a:srgbClr val="2F528F"/>
            </a:solidFill>
          </a:ln>
        </p:spPr>
        <p:txBody>
          <a:bodyPr wrap="square" lIns="0" tIns="0" rIns="0" bIns="0" rtlCol="0"/>
          <a:lstStyle/>
          <a:p>
            <a:endParaRPr/>
          </a:p>
        </p:txBody>
      </p:sp>
      <p:sp>
        <p:nvSpPr>
          <p:cNvPr id="21" name="object 21"/>
          <p:cNvSpPr txBox="1"/>
          <p:nvPr/>
        </p:nvSpPr>
        <p:spPr>
          <a:xfrm>
            <a:off x="9827460" y="955039"/>
            <a:ext cx="528320" cy="162560"/>
          </a:xfrm>
          <a:prstGeom prst="rect">
            <a:avLst/>
          </a:prstGeom>
        </p:spPr>
        <p:txBody>
          <a:bodyPr vert="horz" wrap="square" lIns="0" tIns="12700" rIns="0" bIns="0" rtlCol="0">
            <a:spAutoFit/>
          </a:bodyPr>
          <a:lstStyle/>
          <a:p>
            <a:pPr marL="12700">
              <a:lnSpc>
                <a:spcPct val="100000"/>
              </a:lnSpc>
              <a:spcBef>
                <a:spcPts val="100"/>
              </a:spcBef>
            </a:pPr>
            <a:r>
              <a:rPr sz="900" b="1" dirty="0">
                <a:solidFill>
                  <a:srgbClr val="EDEDED"/>
                </a:solidFill>
                <a:latin typeface="Calibri"/>
                <a:cs typeface="Calibri"/>
              </a:rPr>
              <a:t>Discussion</a:t>
            </a:r>
            <a:endParaRPr sz="900">
              <a:latin typeface="Calibri"/>
              <a:cs typeface="Calibri"/>
            </a:endParaRPr>
          </a:p>
        </p:txBody>
      </p:sp>
      <p:sp>
        <p:nvSpPr>
          <p:cNvPr id="22" name="object 22"/>
          <p:cNvSpPr txBox="1"/>
          <p:nvPr/>
        </p:nvSpPr>
        <p:spPr>
          <a:xfrm>
            <a:off x="8316861" y="3792703"/>
            <a:ext cx="3569970" cy="1135380"/>
          </a:xfrm>
          <a:prstGeom prst="rect">
            <a:avLst/>
          </a:prstGeom>
          <a:ln w="12700">
            <a:solidFill>
              <a:srgbClr val="2F5597"/>
            </a:solidFill>
          </a:ln>
        </p:spPr>
        <p:txBody>
          <a:bodyPr vert="horz" wrap="square" lIns="0" tIns="15240" rIns="0" bIns="0" rtlCol="0">
            <a:spAutoFit/>
          </a:bodyPr>
          <a:lstStyle/>
          <a:p>
            <a:pPr marL="200025" marR="132080" indent="-171450">
              <a:lnSpc>
                <a:spcPct val="100000"/>
              </a:lnSpc>
              <a:spcBef>
                <a:spcPts val="120"/>
              </a:spcBef>
              <a:buFont typeface="Arial"/>
              <a:buChar char="•"/>
              <a:tabLst>
                <a:tab pos="200025" algn="l"/>
              </a:tabLst>
            </a:pPr>
            <a:r>
              <a:rPr sz="1000" spc="-5" dirty="0">
                <a:latin typeface="Calibri"/>
                <a:cs typeface="Calibri"/>
              </a:rPr>
              <a:t>Games strengthen students reasoning, understanding and  justification skills, while also building their fluency by providing  meaningful learning opportunities in each phase of learning.</a:t>
            </a:r>
            <a:endParaRPr sz="1000">
              <a:latin typeface="Calibri"/>
              <a:cs typeface="Calibri"/>
            </a:endParaRPr>
          </a:p>
          <a:p>
            <a:pPr marL="200025" marR="71755" indent="-171450">
              <a:lnSpc>
                <a:spcPct val="100000"/>
              </a:lnSpc>
              <a:buFont typeface="Arial"/>
              <a:buChar char="•"/>
              <a:tabLst>
                <a:tab pos="200025" algn="l"/>
              </a:tabLst>
            </a:pPr>
            <a:r>
              <a:rPr sz="1000" spc="-5" dirty="0">
                <a:latin typeface="Calibri"/>
                <a:cs typeface="Calibri"/>
              </a:rPr>
              <a:t>Games increase students’ motivation, engagement and learning  more than if they were just </a:t>
            </a:r>
            <a:r>
              <a:rPr sz="1000" dirty="0">
                <a:latin typeface="Calibri"/>
                <a:cs typeface="Calibri"/>
              </a:rPr>
              <a:t>to </a:t>
            </a:r>
            <a:r>
              <a:rPr sz="1000" spc="-5" dirty="0">
                <a:latin typeface="Calibri"/>
                <a:cs typeface="Calibri"/>
              </a:rPr>
              <a:t>do worksheet</a:t>
            </a:r>
            <a:r>
              <a:rPr sz="1000" spc="10" dirty="0">
                <a:latin typeface="Calibri"/>
                <a:cs typeface="Calibri"/>
              </a:rPr>
              <a:t> </a:t>
            </a:r>
            <a:r>
              <a:rPr sz="1000" spc="-5" dirty="0">
                <a:latin typeface="Calibri"/>
                <a:cs typeface="Calibri"/>
              </a:rPr>
              <a:t>practice.</a:t>
            </a:r>
            <a:endParaRPr sz="1000">
              <a:latin typeface="Calibri"/>
              <a:cs typeface="Calibri"/>
            </a:endParaRPr>
          </a:p>
          <a:p>
            <a:pPr marL="200025" marR="90170" indent="-171450">
              <a:lnSpc>
                <a:spcPct val="100000"/>
              </a:lnSpc>
              <a:buFont typeface="Arial"/>
              <a:buChar char="•"/>
              <a:tabLst>
                <a:tab pos="200025" algn="l"/>
              </a:tabLst>
            </a:pPr>
            <a:r>
              <a:rPr sz="1000" spc="-5" dirty="0">
                <a:latin typeface="Calibri"/>
                <a:cs typeface="Calibri"/>
              </a:rPr>
              <a:t>Games result in mastery of numbers and computations, instead  of automacy and memorization resulted through timed</a:t>
            </a:r>
            <a:r>
              <a:rPr sz="1000" spc="20" dirty="0">
                <a:latin typeface="Calibri"/>
                <a:cs typeface="Calibri"/>
              </a:rPr>
              <a:t> </a:t>
            </a:r>
            <a:r>
              <a:rPr sz="1000" spc="-5" dirty="0">
                <a:latin typeface="Calibri"/>
                <a:cs typeface="Calibri"/>
              </a:rPr>
              <a:t>tests.</a:t>
            </a:r>
            <a:endParaRPr sz="1000">
              <a:latin typeface="Calibri"/>
              <a:cs typeface="Calibri"/>
            </a:endParaRPr>
          </a:p>
        </p:txBody>
      </p:sp>
      <p:sp>
        <p:nvSpPr>
          <p:cNvPr id="23" name="object 23"/>
          <p:cNvSpPr txBox="1"/>
          <p:nvPr/>
        </p:nvSpPr>
        <p:spPr>
          <a:xfrm>
            <a:off x="8320905" y="3497154"/>
            <a:ext cx="3582670" cy="230504"/>
          </a:xfrm>
          <a:prstGeom prst="rect">
            <a:avLst/>
          </a:prstGeom>
          <a:solidFill>
            <a:srgbClr val="2F528F"/>
          </a:solidFill>
        </p:spPr>
        <p:txBody>
          <a:bodyPr vert="horz" wrap="square" lIns="0" tIns="45720" rIns="0" bIns="0" rtlCol="0">
            <a:spAutoFit/>
          </a:bodyPr>
          <a:lstStyle/>
          <a:p>
            <a:pPr algn="ctr">
              <a:lnSpc>
                <a:spcPct val="100000"/>
              </a:lnSpc>
              <a:spcBef>
                <a:spcPts val="360"/>
              </a:spcBef>
            </a:pPr>
            <a:r>
              <a:rPr sz="900" b="1" dirty="0">
                <a:solidFill>
                  <a:srgbClr val="EDEDED"/>
                </a:solidFill>
                <a:latin typeface="Calibri"/>
                <a:cs typeface="Calibri"/>
              </a:rPr>
              <a:t>Conclusions</a:t>
            </a:r>
            <a:endParaRPr sz="900">
              <a:latin typeface="Calibri"/>
              <a:cs typeface="Calibri"/>
            </a:endParaRPr>
          </a:p>
        </p:txBody>
      </p:sp>
      <p:sp>
        <p:nvSpPr>
          <p:cNvPr id="24" name="object 24"/>
          <p:cNvSpPr/>
          <p:nvPr/>
        </p:nvSpPr>
        <p:spPr>
          <a:xfrm>
            <a:off x="277752" y="4392626"/>
            <a:ext cx="4029710" cy="1597025"/>
          </a:xfrm>
          <a:custGeom>
            <a:avLst/>
            <a:gdLst/>
            <a:ahLst/>
            <a:cxnLst/>
            <a:rect l="l" t="t" r="r" b="b"/>
            <a:pathLst>
              <a:path w="4029710" h="1597025">
                <a:moveTo>
                  <a:pt x="0" y="0"/>
                </a:moveTo>
                <a:lnTo>
                  <a:pt x="4029455" y="0"/>
                </a:lnTo>
                <a:lnTo>
                  <a:pt x="4029455" y="1596581"/>
                </a:lnTo>
                <a:lnTo>
                  <a:pt x="0" y="1596581"/>
                </a:lnTo>
                <a:lnTo>
                  <a:pt x="0" y="0"/>
                </a:lnTo>
                <a:close/>
              </a:path>
            </a:pathLst>
          </a:custGeom>
          <a:ln w="12700">
            <a:solidFill>
              <a:srgbClr val="2F5597"/>
            </a:solidFill>
          </a:ln>
        </p:spPr>
        <p:txBody>
          <a:bodyPr wrap="square" lIns="0" tIns="0" rIns="0" bIns="0" rtlCol="0"/>
          <a:lstStyle/>
          <a:p>
            <a:endParaRPr/>
          </a:p>
        </p:txBody>
      </p:sp>
      <p:sp>
        <p:nvSpPr>
          <p:cNvPr id="25" name="object 25"/>
          <p:cNvSpPr txBox="1"/>
          <p:nvPr/>
        </p:nvSpPr>
        <p:spPr>
          <a:xfrm>
            <a:off x="293622" y="4395723"/>
            <a:ext cx="3959860" cy="15494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Effective teaching practices provide experiences that help students </a:t>
            </a:r>
            <a:r>
              <a:rPr sz="1000" dirty="0">
                <a:latin typeface="Calibri"/>
                <a:cs typeface="Calibri"/>
              </a:rPr>
              <a:t>to  </a:t>
            </a:r>
            <a:r>
              <a:rPr sz="1000" spc="-5" dirty="0">
                <a:latin typeface="Calibri"/>
                <a:cs typeface="Calibri"/>
              </a:rPr>
              <a:t>connect procedures with the underlying concepts and provide students with  opportunities </a:t>
            </a:r>
            <a:r>
              <a:rPr sz="1000" dirty="0">
                <a:latin typeface="Calibri"/>
                <a:cs typeface="Calibri"/>
              </a:rPr>
              <a:t>to </a:t>
            </a:r>
            <a:r>
              <a:rPr sz="1000" spc="-5" dirty="0">
                <a:latin typeface="Calibri"/>
                <a:cs typeface="Calibri"/>
              </a:rPr>
              <a:t>rehearse or practice strategies and </a:t>
            </a:r>
            <a:r>
              <a:rPr sz="1000" dirty="0">
                <a:latin typeface="Calibri"/>
                <a:cs typeface="Calibri"/>
              </a:rPr>
              <a:t>to </a:t>
            </a:r>
            <a:r>
              <a:rPr sz="1000" spc="-5" dirty="0">
                <a:latin typeface="Calibri"/>
                <a:cs typeface="Calibri"/>
              </a:rPr>
              <a:t>justify their  procedures. Practice should be brief, engaging, purposeful, and distributed  (Rohrer, </a:t>
            </a:r>
            <a:r>
              <a:rPr sz="1000" dirty="0">
                <a:latin typeface="Calibri"/>
                <a:cs typeface="Calibri"/>
              </a:rPr>
              <a:t>2009). </a:t>
            </a:r>
            <a:r>
              <a:rPr sz="1000" spc="-5" dirty="0">
                <a:latin typeface="Calibri"/>
                <a:cs typeface="Calibri"/>
              </a:rPr>
              <a:t>Too much practice too soon can be ineffective or lead </a:t>
            </a:r>
            <a:r>
              <a:rPr sz="1000" dirty="0">
                <a:latin typeface="Calibri"/>
                <a:cs typeface="Calibri"/>
              </a:rPr>
              <a:t>to  </a:t>
            </a:r>
            <a:r>
              <a:rPr sz="1000" spc="-5" dirty="0">
                <a:latin typeface="Calibri"/>
                <a:cs typeface="Calibri"/>
              </a:rPr>
              <a:t>math anxiety (Isaacs </a:t>
            </a:r>
            <a:r>
              <a:rPr sz="1000" dirty="0">
                <a:latin typeface="Calibri"/>
                <a:cs typeface="Calibri"/>
              </a:rPr>
              <a:t>&amp; </a:t>
            </a:r>
            <a:r>
              <a:rPr sz="1000" spc="-5" dirty="0">
                <a:latin typeface="Calibri"/>
                <a:cs typeface="Calibri"/>
              </a:rPr>
              <a:t>Carroll, </a:t>
            </a:r>
            <a:r>
              <a:rPr sz="1000" dirty="0">
                <a:latin typeface="Calibri"/>
                <a:cs typeface="Calibri"/>
              </a:rPr>
              <a:t>1999). </a:t>
            </a:r>
            <a:r>
              <a:rPr sz="1000" spc="-5" dirty="0">
                <a:latin typeface="Calibri"/>
                <a:cs typeface="Calibri"/>
              </a:rPr>
              <a:t>Often, students are being drilled with  worksheet after worksheet </a:t>
            </a:r>
            <a:r>
              <a:rPr sz="1000" dirty="0">
                <a:latin typeface="Calibri"/>
                <a:cs typeface="Calibri"/>
              </a:rPr>
              <a:t>to </a:t>
            </a:r>
            <a:r>
              <a:rPr sz="1000" spc="-5" dirty="0">
                <a:latin typeface="Calibri"/>
                <a:cs typeface="Calibri"/>
              </a:rPr>
              <a:t>help them gain math fluency. Mathematical  practices should be brief, engaging and purposeful. Teachers need </a:t>
            </a:r>
            <a:r>
              <a:rPr sz="1000" dirty="0">
                <a:latin typeface="Calibri"/>
                <a:cs typeface="Calibri"/>
              </a:rPr>
              <a:t>to </a:t>
            </a:r>
            <a:r>
              <a:rPr sz="1000" spc="-5" dirty="0">
                <a:latin typeface="Calibri"/>
                <a:cs typeface="Calibri"/>
              </a:rPr>
              <a:t>start  replacing these fluency worksheets with math games that strengthen  fluency, engagement, problem solving skills and</a:t>
            </a:r>
            <a:r>
              <a:rPr sz="1000" spc="5" dirty="0">
                <a:latin typeface="Calibri"/>
                <a:cs typeface="Calibri"/>
              </a:rPr>
              <a:t> </a:t>
            </a:r>
            <a:r>
              <a:rPr sz="1000" spc="-5" dirty="0">
                <a:latin typeface="Calibri"/>
                <a:cs typeface="Calibri"/>
              </a:rPr>
              <a:t>reasoning.</a:t>
            </a:r>
            <a:endParaRPr sz="1000">
              <a:latin typeface="Calibri"/>
              <a:cs typeface="Calibri"/>
            </a:endParaRPr>
          </a:p>
        </p:txBody>
      </p:sp>
      <p:sp>
        <p:nvSpPr>
          <p:cNvPr id="26" name="object 26"/>
          <p:cNvSpPr txBox="1"/>
          <p:nvPr/>
        </p:nvSpPr>
        <p:spPr>
          <a:xfrm>
            <a:off x="4585377" y="2528277"/>
            <a:ext cx="3526790" cy="233679"/>
          </a:xfrm>
          <a:prstGeom prst="rect">
            <a:avLst/>
          </a:prstGeom>
          <a:solidFill>
            <a:srgbClr val="2F528F"/>
          </a:solidFill>
        </p:spPr>
        <p:txBody>
          <a:bodyPr vert="horz" wrap="square" lIns="0" tIns="45720" rIns="0" bIns="0" rtlCol="0">
            <a:spAutoFit/>
          </a:bodyPr>
          <a:lstStyle/>
          <a:p>
            <a:pPr algn="ctr">
              <a:lnSpc>
                <a:spcPct val="100000"/>
              </a:lnSpc>
              <a:spcBef>
                <a:spcPts val="360"/>
              </a:spcBef>
            </a:pPr>
            <a:r>
              <a:rPr sz="900" b="1" dirty="0">
                <a:solidFill>
                  <a:srgbClr val="EDEDED"/>
                </a:solidFill>
                <a:latin typeface="Calibri"/>
                <a:cs typeface="Calibri"/>
              </a:rPr>
              <a:t>Results</a:t>
            </a:r>
            <a:endParaRPr sz="900">
              <a:latin typeface="Calibri"/>
              <a:cs typeface="Calibri"/>
            </a:endParaRPr>
          </a:p>
        </p:txBody>
      </p:sp>
      <p:sp>
        <p:nvSpPr>
          <p:cNvPr id="27" name="object 27"/>
          <p:cNvSpPr txBox="1"/>
          <p:nvPr/>
        </p:nvSpPr>
        <p:spPr>
          <a:xfrm>
            <a:off x="1843881" y="250933"/>
            <a:ext cx="520065" cy="307975"/>
          </a:xfrm>
          <a:prstGeom prst="rect">
            <a:avLst/>
          </a:prstGeom>
        </p:spPr>
        <p:txBody>
          <a:bodyPr vert="horz" wrap="square" lIns="0" tIns="0" rIns="0" bIns="0" rtlCol="0">
            <a:spAutoFit/>
          </a:bodyPr>
          <a:lstStyle/>
          <a:p>
            <a:pPr algn="ctr">
              <a:lnSpc>
                <a:spcPts val="1150"/>
              </a:lnSpc>
            </a:pPr>
            <a:r>
              <a:rPr sz="1000" spc="-5" dirty="0">
                <a:solidFill>
                  <a:srgbClr val="FFFFFF"/>
                </a:solidFill>
                <a:latin typeface="Calibri"/>
                <a:cs typeface="Calibri"/>
              </a:rPr>
              <a:t>Univ</a:t>
            </a:r>
            <a:r>
              <a:rPr sz="1000" dirty="0">
                <a:solidFill>
                  <a:srgbClr val="FFFFFF"/>
                </a:solidFill>
                <a:latin typeface="Calibri"/>
                <a:cs typeface="Calibri"/>
              </a:rPr>
              <a:t>er</a:t>
            </a:r>
            <a:r>
              <a:rPr sz="1000" spc="-5" dirty="0">
                <a:solidFill>
                  <a:srgbClr val="FFFFFF"/>
                </a:solidFill>
                <a:latin typeface="Calibri"/>
                <a:cs typeface="Calibri"/>
              </a:rPr>
              <a:t>si</a:t>
            </a:r>
            <a:r>
              <a:rPr sz="1000" dirty="0">
                <a:solidFill>
                  <a:srgbClr val="FFFFFF"/>
                </a:solidFill>
                <a:latin typeface="Calibri"/>
                <a:cs typeface="Calibri"/>
              </a:rPr>
              <a:t>ty</a:t>
            </a:r>
            <a:endParaRPr sz="1000">
              <a:latin typeface="Calibri"/>
              <a:cs typeface="Calibri"/>
            </a:endParaRPr>
          </a:p>
          <a:p>
            <a:pPr algn="ctr">
              <a:lnSpc>
                <a:spcPct val="100000"/>
              </a:lnSpc>
            </a:pPr>
            <a:r>
              <a:rPr sz="1000" spc="-5" dirty="0">
                <a:solidFill>
                  <a:srgbClr val="FFFFFF"/>
                </a:solidFill>
                <a:latin typeface="Calibri"/>
                <a:cs typeface="Calibri"/>
              </a:rPr>
              <a:t>Logo</a:t>
            </a:r>
            <a:endParaRPr sz="1000">
              <a:latin typeface="Calibri"/>
              <a:cs typeface="Calibri"/>
            </a:endParaRPr>
          </a:p>
        </p:txBody>
      </p:sp>
      <p:sp>
        <p:nvSpPr>
          <p:cNvPr id="28" name="object 28"/>
          <p:cNvSpPr txBox="1"/>
          <p:nvPr/>
        </p:nvSpPr>
        <p:spPr>
          <a:xfrm>
            <a:off x="9479756" y="260077"/>
            <a:ext cx="520065" cy="307975"/>
          </a:xfrm>
          <a:prstGeom prst="rect">
            <a:avLst/>
          </a:prstGeom>
        </p:spPr>
        <p:txBody>
          <a:bodyPr vert="horz" wrap="square" lIns="0" tIns="0" rIns="0" bIns="0" rtlCol="0">
            <a:spAutoFit/>
          </a:bodyPr>
          <a:lstStyle/>
          <a:p>
            <a:pPr algn="ctr">
              <a:lnSpc>
                <a:spcPts val="1150"/>
              </a:lnSpc>
            </a:pPr>
            <a:r>
              <a:rPr sz="1000" spc="-5" dirty="0">
                <a:solidFill>
                  <a:srgbClr val="FFFFFF"/>
                </a:solidFill>
                <a:latin typeface="Calibri"/>
                <a:cs typeface="Calibri"/>
              </a:rPr>
              <a:t>Univ</a:t>
            </a:r>
            <a:r>
              <a:rPr sz="1000" dirty="0">
                <a:solidFill>
                  <a:srgbClr val="FFFFFF"/>
                </a:solidFill>
                <a:latin typeface="Calibri"/>
                <a:cs typeface="Calibri"/>
              </a:rPr>
              <a:t>er</a:t>
            </a:r>
            <a:r>
              <a:rPr sz="1000" spc="-5" dirty="0">
                <a:solidFill>
                  <a:srgbClr val="FFFFFF"/>
                </a:solidFill>
                <a:latin typeface="Calibri"/>
                <a:cs typeface="Calibri"/>
              </a:rPr>
              <a:t>si</a:t>
            </a:r>
            <a:r>
              <a:rPr sz="1000" dirty="0">
                <a:solidFill>
                  <a:srgbClr val="FFFFFF"/>
                </a:solidFill>
                <a:latin typeface="Calibri"/>
                <a:cs typeface="Calibri"/>
              </a:rPr>
              <a:t>ty</a:t>
            </a:r>
            <a:endParaRPr sz="1000">
              <a:latin typeface="Calibri"/>
              <a:cs typeface="Calibri"/>
            </a:endParaRPr>
          </a:p>
          <a:p>
            <a:pPr algn="ctr">
              <a:lnSpc>
                <a:spcPct val="100000"/>
              </a:lnSpc>
            </a:pPr>
            <a:r>
              <a:rPr sz="1000" spc="-5" dirty="0">
                <a:solidFill>
                  <a:srgbClr val="FFFFFF"/>
                </a:solidFill>
                <a:latin typeface="Calibri"/>
                <a:cs typeface="Calibri"/>
              </a:rPr>
              <a:t>Logo</a:t>
            </a:r>
            <a:endParaRPr sz="1000">
              <a:latin typeface="Calibri"/>
              <a:cs typeface="Calibri"/>
            </a:endParaRPr>
          </a:p>
        </p:txBody>
      </p:sp>
      <p:sp>
        <p:nvSpPr>
          <p:cNvPr id="29" name="object 29"/>
          <p:cNvSpPr/>
          <p:nvPr/>
        </p:nvSpPr>
        <p:spPr>
          <a:xfrm>
            <a:off x="8334383" y="5261771"/>
            <a:ext cx="3587750" cy="704215"/>
          </a:xfrm>
          <a:custGeom>
            <a:avLst/>
            <a:gdLst/>
            <a:ahLst/>
            <a:cxnLst/>
            <a:rect l="l" t="t" r="r" b="b"/>
            <a:pathLst>
              <a:path w="3587750" h="704214">
                <a:moveTo>
                  <a:pt x="0" y="0"/>
                </a:moveTo>
                <a:lnTo>
                  <a:pt x="3587731" y="0"/>
                </a:lnTo>
                <a:lnTo>
                  <a:pt x="3587731" y="704029"/>
                </a:lnTo>
                <a:lnTo>
                  <a:pt x="0" y="704029"/>
                </a:lnTo>
                <a:lnTo>
                  <a:pt x="0" y="0"/>
                </a:lnTo>
                <a:close/>
              </a:path>
            </a:pathLst>
          </a:custGeom>
          <a:ln w="12700">
            <a:solidFill>
              <a:srgbClr val="2F5597"/>
            </a:solidFill>
          </a:ln>
        </p:spPr>
        <p:txBody>
          <a:bodyPr wrap="square" lIns="0" tIns="0" rIns="0" bIns="0" rtlCol="0"/>
          <a:lstStyle/>
          <a:p>
            <a:endParaRPr/>
          </a:p>
        </p:txBody>
      </p:sp>
      <p:sp>
        <p:nvSpPr>
          <p:cNvPr id="30" name="object 30"/>
          <p:cNvSpPr txBox="1"/>
          <p:nvPr/>
        </p:nvSpPr>
        <p:spPr>
          <a:xfrm>
            <a:off x="8350253" y="5278628"/>
            <a:ext cx="3546475" cy="662940"/>
          </a:xfrm>
          <a:prstGeom prst="rect">
            <a:avLst/>
          </a:prstGeom>
        </p:spPr>
        <p:txBody>
          <a:bodyPr vert="horz" wrap="square" lIns="0" tIns="17780" rIns="0" bIns="0" rtlCol="0">
            <a:spAutoFit/>
          </a:bodyPr>
          <a:lstStyle/>
          <a:p>
            <a:pPr marL="12700" marR="121285">
              <a:lnSpc>
                <a:spcPts val="700"/>
              </a:lnSpc>
              <a:spcBef>
                <a:spcPts val="140"/>
              </a:spcBef>
              <a:buAutoNum type="arabicPeriod"/>
              <a:tabLst>
                <a:tab pos="87630" algn="l"/>
              </a:tabLst>
            </a:pPr>
            <a:r>
              <a:rPr sz="600" spc="-5" dirty="0">
                <a:latin typeface="Calibri"/>
                <a:cs typeface="Calibri"/>
              </a:rPr>
              <a:t>Bay-Williams, J. M., </a:t>
            </a:r>
            <a:r>
              <a:rPr sz="600" dirty="0">
                <a:latin typeface="Calibri"/>
                <a:cs typeface="Calibri"/>
              </a:rPr>
              <a:t>&amp; </a:t>
            </a:r>
            <a:r>
              <a:rPr sz="600" spc="-5" dirty="0">
                <a:latin typeface="Calibri"/>
                <a:cs typeface="Calibri"/>
              </a:rPr>
              <a:t>Kling, G. (2014, November). </a:t>
            </a:r>
            <a:r>
              <a:rPr sz="600" i="1" spc="-5" dirty="0">
                <a:latin typeface="Calibri"/>
                <a:cs typeface="Calibri"/>
              </a:rPr>
              <a:t>Enriching Addition </a:t>
            </a:r>
            <a:r>
              <a:rPr sz="600" i="1" dirty="0">
                <a:latin typeface="Calibri"/>
                <a:cs typeface="Calibri"/>
              </a:rPr>
              <a:t>and </a:t>
            </a:r>
            <a:r>
              <a:rPr sz="600" i="1" spc="-5" dirty="0">
                <a:latin typeface="Calibri"/>
                <a:cs typeface="Calibri"/>
              </a:rPr>
              <a:t>Subtraction Fact Mastery through  Games. </a:t>
            </a:r>
            <a:r>
              <a:rPr sz="600" spc="-5" dirty="0">
                <a:latin typeface="Calibri"/>
                <a:cs typeface="Calibri"/>
              </a:rPr>
              <a:t>Retrieved from </a:t>
            </a:r>
            <a:r>
              <a:rPr sz="600" u="sng" spc="-5" dirty="0">
                <a:uFill>
                  <a:solidFill>
                    <a:srgbClr val="000000"/>
                  </a:solidFill>
                </a:uFill>
                <a:latin typeface="Calibri"/>
                <a:cs typeface="Calibri"/>
              </a:rPr>
              <a:t>https://</a:t>
            </a:r>
            <a:r>
              <a:rPr sz="600" u="sng" spc="-5" dirty="0">
                <a:uFill>
                  <a:solidFill>
                    <a:srgbClr val="000000"/>
                  </a:solidFill>
                </a:uFill>
                <a:latin typeface="Calibri"/>
                <a:cs typeface="Calibri"/>
                <a:hlinkClick r:id="rId2"/>
              </a:rPr>
              <a:t>www.nctm.org/Publications/Teaching-Children- </a:t>
            </a:r>
            <a:r>
              <a:rPr sz="600" u="sng" spc="-5" dirty="0">
                <a:uFill>
                  <a:solidFill>
                    <a:srgbClr val="000000"/>
                  </a:solidFill>
                </a:uFill>
                <a:latin typeface="Calibri"/>
                <a:cs typeface="Calibri"/>
              </a:rPr>
              <a:t> Mathematics/2014/Vol21/Issue4/Enriching-Addition-and-Subtraction-Fact-Mastery-through-Games</a:t>
            </a:r>
            <a:r>
              <a:rPr sz="600" spc="-5" dirty="0">
                <a:latin typeface="Calibri"/>
                <a:cs typeface="Calibri"/>
              </a:rPr>
              <a:t>/</a:t>
            </a:r>
            <a:endParaRPr sz="600">
              <a:latin typeface="Calibri"/>
              <a:cs typeface="Calibri"/>
            </a:endParaRPr>
          </a:p>
          <a:p>
            <a:pPr marL="86995" indent="-74295">
              <a:lnSpc>
                <a:spcPts val="655"/>
              </a:lnSpc>
              <a:buAutoNum type="arabicPeriod"/>
              <a:tabLst>
                <a:tab pos="87630" algn="l"/>
              </a:tabLst>
            </a:pPr>
            <a:r>
              <a:rPr sz="600" spc="-5" dirty="0">
                <a:latin typeface="Calibri"/>
                <a:cs typeface="Calibri"/>
              </a:rPr>
              <a:t>Lum,</a:t>
            </a:r>
            <a:r>
              <a:rPr sz="600" spc="5" dirty="0">
                <a:latin typeface="Calibri"/>
                <a:cs typeface="Calibri"/>
              </a:rPr>
              <a:t> </a:t>
            </a:r>
            <a:r>
              <a:rPr sz="600" spc="-5" dirty="0">
                <a:latin typeface="Calibri"/>
                <a:cs typeface="Calibri"/>
              </a:rPr>
              <a:t>J.</a:t>
            </a:r>
            <a:r>
              <a:rPr sz="600" spc="5" dirty="0">
                <a:latin typeface="Calibri"/>
                <a:cs typeface="Calibri"/>
              </a:rPr>
              <a:t> </a:t>
            </a:r>
            <a:r>
              <a:rPr sz="600" spc="-5" dirty="0">
                <a:latin typeface="Calibri"/>
                <a:cs typeface="Calibri"/>
              </a:rPr>
              <a:t>(2019,</a:t>
            </a:r>
            <a:r>
              <a:rPr sz="600" spc="10" dirty="0">
                <a:latin typeface="Calibri"/>
                <a:cs typeface="Calibri"/>
              </a:rPr>
              <a:t> </a:t>
            </a:r>
            <a:r>
              <a:rPr sz="600" spc="-5" dirty="0">
                <a:latin typeface="Calibri"/>
                <a:cs typeface="Calibri"/>
              </a:rPr>
              <a:t>September).</a:t>
            </a:r>
            <a:r>
              <a:rPr sz="600" dirty="0">
                <a:latin typeface="Calibri"/>
                <a:cs typeface="Calibri"/>
              </a:rPr>
              <a:t> </a:t>
            </a:r>
            <a:r>
              <a:rPr sz="600" i="1" dirty="0">
                <a:latin typeface="Calibri"/>
                <a:cs typeface="Calibri"/>
              </a:rPr>
              <a:t>Aha!</a:t>
            </a:r>
            <a:r>
              <a:rPr sz="600" i="1" spc="10" dirty="0">
                <a:latin typeface="Calibri"/>
                <a:cs typeface="Calibri"/>
              </a:rPr>
              <a:t> </a:t>
            </a:r>
            <a:r>
              <a:rPr sz="600" i="1" spc="-5" dirty="0">
                <a:latin typeface="Calibri"/>
                <a:cs typeface="Calibri"/>
              </a:rPr>
              <a:t>Finding</a:t>
            </a:r>
            <a:r>
              <a:rPr sz="600" i="1" spc="15" dirty="0">
                <a:latin typeface="Calibri"/>
                <a:cs typeface="Calibri"/>
              </a:rPr>
              <a:t> </a:t>
            </a:r>
            <a:r>
              <a:rPr sz="600" i="1" spc="-5" dirty="0">
                <a:latin typeface="Calibri"/>
                <a:cs typeface="Calibri"/>
              </a:rPr>
              <a:t>the</a:t>
            </a:r>
            <a:r>
              <a:rPr sz="600" i="1" spc="5" dirty="0">
                <a:latin typeface="Calibri"/>
                <a:cs typeface="Calibri"/>
              </a:rPr>
              <a:t> </a:t>
            </a:r>
            <a:r>
              <a:rPr sz="600" i="1" spc="-5" dirty="0">
                <a:latin typeface="Calibri"/>
                <a:cs typeface="Calibri"/>
              </a:rPr>
              <a:t>Joy</a:t>
            </a:r>
            <a:r>
              <a:rPr sz="600" i="1" dirty="0">
                <a:latin typeface="Calibri"/>
                <a:cs typeface="Calibri"/>
              </a:rPr>
              <a:t> </a:t>
            </a:r>
            <a:r>
              <a:rPr sz="600" i="1" spc="-5" dirty="0">
                <a:latin typeface="Calibri"/>
                <a:cs typeface="Calibri"/>
              </a:rPr>
              <a:t>in</a:t>
            </a:r>
            <a:r>
              <a:rPr sz="600" i="1" spc="15" dirty="0">
                <a:latin typeface="Calibri"/>
                <a:cs typeface="Calibri"/>
              </a:rPr>
              <a:t> </a:t>
            </a:r>
            <a:r>
              <a:rPr sz="600" i="1" spc="-5" dirty="0">
                <a:latin typeface="Calibri"/>
                <a:cs typeface="Calibri"/>
              </a:rPr>
              <a:t>Mathematics</a:t>
            </a:r>
            <a:r>
              <a:rPr sz="600" i="1" spc="10" dirty="0">
                <a:latin typeface="Calibri"/>
                <a:cs typeface="Calibri"/>
              </a:rPr>
              <a:t> </a:t>
            </a:r>
            <a:r>
              <a:rPr sz="600" i="1" spc="-5" dirty="0">
                <a:latin typeface="Calibri"/>
                <a:cs typeface="Calibri"/>
              </a:rPr>
              <a:t>Hctm</a:t>
            </a:r>
            <a:r>
              <a:rPr sz="600" i="1" spc="10" dirty="0">
                <a:latin typeface="Calibri"/>
                <a:cs typeface="Calibri"/>
              </a:rPr>
              <a:t> </a:t>
            </a:r>
            <a:r>
              <a:rPr sz="600" i="1" spc="-5" dirty="0">
                <a:latin typeface="Calibri"/>
                <a:cs typeface="Calibri"/>
              </a:rPr>
              <a:t>Conference</a:t>
            </a:r>
            <a:r>
              <a:rPr sz="600" i="1" spc="5" dirty="0">
                <a:latin typeface="Calibri"/>
                <a:cs typeface="Calibri"/>
              </a:rPr>
              <a:t> </a:t>
            </a:r>
            <a:r>
              <a:rPr sz="600" i="1" spc="-5" dirty="0">
                <a:latin typeface="Calibri"/>
                <a:cs typeface="Calibri"/>
              </a:rPr>
              <a:t>2019</a:t>
            </a:r>
            <a:r>
              <a:rPr sz="600" spc="-5" dirty="0">
                <a:latin typeface="Calibri"/>
                <a:cs typeface="Calibri"/>
              </a:rPr>
              <a:t>.</a:t>
            </a:r>
            <a:r>
              <a:rPr sz="600" spc="5" dirty="0">
                <a:latin typeface="Calibri"/>
                <a:cs typeface="Calibri"/>
              </a:rPr>
              <a:t> </a:t>
            </a:r>
            <a:r>
              <a:rPr sz="600" i="1" dirty="0">
                <a:latin typeface="Calibri"/>
                <a:cs typeface="Calibri"/>
              </a:rPr>
              <a:t>AHA!</a:t>
            </a:r>
            <a:r>
              <a:rPr sz="600" i="1" spc="15" dirty="0">
                <a:latin typeface="Calibri"/>
                <a:cs typeface="Calibri"/>
              </a:rPr>
              <a:t> </a:t>
            </a:r>
            <a:r>
              <a:rPr sz="600" i="1" spc="-5" dirty="0">
                <a:latin typeface="Calibri"/>
                <a:cs typeface="Calibri"/>
              </a:rPr>
              <a:t>Finding</a:t>
            </a:r>
            <a:r>
              <a:rPr sz="600" i="1" spc="10" dirty="0">
                <a:latin typeface="Calibri"/>
                <a:cs typeface="Calibri"/>
              </a:rPr>
              <a:t> </a:t>
            </a:r>
            <a:r>
              <a:rPr sz="600" i="1" spc="-5" dirty="0">
                <a:latin typeface="Calibri"/>
                <a:cs typeface="Calibri"/>
              </a:rPr>
              <a:t>the</a:t>
            </a:r>
            <a:r>
              <a:rPr sz="600" i="1" spc="10" dirty="0">
                <a:latin typeface="Calibri"/>
                <a:cs typeface="Calibri"/>
              </a:rPr>
              <a:t> </a:t>
            </a:r>
            <a:r>
              <a:rPr sz="600" i="1" spc="-5" dirty="0">
                <a:latin typeface="Calibri"/>
                <a:cs typeface="Calibri"/>
              </a:rPr>
              <a:t>Joy</a:t>
            </a:r>
            <a:r>
              <a:rPr sz="600" i="1" dirty="0">
                <a:latin typeface="Calibri"/>
                <a:cs typeface="Calibri"/>
              </a:rPr>
              <a:t> </a:t>
            </a:r>
            <a:r>
              <a:rPr sz="600" i="1" spc="-5" dirty="0">
                <a:latin typeface="Calibri"/>
                <a:cs typeface="Calibri"/>
              </a:rPr>
              <a:t>in</a:t>
            </a:r>
            <a:endParaRPr sz="600">
              <a:latin typeface="Calibri"/>
              <a:cs typeface="Calibri"/>
            </a:endParaRPr>
          </a:p>
          <a:p>
            <a:pPr marL="12700">
              <a:lnSpc>
                <a:spcPts val="710"/>
              </a:lnSpc>
            </a:pPr>
            <a:r>
              <a:rPr sz="600" i="1" spc="-5" dirty="0">
                <a:latin typeface="Calibri"/>
                <a:cs typeface="Calibri"/>
              </a:rPr>
              <a:t>Mathematics HCTM Conference 2019</a:t>
            </a:r>
            <a:r>
              <a:rPr sz="600" spc="-5" dirty="0">
                <a:latin typeface="Calibri"/>
                <a:cs typeface="Calibri"/>
              </a:rPr>
              <a:t>.</a:t>
            </a:r>
            <a:r>
              <a:rPr sz="600" spc="15" dirty="0">
                <a:latin typeface="Calibri"/>
                <a:cs typeface="Calibri"/>
              </a:rPr>
              <a:t> </a:t>
            </a:r>
            <a:r>
              <a:rPr sz="600" spc="-5" dirty="0">
                <a:latin typeface="Calibri"/>
                <a:cs typeface="Calibri"/>
              </a:rPr>
              <a:t>Honolulu.</a:t>
            </a:r>
            <a:endParaRPr sz="600">
              <a:latin typeface="Calibri"/>
              <a:cs typeface="Calibri"/>
            </a:endParaRPr>
          </a:p>
          <a:p>
            <a:pPr marL="12700" marR="413384">
              <a:lnSpc>
                <a:spcPts val="700"/>
              </a:lnSpc>
              <a:spcBef>
                <a:spcPts val="135"/>
              </a:spcBef>
              <a:buAutoNum type="arabicPeriod" startAt="3"/>
              <a:tabLst>
                <a:tab pos="87630" algn="l"/>
              </a:tabLst>
            </a:pPr>
            <a:r>
              <a:rPr sz="600" spc="-5" dirty="0">
                <a:latin typeface="Calibri"/>
                <a:cs typeface="Calibri"/>
              </a:rPr>
              <a:t>Rutherford, </a:t>
            </a:r>
            <a:r>
              <a:rPr sz="600" dirty="0">
                <a:latin typeface="Calibri"/>
                <a:cs typeface="Calibri"/>
              </a:rPr>
              <a:t>K. </a:t>
            </a:r>
            <a:r>
              <a:rPr sz="600" spc="-5" dirty="0">
                <a:latin typeface="Calibri"/>
                <a:cs typeface="Calibri"/>
              </a:rPr>
              <a:t>(2015, April 27). </a:t>
            </a:r>
            <a:r>
              <a:rPr sz="600" i="1" dirty="0">
                <a:latin typeface="Calibri"/>
                <a:cs typeface="Calibri"/>
              </a:rPr>
              <a:t>Why </a:t>
            </a:r>
            <a:r>
              <a:rPr sz="600" i="1" spc="-5" dirty="0">
                <a:latin typeface="Calibri"/>
                <a:cs typeface="Calibri"/>
              </a:rPr>
              <a:t>Play Math Games? </a:t>
            </a:r>
            <a:r>
              <a:rPr sz="600" spc="-5" dirty="0">
                <a:latin typeface="Calibri"/>
                <a:cs typeface="Calibri"/>
              </a:rPr>
              <a:t>Retrieved from  https://</a:t>
            </a:r>
            <a:r>
              <a:rPr sz="600" spc="-5" dirty="0">
                <a:latin typeface="Calibri"/>
                <a:cs typeface="Calibri"/>
                <a:hlinkClick r:id="rId3"/>
              </a:rPr>
              <a:t>www.nctm.org/Publications/Teaching-Children-Mathematics/Blog/Why-Play-Math-Games_/</a:t>
            </a:r>
            <a:endParaRPr sz="600">
              <a:latin typeface="Calibri"/>
              <a:cs typeface="Calibri"/>
            </a:endParaRPr>
          </a:p>
        </p:txBody>
      </p:sp>
      <p:sp>
        <p:nvSpPr>
          <p:cNvPr id="31" name="object 31"/>
          <p:cNvSpPr/>
          <p:nvPr/>
        </p:nvSpPr>
        <p:spPr>
          <a:xfrm>
            <a:off x="8327255" y="4999459"/>
            <a:ext cx="3604260" cy="214629"/>
          </a:xfrm>
          <a:custGeom>
            <a:avLst/>
            <a:gdLst/>
            <a:ahLst/>
            <a:cxnLst/>
            <a:rect l="l" t="t" r="r" b="b"/>
            <a:pathLst>
              <a:path w="3604259" h="214629">
                <a:moveTo>
                  <a:pt x="0" y="0"/>
                </a:moveTo>
                <a:lnTo>
                  <a:pt x="3604097" y="0"/>
                </a:lnTo>
                <a:lnTo>
                  <a:pt x="3604097" y="214616"/>
                </a:lnTo>
                <a:lnTo>
                  <a:pt x="0" y="214616"/>
                </a:lnTo>
                <a:lnTo>
                  <a:pt x="0" y="0"/>
                </a:lnTo>
                <a:close/>
              </a:path>
            </a:pathLst>
          </a:custGeom>
          <a:solidFill>
            <a:srgbClr val="2F5597"/>
          </a:solidFill>
        </p:spPr>
        <p:txBody>
          <a:bodyPr wrap="square" lIns="0" tIns="0" rIns="0" bIns="0" rtlCol="0"/>
          <a:lstStyle/>
          <a:p>
            <a:endParaRPr/>
          </a:p>
        </p:txBody>
      </p:sp>
      <p:sp>
        <p:nvSpPr>
          <p:cNvPr id="32" name="object 32"/>
          <p:cNvSpPr/>
          <p:nvPr/>
        </p:nvSpPr>
        <p:spPr>
          <a:xfrm>
            <a:off x="8327255" y="4999459"/>
            <a:ext cx="3604260" cy="214629"/>
          </a:xfrm>
          <a:custGeom>
            <a:avLst/>
            <a:gdLst/>
            <a:ahLst/>
            <a:cxnLst/>
            <a:rect l="l" t="t" r="r" b="b"/>
            <a:pathLst>
              <a:path w="3604259" h="214629">
                <a:moveTo>
                  <a:pt x="0" y="0"/>
                </a:moveTo>
                <a:lnTo>
                  <a:pt x="3604097" y="0"/>
                </a:lnTo>
                <a:lnTo>
                  <a:pt x="3604097" y="214616"/>
                </a:lnTo>
                <a:lnTo>
                  <a:pt x="0" y="214616"/>
                </a:lnTo>
                <a:lnTo>
                  <a:pt x="0" y="0"/>
                </a:lnTo>
                <a:close/>
              </a:path>
            </a:pathLst>
          </a:custGeom>
          <a:ln w="12700">
            <a:solidFill>
              <a:srgbClr val="2F528F"/>
            </a:solidFill>
          </a:ln>
        </p:spPr>
        <p:txBody>
          <a:bodyPr wrap="square" lIns="0" tIns="0" rIns="0" bIns="0" rtlCol="0"/>
          <a:lstStyle/>
          <a:p>
            <a:endParaRPr/>
          </a:p>
        </p:txBody>
      </p:sp>
      <p:sp>
        <p:nvSpPr>
          <p:cNvPr id="33" name="object 33"/>
          <p:cNvSpPr txBox="1"/>
          <p:nvPr/>
        </p:nvSpPr>
        <p:spPr>
          <a:xfrm>
            <a:off x="9849110" y="5024120"/>
            <a:ext cx="560705" cy="162560"/>
          </a:xfrm>
          <a:prstGeom prst="rect">
            <a:avLst/>
          </a:prstGeom>
        </p:spPr>
        <p:txBody>
          <a:bodyPr vert="horz" wrap="square" lIns="0" tIns="12700" rIns="0" bIns="0" rtlCol="0">
            <a:spAutoFit/>
          </a:bodyPr>
          <a:lstStyle/>
          <a:p>
            <a:pPr marL="12700">
              <a:lnSpc>
                <a:spcPct val="100000"/>
              </a:lnSpc>
              <a:spcBef>
                <a:spcPts val="100"/>
              </a:spcBef>
            </a:pPr>
            <a:r>
              <a:rPr sz="900" b="1" dirty="0">
                <a:solidFill>
                  <a:srgbClr val="EDEDED"/>
                </a:solidFill>
                <a:latin typeface="Calibri"/>
                <a:cs typeface="Calibri"/>
              </a:rPr>
              <a:t>References</a:t>
            </a:r>
            <a:endParaRPr sz="900">
              <a:latin typeface="Calibri"/>
              <a:cs typeface="Calibri"/>
            </a:endParaRPr>
          </a:p>
        </p:txBody>
      </p:sp>
      <p:sp>
        <p:nvSpPr>
          <p:cNvPr id="34" name="object 34"/>
          <p:cNvSpPr/>
          <p:nvPr/>
        </p:nvSpPr>
        <p:spPr>
          <a:xfrm>
            <a:off x="4649885" y="4898376"/>
            <a:ext cx="3478529" cy="396240"/>
          </a:xfrm>
          <a:custGeom>
            <a:avLst/>
            <a:gdLst/>
            <a:ahLst/>
            <a:cxnLst/>
            <a:rect l="l" t="t" r="r" b="b"/>
            <a:pathLst>
              <a:path w="3478529" h="396239">
                <a:moveTo>
                  <a:pt x="0" y="0"/>
                </a:moveTo>
                <a:lnTo>
                  <a:pt x="3477928" y="0"/>
                </a:lnTo>
                <a:lnTo>
                  <a:pt x="3477928" y="396240"/>
                </a:lnTo>
                <a:lnTo>
                  <a:pt x="0" y="396240"/>
                </a:lnTo>
                <a:lnTo>
                  <a:pt x="0" y="0"/>
                </a:lnTo>
                <a:close/>
              </a:path>
            </a:pathLst>
          </a:custGeom>
          <a:solidFill>
            <a:srgbClr val="E9EBF5"/>
          </a:solidFill>
        </p:spPr>
        <p:txBody>
          <a:bodyPr wrap="square" lIns="0" tIns="0" rIns="0" bIns="0" rtlCol="0"/>
          <a:lstStyle/>
          <a:p>
            <a:endParaRPr/>
          </a:p>
        </p:txBody>
      </p:sp>
      <p:sp>
        <p:nvSpPr>
          <p:cNvPr id="35" name="object 35"/>
          <p:cNvSpPr/>
          <p:nvPr/>
        </p:nvSpPr>
        <p:spPr>
          <a:xfrm>
            <a:off x="4649885" y="5294615"/>
            <a:ext cx="3478529" cy="396240"/>
          </a:xfrm>
          <a:custGeom>
            <a:avLst/>
            <a:gdLst/>
            <a:ahLst/>
            <a:cxnLst/>
            <a:rect l="l" t="t" r="r" b="b"/>
            <a:pathLst>
              <a:path w="3478529" h="396239">
                <a:moveTo>
                  <a:pt x="0" y="0"/>
                </a:moveTo>
                <a:lnTo>
                  <a:pt x="3477928" y="0"/>
                </a:lnTo>
                <a:lnTo>
                  <a:pt x="3477928" y="396239"/>
                </a:lnTo>
                <a:lnTo>
                  <a:pt x="0" y="396239"/>
                </a:lnTo>
                <a:lnTo>
                  <a:pt x="0" y="0"/>
                </a:lnTo>
                <a:close/>
              </a:path>
            </a:pathLst>
          </a:custGeom>
          <a:solidFill>
            <a:srgbClr val="CFD5EA"/>
          </a:solidFill>
        </p:spPr>
        <p:txBody>
          <a:bodyPr wrap="square" lIns="0" tIns="0" rIns="0" bIns="0" rtlCol="0"/>
          <a:lstStyle/>
          <a:p>
            <a:endParaRPr/>
          </a:p>
        </p:txBody>
      </p:sp>
      <p:sp>
        <p:nvSpPr>
          <p:cNvPr id="36" name="object 36"/>
          <p:cNvSpPr/>
          <p:nvPr/>
        </p:nvSpPr>
        <p:spPr>
          <a:xfrm>
            <a:off x="4649885" y="5690855"/>
            <a:ext cx="3478529" cy="548640"/>
          </a:xfrm>
          <a:custGeom>
            <a:avLst/>
            <a:gdLst/>
            <a:ahLst/>
            <a:cxnLst/>
            <a:rect l="l" t="t" r="r" b="b"/>
            <a:pathLst>
              <a:path w="3478529" h="548639">
                <a:moveTo>
                  <a:pt x="0" y="0"/>
                </a:moveTo>
                <a:lnTo>
                  <a:pt x="3477928" y="0"/>
                </a:lnTo>
                <a:lnTo>
                  <a:pt x="3477928" y="548640"/>
                </a:lnTo>
                <a:lnTo>
                  <a:pt x="0" y="548640"/>
                </a:lnTo>
                <a:lnTo>
                  <a:pt x="0" y="0"/>
                </a:lnTo>
                <a:close/>
              </a:path>
            </a:pathLst>
          </a:custGeom>
          <a:solidFill>
            <a:srgbClr val="E9EBF5"/>
          </a:solidFill>
        </p:spPr>
        <p:txBody>
          <a:bodyPr wrap="square" lIns="0" tIns="0" rIns="0" bIns="0" rtlCol="0"/>
          <a:lstStyle/>
          <a:p>
            <a:endParaRPr/>
          </a:p>
        </p:txBody>
      </p:sp>
      <p:sp>
        <p:nvSpPr>
          <p:cNvPr id="37" name="object 37"/>
          <p:cNvSpPr/>
          <p:nvPr/>
        </p:nvSpPr>
        <p:spPr>
          <a:xfrm>
            <a:off x="4649885" y="6239495"/>
            <a:ext cx="3478529" cy="548640"/>
          </a:xfrm>
          <a:custGeom>
            <a:avLst/>
            <a:gdLst/>
            <a:ahLst/>
            <a:cxnLst/>
            <a:rect l="l" t="t" r="r" b="b"/>
            <a:pathLst>
              <a:path w="3478529" h="548640">
                <a:moveTo>
                  <a:pt x="0" y="0"/>
                </a:moveTo>
                <a:lnTo>
                  <a:pt x="3477928" y="0"/>
                </a:lnTo>
                <a:lnTo>
                  <a:pt x="3477928" y="548639"/>
                </a:lnTo>
                <a:lnTo>
                  <a:pt x="0" y="548639"/>
                </a:lnTo>
                <a:lnTo>
                  <a:pt x="0" y="0"/>
                </a:lnTo>
                <a:close/>
              </a:path>
            </a:pathLst>
          </a:custGeom>
          <a:solidFill>
            <a:srgbClr val="CFD5EA"/>
          </a:solidFill>
        </p:spPr>
        <p:txBody>
          <a:bodyPr wrap="square" lIns="0" tIns="0" rIns="0" bIns="0" rtlCol="0"/>
          <a:lstStyle/>
          <a:p>
            <a:endParaRPr/>
          </a:p>
        </p:txBody>
      </p:sp>
      <p:sp>
        <p:nvSpPr>
          <p:cNvPr id="38" name="object 38"/>
          <p:cNvSpPr/>
          <p:nvPr/>
        </p:nvSpPr>
        <p:spPr>
          <a:xfrm>
            <a:off x="4643535" y="5288265"/>
            <a:ext cx="3491229" cy="12700"/>
          </a:xfrm>
          <a:custGeom>
            <a:avLst/>
            <a:gdLst/>
            <a:ahLst/>
            <a:cxnLst/>
            <a:rect l="l" t="t" r="r" b="b"/>
            <a:pathLst>
              <a:path w="3491229" h="12700">
                <a:moveTo>
                  <a:pt x="0" y="0"/>
                </a:moveTo>
                <a:lnTo>
                  <a:pt x="3490628" y="0"/>
                </a:lnTo>
                <a:lnTo>
                  <a:pt x="3490628" y="12699"/>
                </a:lnTo>
                <a:lnTo>
                  <a:pt x="0" y="12699"/>
                </a:lnTo>
                <a:lnTo>
                  <a:pt x="0" y="0"/>
                </a:lnTo>
                <a:close/>
              </a:path>
            </a:pathLst>
          </a:custGeom>
          <a:solidFill>
            <a:srgbClr val="4472C4"/>
          </a:solidFill>
        </p:spPr>
        <p:txBody>
          <a:bodyPr wrap="square" lIns="0" tIns="0" rIns="0" bIns="0" rtlCol="0"/>
          <a:lstStyle/>
          <a:p>
            <a:endParaRPr/>
          </a:p>
        </p:txBody>
      </p:sp>
      <p:sp>
        <p:nvSpPr>
          <p:cNvPr id="39" name="object 39"/>
          <p:cNvSpPr/>
          <p:nvPr/>
        </p:nvSpPr>
        <p:spPr>
          <a:xfrm>
            <a:off x="4643535" y="5684506"/>
            <a:ext cx="3491229" cy="12700"/>
          </a:xfrm>
          <a:custGeom>
            <a:avLst/>
            <a:gdLst/>
            <a:ahLst/>
            <a:cxnLst/>
            <a:rect l="l" t="t" r="r" b="b"/>
            <a:pathLst>
              <a:path w="3491229" h="12700">
                <a:moveTo>
                  <a:pt x="0" y="0"/>
                </a:moveTo>
                <a:lnTo>
                  <a:pt x="3490628" y="0"/>
                </a:lnTo>
                <a:lnTo>
                  <a:pt x="3490628" y="12699"/>
                </a:lnTo>
                <a:lnTo>
                  <a:pt x="0" y="12699"/>
                </a:lnTo>
                <a:lnTo>
                  <a:pt x="0" y="0"/>
                </a:lnTo>
                <a:close/>
              </a:path>
            </a:pathLst>
          </a:custGeom>
          <a:solidFill>
            <a:srgbClr val="4472C4"/>
          </a:solidFill>
        </p:spPr>
        <p:txBody>
          <a:bodyPr wrap="square" lIns="0" tIns="0" rIns="0" bIns="0" rtlCol="0"/>
          <a:lstStyle/>
          <a:p>
            <a:endParaRPr/>
          </a:p>
        </p:txBody>
      </p:sp>
      <p:sp>
        <p:nvSpPr>
          <p:cNvPr id="40" name="object 40"/>
          <p:cNvSpPr/>
          <p:nvPr/>
        </p:nvSpPr>
        <p:spPr>
          <a:xfrm>
            <a:off x="4643535" y="6233145"/>
            <a:ext cx="3491229" cy="12700"/>
          </a:xfrm>
          <a:custGeom>
            <a:avLst/>
            <a:gdLst/>
            <a:ahLst/>
            <a:cxnLst/>
            <a:rect l="l" t="t" r="r" b="b"/>
            <a:pathLst>
              <a:path w="3491229" h="12700">
                <a:moveTo>
                  <a:pt x="0" y="0"/>
                </a:moveTo>
                <a:lnTo>
                  <a:pt x="3490628" y="0"/>
                </a:lnTo>
                <a:lnTo>
                  <a:pt x="3490628" y="12699"/>
                </a:lnTo>
                <a:lnTo>
                  <a:pt x="0" y="12699"/>
                </a:lnTo>
                <a:lnTo>
                  <a:pt x="0" y="0"/>
                </a:lnTo>
                <a:close/>
              </a:path>
            </a:pathLst>
          </a:custGeom>
          <a:solidFill>
            <a:srgbClr val="4472C4"/>
          </a:solidFill>
        </p:spPr>
        <p:txBody>
          <a:bodyPr wrap="square" lIns="0" tIns="0" rIns="0" bIns="0" rtlCol="0"/>
          <a:lstStyle/>
          <a:p>
            <a:endParaRPr/>
          </a:p>
        </p:txBody>
      </p:sp>
      <p:sp>
        <p:nvSpPr>
          <p:cNvPr id="41" name="object 41"/>
          <p:cNvSpPr/>
          <p:nvPr/>
        </p:nvSpPr>
        <p:spPr>
          <a:xfrm>
            <a:off x="4649885" y="4892026"/>
            <a:ext cx="0" cy="1902460"/>
          </a:xfrm>
          <a:custGeom>
            <a:avLst/>
            <a:gdLst/>
            <a:ahLst/>
            <a:cxnLst/>
            <a:rect l="l" t="t" r="r" b="b"/>
            <a:pathLst>
              <a:path h="1902459">
                <a:moveTo>
                  <a:pt x="0" y="0"/>
                </a:moveTo>
                <a:lnTo>
                  <a:pt x="0" y="1902460"/>
                </a:lnTo>
              </a:path>
            </a:pathLst>
          </a:custGeom>
          <a:ln w="12700">
            <a:solidFill>
              <a:srgbClr val="4472C4"/>
            </a:solidFill>
          </a:ln>
        </p:spPr>
        <p:txBody>
          <a:bodyPr wrap="square" lIns="0" tIns="0" rIns="0" bIns="0" rtlCol="0"/>
          <a:lstStyle/>
          <a:p>
            <a:endParaRPr/>
          </a:p>
        </p:txBody>
      </p:sp>
      <p:sp>
        <p:nvSpPr>
          <p:cNvPr id="42" name="object 42"/>
          <p:cNvSpPr/>
          <p:nvPr/>
        </p:nvSpPr>
        <p:spPr>
          <a:xfrm>
            <a:off x="8127813" y="4892026"/>
            <a:ext cx="0" cy="1902460"/>
          </a:xfrm>
          <a:custGeom>
            <a:avLst/>
            <a:gdLst/>
            <a:ahLst/>
            <a:cxnLst/>
            <a:rect l="l" t="t" r="r" b="b"/>
            <a:pathLst>
              <a:path h="1902459">
                <a:moveTo>
                  <a:pt x="0" y="0"/>
                </a:moveTo>
                <a:lnTo>
                  <a:pt x="0" y="1902460"/>
                </a:lnTo>
              </a:path>
            </a:pathLst>
          </a:custGeom>
          <a:ln w="12700">
            <a:solidFill>
              <a:srgbClr val="4472C4"/>
            </a:solidFill>
          </a:ln>
        </p:spPr>
        <p:txBody>
          <a:bodyPr wrap="square" lIns="0" tIns="0" rIns="0" bIns="0" rtlCol="0"/>
          <a:lstStyle/>
          <a:p>
            <a:endParaRPr/>
          </a:p>
        </p:txBody>
      </p:sp>
      <p:sp>
        <p:nvSpPr>
          <p:cNvPr id="43" name="object 43"/>
          <p:cNvSpPr/>
          <p:nvPr/>
        </p:nvSpPr>
        <p:spPr>
          <a:xfrm>
            <a:off x="4643535" y="4898376"/>
            <a:ext cx="3491229" cy="0"/>
          </a:xfrm>
          <a:custGeom>
            <a:avLst/>
            <a:gdLst/>
            <a:ahLst/>
            <a:cxnLst/>
            <a:rect l="l" t="t" r="r" b="b"/>
            <a:pathLst>
              <a:path w="3491229">
                <a:moveTo>
                  <a:pt x="0" y="0"/>
                </a:moveTo>
                <a:lnTo>
                  <a:pt x="3490628" y="0"/>
                </a:lnTo>
              </a:path>
            </a:pathLst>
          </a:custGeom>
          <a:ln w="12700">
            <a:solidFill>
              <a:srgbClr val="4472C4"/>
            </a:solidFill>
          </a:ln>
        </p:spPr>
        <p:txBody>
          <a:bodyPr wrap="square" lIns="0" tIns="0" rIns="0" bIns="0" rtlCol="0"/>
          <a:lstStyle/>
          <a:p>
            <a:endParaRPr/>
          </a:p>
        </p:txBody>
      </p:sp>
      <p:sp>
        <p:nvSpPr>
          <p:cNvPr id="44" name="object 44"/>
          <p:cNvSpPr/>
          <p:nvPr/>
        </p:nvSpPr>
        <p:spPr>
          <a:xfrm>
            <a:off x="4643535" y="6788136"/>
            <a:ext cx="3491229" cy="0"/>
          </a:xfrm>
          <a:custGeom>
            <a:avLst/>
            <a:gdLst/>
            <a:ahLst/>
            <a:cxnLst/>
            <a:rect l="l" t="t" r="r" b="b"/>
            <a:pathLst>
              <a:path w="3491229">
                <a:moveTo>
                  <a:pt x="0" y="0"/>
                </a:moveTo>
                <a:lnTo>
                  <a:pt x="3490628" y="0"/>
                </a:lnTo>
              </a:path>
            </a:pathLst>
          </a:custGeom>
          <a:ln w="12700">
            <a:solidFill>
              <a:srgbClr val="4472C4"/>
            </a:solidFill>
          </a:ln>
        </p:spPr>
        <p:txBody>
          <a:bodyPr wrap="square" lIns="0" tIns="0" rIns="0" bIns="0" rtlCol="0"/>
          <a:lstStyle/>
          <a:p>
            <a:endParaRPr/>
          </a:p>
        </p:txBody>
      </p:sp>
      <p:sp>
        <p:nvSpPr>
          <p:cNvPr id="45" name="object 45"/>
          <p:cNvSpPr txBox="1"/>
          <p:nvPr/>
        </p:nvSpPr>
        <p:spPr>
          <a:xfrm>
            <a:off x="4728625" y="4919979"/>
            <a:ext cx="3011170" cy="330200"/>
          </a:xfrm>
          <a:prstGeom prst="rect">
            <a:avLst/>
          </a:prstGeom>
        </p:spPr>
        <p:txBody>
          <a:bodyPr vert="horz" wrap="square" lIns="0" tIns="12700" rIns="0" bIns="0" rtlCol="0">
            <a:spAutoFit/>
          </a:bodyPr>
          <a:lstStyle/>
          <a:p>
            <a:pPr marL="12700" marR="5080">
              <a:lnSpc>
                <a:spcPct val="100000"/>
              </a:lnSpc>
              <a:spcBef>
                <a:spcPts val="100"/>
              </a:spcBef>
            </a:pPr>
            <a:r>
              <a:rPr sz="1000" b="1" spc="-5" dirty="0">
                <a:latin typeface="Calibri"/>
                <a:cs typeface="Calibri"/>
              </a:rPr>
              <a:t>Phases Students </a:t>
            </a:r>
            <a:r>
              <a:rPr sz="1000" b="1" dirty="0">
                <a:latin typeface="Calibri"/>
                <a:cs typeface="Calibri"/>
              </a:rPr>
              <a:t>Must Go </a:t>
            </a:r>
            <a:r>
              <a:rPr sz="1000" b="1" spc="-5" dirty="0">
                <a:latin typeface="Calibri"/>
                <a:cs typeface="Calibri"/>
              </a:rPr>
              <a:t>Through </a:t>
            </a:r>
            <a:r>
              <a:rPr sz="1000" b="1" dirty="0">
                <a:latin typeface="Calibri"/>
                <a:cs typeface="Calibri"/>
              </a:rPr>
              <a:t>to </a:t>
            </a:r>
            <a:r>
              <a:rPr sz="1000" b="1" spc="-5" dirty="0">
                <a:latin typeface="Calibri"/>
                <a:cs typeface="Calibri"/>
              </a:rPr>
              <a:t>Gain Fluency </a:t>
            </a:r>
            <a:r>
              <a:rPr sz="1000" b="1" dirty="0">
                <a:latin typeface="Calibri"/>
                <a:cs typeface="Calibri"/>
              </a:rPr>
              <a:t>(Bay-  </a:t>
            </a:r>
            <a:r>
              <a:rPr sz="1000" b="1" spc="-5" dirty="0">
                <a:latin typeface="Calibri"/>
                <a:cs typeface="Calibri"/>
              </a:rPr>
              <a:t>Williams </a:t>
            </a:r>
            <a:r>
              <a:rPr sz="1000" b="1" dirty="0">
                <a:latin typeface="Calibri"/>
                <a:cs typeface="Calibri"/>
              </a:rPr>
              <a:t>&amp; Kling,</a:t>
            </a:r>
            <a:r>
              <a:rPr sz="1000" b="1" spc="-15" dirty="0">
                <a:latin typeface="Calibri"/>
                <a:cs typeface="Calibri"/>
              </a:rPr>
              <a:t> </a:t>
            </a:r>
            <a:r>
              <a:rPr sz="1000" b="1" dirty="0">
                <a:latin typeface="Calibri"/>
                <a:cs typeface="Calibri"/>
              </a:rPr>
              <a:t>2014)</a:t>
            </a:r>
            <a:endParaRPr sz="1000">
              <a:latin typeface="Calibri"/>
              <a:cs typeface="Calibri"/>
            </a:endParaRPr>
          </a:p>
        </p:txBody>
      </p:sp>
      <p:sp>
        <p:nvSpPr>
          <p:cNvPr id="46" name="object 46"/>
          <p:cNvSpPr txBox="1"/>
          <p:nvPr/>
        </p:nvSpPr>
        <p:spPr>
          <a:xfrm>
            <a:off x="4728625" y="5316220"/>
            <a:ext cx="3238500" cy="3302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Phase </a:t>
            </a:r>
            <a:r>
              <a:rPr sz="1000" dirty="0">
                <a:latin typeface="Calibri"/>
                <a:cs typeface="Calibri"/>
              </a:rPr>
              <a:t>1: </a:t>
            </a:r>
            <a:r>
              <a:rPr sz="1000" spc="-5" dirty="0">
                <a:latin typeface="Calibri"/>
                <a:cs typeface="Calibri"/>
              </a:rPr>
              <a:t>Counting </a:t>
            </a:r>
            <a:r>
              <a:rPr sz="1000" dirty="0">
                <a:latin typeface="Calibri"/>
                <a:cs typeface="Calibri"/>
              </a:rPr>
              <a:t>to </a:t>
            </a:r>
            <a:r>
              <a:rPr sz="1000" spc="-5" dirty="0">
                <a:latin typeface="Calibri"/>
                <a:cs typeface="Calibri"/>
              </a:rPr>
              <a:t>find the answer; </a:t>
            </a:r>
            <a:r>
              <a:rPr sz="1000" dirty="0">
                <a:latin typeface="Calibri"/>
                <a:cs typeface="Calibri"/>
              </a:rPr>
              <a:t>ex: </a:t>
            </a:r>
            <a:r>
              <a:rPr sz="1000" spc="-5" dirty="0">
                <a:latin typeface="Calibri"/>
                <a:cs typeface="Calibri"/>
              </a:rPr>
              <a:t>using fingers </a:t>
            </a:r>
            <a:r>
              <a:rPr sz="1000" dirty="0">
                <a:latin typeface="Calibri"/>
                <a:cs typeface="Calibri"/>
              </a:rPr>
              <a:t>to </a:t>
            </a:r>
            <a:r>
              <a:rPr sz="1000" spc="-5" dirty="0">
                <a:latin typeface="Calibri"/>
                <a:cs typeface="Calibri"/>
              </a:rPr>
              <a:t>help  keep track of their counts </a:t>
            </a:r>
            <a:r>
              <a:rPr sz="1000" dirty="0">
                <a:latin typeface="Calibri"/>
                <a:cs typeface="Calibri"/>
              </a:rPr>
              <a:t>to </a:t>
            </a:r>
            <a:r>
              <a:rPr sz="1000" spc="-5" dirty="0">
                <a:latin typeface="Calibri"/>
                <a:cs typeface="Calibri"/>
              </a:rPr>
              <a:t>solve </a:t>
            </a:r>
            <a:r>
              <a:rPr sz="1000" dirty="0">
                <a:latin typeface="Calibri"/>
                <a:cs typeface="Calibri"/>
              </a:rPr>
              <a:t>4 + 9 =</a:t>
            </a:r>
            <a:r>
              <a:rPr sz="1000" spc="-15" dirty="0">
                <a:latin typeface="Calibri"/>
                <a:cs typeface="Calibri"/>
              </a:rPr>
              <a:t> </a:t>
            </a:r>
            <a:r>
              <a:rPr sz="1000" dirty="0">
                <a:latin typeface="Calibri"/>
                <a:cs typeface="Calibri"/>
              </a:rPr>
              <a:t>?</a:t>
            </a:r>
            <a:endParaRPr sz="1000">
              <a:latin typeface="Calibri"/>
              <a:cs typeface="Calibri"/>
            </a:endParaRPr>
          </a:p>
        </p:txBody>
      </p:sp>
      <p:sp>
        <p:nvSpPr>
          <p:cNvPr id="47" name="object 47"/>
          <p:cNvSpPr txBox="1"/>
          <p:nvPr/>
        </p:nvSpPr>
        <p:spPr>
          <a:xfrm>
            <a:off x="4728625" y="5712460"/>
            <a:ext cx="3230245" cy="3302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Phase </a:t>
            </a:r>
            <a:r>
              <a:rPr sz="1000" dirty="0">
                <a:latin typeface="Calibri"/>
                <a:cs typeface="Calibri"/>
              </a:rPr>
              <a:t>2: </a:t>
            </a:r>
            <a:r>
              <a:rPr sz="1000" spc="-5" dirty="0">
                <a:latin typeface="Calibri"/>
                <a:cs typeface="Calibri"/>
              </a:rPr>
              <a:t>Deriving answers using reasoning strategies based on  known facts, such as solving </a:t>
            </a:r>
            <a:r>
              <a:rPr sz="1000" dirty="0">
                <a:latin typeface="Calibri"/>
                <a:cs typeface="Calibri"/>
              </a:rPr>
              <a:t>4 + 9 </a:t>
            </a:r>
            <a:r>
              <a:rPr sz="1000" spc="-5" dirty="0">
                <a:latin typeface="Calibri"/>
                <a:cs typeface="Calibri"/>
              </a:rPr>
              <a:t>by thinking, “Five plus</a:t>
            </a:r>
            <a:r>
              <a:rPr sz="1000" spc="-25" dirty="0">
                <a:latin typeface="Calibri"/>
                <a:cs typeface="Calibri"/>
              </a:rPr>
              <a:t> </a:t>
            </a:r>
            <a:r>
              <a:rPr sz="1000" spc="-5" dirty="0">
                <a:latin typeface="Calibri"/>
                <a:cs typeface="Calibri"/>
              </a:rPr>
              <a:t>five</a:t>
            </a:r>
            <a:endParaRPr sz="1000">
              <a:latin typeface="Calibri"/>
              <a:cs typeface="Calibri"/>
            </a:endParaRPr>
          </a:p>
        </p:txBody>
      </p:sp>
      <p:sp>
        <p:nvSpPr>
          <p:cNvPr id="48" name="object 48"/>
          <p:cNvSpPr txBox="1"/>
          <p:nvPr/>
        </p:nvSpPr>
        <p:spPr>
          <a:xfrm>
            <a:off x="4728625" y="6017259"/>
            <a:ext cx="2324735" cy="177800"/>
          </a:xfrm>
          <a:prstGeom prst="rect">
            <a:avLst/>
          </a:prstGeom>
        </p:spPr>
        <p:txBody>
          <a:bodyPr vert="horz" wrap="square" lIns="0" tIns="12700" rIns="0" bIns="0" rtlCol="0">
            <a:spAutoFit/>
          </a:bodyPr>
          <a:lstStyle/>
          <a:p>
            <a:pPr marL="12700">
              <a:lnSpc>
                <a:spcPct val="100000"/>
              </a:lnSpc>
              <a:spcBef>
                <a:spcPts val="100"/>
              </a:spcBef>
            </a:pPr>
            <a:r>
              <a:rPr sz="1000" spc="-5" dirty="0">
                <a:latin typeface="Calibri"/>
                <a:cs typeface="Calibri"/>
              </a:rPr>
              <a:t>equals ten, and two more will make</a:t>
            </a:r>
            <a:r>
              <a:rPr sz="1000" spc="-10" dirty="0">
                <a:latin typeface="Calibri"/>
                <a:cs typeface="Calibri"/>
              </a:rPr>
              <a:t> </a:t>
            </a:r>
            <a:r>
              <a:rPr sz="1000" spc="-5" dirty="0">
                <a:latin typeface="Calibri"/>
                <a:cs typeface="Calibri"/>
              </a:rPr>
              <a:t>twelve.”</a:t>
            </a:r>
            <a:endParaRPr sz="1000">
              <a:latin typeface="Calibri"/>
              <a:cs typeface="Calibri"/>
            </a:endParaRPr>
          </a:p>
        </p:txBody>
      </p:sp>
      <p:sp>
        <p:nvSpPr>
          <p:cNvPr id="49" name="object 49"/>
          <p:cNvSpPr txBox="1"/>
          <p:nvPr/>
        </p:nvSpPr>
        <p:spPr>
          <a:xfrm>
            <a:off x="4728625" y="6261100"/>
            <a:ext cx="3263265" cy="482600"/>
          </a:xfrm>
          <a:prstGeom prst="rect">
            <a:avLst/>
          </a:prstGeom>
        </p:spPr>
        <p:txBody>
          <a:bodyPr vert="horz" wrap="square" lIns="0" tIns="12700" rIns="0" bIns="0" rtlCol="0">
            <a:spAutoFit/>
          </a:bodyPr>
          <a:lstStyle/>
          <a:p>
            <a:pPr marL="12700" marR="5080" algn="just">
              <a:lnSpc>
                <a:spcPct val="100000"/>
              </a:lnSpc>
              <a:spcBef>
                <a:spcPts val="100"/>
              </a:spcBef>
            </a:pPr>
            <a:r>
              <a:rPr sz="1000" spc="-5" dirty="0">
                <a:latin typeface="Calibri"/>
                <a:cs typeface="Calibri"/>
              </a:rPr>
              <a:t>Phase </a:t>
            </a:r>
            <a:r>
              <a:rPr sz="1000" dirty="0">
                <a:latin typeface="Calibri"/>
                <a:cs typeface="Calibri"/>
              </a:rPr>
              <a:t>3: </a:t>
            </a:r>
            <a:r>
              <a:rPr sz="1000" spc="-5" dirty="0">
                <a:latin typeface="Calibri"/>
                <a:cs typeface="Calibri"/>
              </a:rPr>
              <a:t>Mastery or efficient production of answers. Ex: “What  is </a:t>
            </a:r>
            <a:r>
              <a:rPr sz="1000" dirty="0">
                <a:latin typeface="Calibri"/>
                <a:cs typeface="Calibri"/>
              </a:rPr>
              <a:t>4 + 9?” a </a:t>
            </a:r>
            <a:r>
              <a:rPr sz="1000" spc="-5" dirty="0">
                <a:latin typeface="Calibri"/>
                <a:cs typeface="Calibri"/>
              </a:rPr>
              <a:t>child might call out, “Twelve,” and explained, “I just  knew</a:t>
            </a:r>
            <a:r>
              <a:rPr sz="1000" spc="-10" dirty="0">
                <a:latin typeface="Calibri"/>
                <a:cs typeface="Calibri"/>
              </a:rPr>
              <a:t> </a:t>
            </a:r>
            <a:r>
              <a:rPr sz="1000" spc="-5" dirty="0">
                <a:latin typeface="Calibri"/>
                <a:cs typeface="Calibri"/>
              </a:rPr>
              <a:t>it.”</a:t>
            </a:r>
            <a:endParaRPr sz="1000">
              <a:latin typeface="Calibri"/>
              <a:cs typeface="Calibri"/>
            </a:endParaRPr>
          </a:p>
        </p:txBody>
      </p:sp>
      <p:sp>
        <p:nvSpPr>
          <p:cNvPr id="50" name="object 50"/>
          <p:cNvSpPr txBox="1"/>
          <p:nvPr/>
        </p:nvSpPr>
        <p:spPr>
          <a:xfrm>
            <a:off x="1032239" y="6072379"/>
            <a:ext cx="478155" cy="133350"/>
          </a:xfrm>
          <a:prstGeom prst="rect">
            <a:avLst/>
          </a:prstGeom>
          <a:solidFill>
            <a:srgbClr val="2F528F"/>
          </a:solidFill>
        </p:spPr>
        <p:txBody>
          <a:bodyPr vert="horz" wrap="square" lIns="0" tIns="0" rIns="0" bIns="0" rtlCol="0">
            <a:spAutoFit/>
          </a:bodyPr>
          <a:lstStyle/>
          <a:p>
            <a:pPr marL="52705">
              <a:lnSpc>
                <a:spcPts val="1050"/>
              </a:lnSpc>
            </a:pPr>
            <a:r>
              <a:rPr sz="900" b="1" spc="5" dirty="0">
                <a:solidFill>
                  <a:srgbClr val="EDEDED"/>
                </a:solidFill>
                <a:latin typeface="Calibri"/>
                <a:cs typeface="Calibri"/>
              </a:rPr>
              <a:t>Contact</a:t>
            </a:r>
            <a:endParaRPr sz="900">
              <a:latin typeface="Calibri"/>
              <a:cs typeface="Calibri"/>
            </a:endParaRPr>
          </a:p>
        </p:txBody>
      </p:sp>
      <p:sp>
        <p:nvSpPr>
          <p:cNvPr id="51" name="object 51"/>
          <p:cNvSpPr txBox="1"/>
          <p:nvPr/>
        </p:nvSpPr>
        <p:spPr>
          <a:xfrm>
            <a:off x="1038589" y="6288858"/>
            <a:ext cx="1909445" cy="437515"/>
          </a:xfrm>
          <a:prstGeom prst="rect">
            <a:avLst/>
          </a:prstGeom>
          <a:solidFill>
            <a:srgbClr val="B4C7E7"/>
          </a:solidFill>
          <a:ln w="12700">
            <a:solidFill>
              <a:srgbClr val="2F528F"/>
            </a:solidFill>
          </a:ln>
        </p:spPr>
        <p:txBody>
          <a:bodyPr vert="horz" wrap="square" lIns="0" tIns="9525" rIns="0" bIns="0" rtlCol="0">
            <a:spAutoFit/>
          </a:bodyPr>
          <a:lstStyle/>
          <a:p>
            <a:pPr marL="13970">
              <a:lnSpc>
                <a:spcPct val="100000"/>
              </a:lnSpc>
              <a:spcBef>
                <a:spcPts val="75"/>
              </a:spcBef>
            </a:pPr>
            <a:r>
              <a:rPr sz="900" spc="5" dirty="0">
                <a:latin typeface="Calibri"/>
                <a:cs typeface="Calibri"/>
              </a:rPr>
              <a:t>Krysten</a:t>
            </a:r>
            <a:r>
              <a:rPr sz="900" spc="15" dirty="0">
                <a:latin typeface="Calibri"/>
                <a:cs typeface="Calibri"/>
              </a:rPr>
              <a:t> </a:t>
            </a:r>
            <a:r>
              <a:rPr sz="900" spc="5" dirty="0">
                <a:latin typeface="Calibri"/>
                <a:cs typeface="Calibri"/>
              </a:rPr>
              <a:t>Caraang</a:t>
            </a:r>
            <a:endParaRPr sz="900">
              <a:latin typeface="Calibri"/>
              <a:cs typeface="Calibri"/>
            </a:endParaRPr>
          </a:p>
          <a:p>
            <a:pPr marL="13970" marR="226060">
              <a:lnSpc>
                <a:spcPct val="100000"/>
              </a:lnSpc>
              <a:spcBef>
                <a:spcPts val="25"/>
              </a:spcBef>
            </a:pPr>
            <a:r>
              <a:rPr sz="900" spc="5" dirty="0">
                <a:latin typeface="Calibri"/>
                <a:cs typeface="Calibri"/>
              </a:rPr>
              <a:t>University of Hawaii </a:t>
            </a:r>
            <a:r>
              <a:rPr sz="900" dirty="0">
                <a:latin typeface="Calibri"/>
                <a:cs typeface="Calibri"/>
              </a:rPr>
              <a:t>at </a:t>
            </a:r>
            <a:r>
              <a:rPr sz="900" spc="5" dirty="0">
                <a:latin typeface="Calibri"/>
                <a:cs typeface="Calibri"/>
              </a:rPr>
              <a:t>West O’ahu  Email:</a:t>
            </a:r>
            <a:r>
              <a:rPr sz="900" spc="10" dirty="0">
                <a:latin typeface="Calibri"/>
                <a:cs typeface="Calibri"/>
              </a:rPr>
              <a:t> </a:t>
            </a:r>
            <a:r>
              <a:rPr sz="900" spc="5" dirty="0">
                <a:latin typeface="Calibri"/>
                <a:cs typeface="Calibri"/>
                <a:hlinkClick r:id="rId4"/>
              </a:rPr>
              <a:t>kjnc@Hawaii.edu</a:t>
            </a:r>
            <a:endParaRPr sz="900">
              <a:latin typeface="Calibri"/>
              <a:cs typeface="Calibri"/>
            </a:endParaRPr>
          </a:p>
        </p:txBody>
      </p:sp>
      <p:sp>
        <p:nvSpPr>
          <p:cNvPr id="52" name="object 52" descr="UHWO logo"/>
          <p:cNvSpPr/>
          <p:nvPr/>
        </p:nvSpPr>
        <p:spPr>
          <a:xfrm>
            <a:off x="1726510" y="30817"/>
            <a:ext cx="777875" cy="777875"/>
          </a:xfrm>
          <a:prstGeom prst="rect">
            <a:avLst/>
          </a:prstGeom>
          <a:blipFill>
            <a:blip r:embed="rId5" cstate="print"/>
            <a:stretch>
              <a:fillRect/>
            </a:stretch>
          </a:blipFill>
        </p:spPr>
        <p:txBody>
          <a:bodyPr wrap="square" lIns="0" tIns="0" rIns="0" bIns="0" rtlCol="0"/>
          <a:lstStyle/>
          <a:p>
            <a:endParaRPr/>
          </a:p>
        </p:txBody>
      </p:sp>
      <p:sp>
        <p:nvSpPr>
          <p:cNvPr id="53" name="object 53" descr="UHWO logo"/>
          <p:cNvSpPr/>
          <p:nvPr/>
        </p:nvSpPr>
        <p:spPr>
          <a:xfrm>
            <a:off x="9437687" y="42520"/>
            <a:ext cx="777875" cy="777874"/>
          </a:xfrm>
          <a:prstGeom prst="rect">
            <a:avLst/>
          </a:prstGeom>
          <a:blipFill>
            <a:blip r:embed="rId5" cstate="print"/>
            <a:stretch>
              <a:fillRect/>
            </a:stretch>
          </a:blipFill>
        </p:spPr>
        <p:txBody>
          <a:bodyPr wrap="square" lIns="0" tIns="0" rIns="0" bIns="0" rtlCol="0"/>
          <a:lstStyle/>
          <a:p>
            <a:endParaRPr/>
          </a:p>
        </p:txBody>
      </p:sp>
      <p:sp>
        <p:nvSpPr>
          <p:cNvPr id="54" name="object 54" descr="Games vs Worksheets graph"/>
          <p:cNvSpPr/>
          <p:nvPr/>
        </p:nvSpPr>
        <p:spPr>
          <a:xfrm>
            <a:off x="4693682" y="2870798"/>
            <a:ext cx="3297320" cy="1797613"/>
          </a:xfrm>
          <a:prstGeom prst="rect">
            <a:avLst/>
          </a:prstGeom>
          <a:blipFill>
            <a:blip r:embed="rId6" cstate="print"/>
            <a:stretch>
              <a:fillRect/>
            </a:stretch>
          </a:blipFill>
        </p:spPr>
        <p:txBody>
          <a:bodyPr wrap="square" lIns="0" tIns="0" rIns="0" bIns="0" rtlCol="0"/>
          <a:lstStyle/>
          <a:p>
            <a:endParaRPr/>
          </a:p>
        </p:txBody>
      </p:sp>
      <p:sp>
        <p:nvSpPr>
          <p:cNvPr id="55" name="object 55"/>
          <p:cNvSpPr txBox="1"/>
          <p:nvPr/>
        </p:nvSpPr>
        <p:spPr>
          <a:xfrm>
            <a:off x="7725785" y="3190747"/>
            <a:ext cx="429259" cy="116839"/>
          </a:xfrm>
          <a:prstGeom prst="rect">
            <a:avLst/>
          </a:prstGeom>
        </p:spPr>
        <p:txBody>
          <a:bodyPr vert="horz" wrap="square" lIns="0" tIns="12700" rIns="0" bIns="0" rtlCol="0">
            <a:spAutoFit/>
          </a:bodyPr>
          <a:lstStyle/>
          <a:p>
            <a:pPr marL="12700">
              <a:lnSpc>
                <a:spcPct val="100000"/>
              </a:lnSpc>
              <a:spcBef>
                <a:spcPts val="100"/>
              </a:spcBef>
            </a:pPr>
            <a:r>
              <a:rPr sz="600" spc="-5" dirty="0">
                <a:latin typeface="Arial"/>
                <a:cs typeface="Arial"/>
              </a:rPr>
              <a:t>Worksheets</a:t>
            </a:r>
            <a:endParaRPr sz="600">
              <a:latin typeface="Arial"/>
              <a:cs typeface="Arial"/>
            </a:endParaRPr>
          </a:p>
        </p:txBody>
      </p:sp>
      <p:sp>
        <p:nvSpPr>
          <p:cNvPr id="56" name="object 56"/>
          <p:cNvSpPr txBox="1"/>
          <p:nvPr/>
        </p:nvSpPr>
        <p:spPr>
          <a:xfrm>
            <a:off x="5600688" y="4662932"/>
            <a:ext cx="306070" cy="116839"/>
          </a:xfrm>
          <a:prstGeom prst="rect">
            <a:avLst/>
          </a:prstGeom>
        </p:spPr>
        <p:txBody>
          <a:bodyPr vert="horz" wrap="square" lIns="0" tIns="12700" rIns="0" bIns="0" rtlCol="0">
            <a:spAutoFit/>
          </a:bodyPr>
          <a:lstStyle/>
          <a:p>
            <a:pPr marL="12700">
              <a:lnSpc>
                <a:spcPct val="100000"/>
              </a:lnSpc>
              <a:spcBef>
                <a:spcPts val="100"/>
              </a:spcBef>
            </a:pPr>
            <a:r>
              <a:rPr sz="600" spc="-5" dirty="0">
                <a:latin typeface="Arial"/>
                <a:cs typeface="Arial"/>
              </a:rPr>
              <a:t>Phase</a:t>
            </a:r>
            <a:r>
              <a:rPr sz="600" spc="-55" dirty="0">
                <a:latin typeface="Arial"/>
                <a:cs typeface="Arial"/>
              </a:rPr>
              <a:t> </a:t>
            </a:r>
            <a:r>
              <a:rPr sz="600" dirty="0">
                <a:latin typeface="Arial"/>
                <a:cs typeface="Arial"/>
              </a:rPr>
              <a:t>1</a:t>
            </a:r>
            <a:endParaRPr sz="600">
              <a:latin typeface="Arial"/>
              <a:cs typeface="Arial"/>
            </a:endParaRPr>
          </a:p>
        </p:txBody>
      </p:sp>
      <p:sp>
        <p:nvSpPr>
          <p:cNvPr id="57" name="object 57"/>
          <p:cNvSpPr txBox="1"/>
          <p:nvPr/>
        </p:nvSpPr>
        <p:spPr>
          <a:xfrm>
            <a:off x="6191212" y="4662932"/>
            <a:ext cx="306070" cy="116839"/>
          </a:xfrm>
          <a:prstGeom prst="rect">
            <a:avLst/>
          </a:prstGeom>
        </p:spPr>
        <p:txBody>
          <a:bodyPr vert="horz" wrap="square" lIns="0" tIns="12700" rIns="0" bIns="0" rtlCol="0">
            <a:spAutoFit/>
          </a:bodyPr>
          <a:lstStyle/>
          <a:p>
            <a:pPr marL="12700">
              <a:lnSpc>
                <a:spcPct val="100000"/>
              </a:lnSpc>
              <a:spcBef>
                <a:spcPts val="100"/>
              </a:spcBef>
            </a:pPr>
            <a:r>
              <a:rPr sz="600" spc="-5" dirty="0">
                <a:latin typeface="Arial"/>
                <a:cs typeface="Arial"/>
              </a:rPr>
              <a:t>Phase</a:t>
            </a:r>
            <a:r>
              <a:rPr sz="600" spc="-55" dirty="0">
                <a:latin typeface="Arial"/>
                <a:cs typeface="Arial"/>
              </a:rPr>
              <a:t> </a:t>
            </a:r>
            <a:r>
              <a:rPr sz="600" dirty="0">
                <a:latin typeface="Arial"/>
                <a:cs typeface="Arial"/>
              </a:rPr>
              <a:t>2</a:t>
            </a:r>
            <a:endParaRPr sz="600">
              <a:latin typeface="Arial"/>
              <a:cs typeface="Arial"/>
            </a:endParaRPr>
          </a:p>
        </p:txBody>
      </p:sp>
      <p:sp>
        <p:nvSpPr>
          <p:cNvPr id="58" name="object 58"/>
          <p:cNvSpPr txBox="1"/>
          <p:nvPr/>
        </p:nvSpPr>
        <p:spPr>
          <a:xfrm>
            <a:off x="6884910" y="4662932"/>
            <a:ext cx="306070" cy="116839"/>
          </a:xfrm>
          <a:prstGeom prst="rect">
            <a:avLst/>
          </a:prstGeom>
        </p:spPr>
        <p:txBody>
          <a:bodyPr vert="horz" wrap="square" lIns="0" tIns="12700" rIns="0" bIns="0" rtlCol="0">
            <a:spAutoFit/>
          </a:bodyPr>
          <a:lstStyle/>
          <a:p>
            <a:pPr marL="12700">
              <a:lnSpc>
                <a:spcPct val="100000"/>
              </a:lnSpc>
              <a:spcBef>
                <a:spcPts val="100"/>
              </a:spcBef>
            </a:pPr>
            <a:r>
              <a:rPr sz="600" spc="-5" dirty="0">
                <a:latin typeface="Arial"/>
                <a:cs typeface="Arial"/>
              </a:rPr>
              <a:t>Phase</a:t>
            </a:r>
            <a:r>
              <a:rPr sz="600" spc="-55" dirty="0">
                <a:latin typeface="Arial"/>
                <a:cs typeface="Arial"/>
              </a:rPr>
              <a:t> </a:t>
            </a:r>
            <a:r>
              <a:rPr sz="600" dirty="0">
                <a:latin typeface="Arial"/>
                <a:cs typeface="Arial"/>
              </a:rPr>
              <a:t>3</a:t>
            </a:r>
            <a:endParaRPr sz="600">
              <a:latin typeface="Arial"/>
              <a:cs typeface="Arial"/>
            </a:endParaRPr>
          </a:p>
        </p:txBody>
      </p:sp>
      <p:sp>
        <p:nvSpPr>
          <p:cNvPr id="59" name="object 59" descr="Student profile image"/>
          <p:cNvSpPr/>
          <p:nvPr/>
        </p:nvSpPr>
        <p:spPr>
          <a:xfrm>
            <a:off x="270855" y="6041368"/>
            <a:ext cx="688041" cy="785430"/>
          </a:xfrm>
          <a:prstGeom prst="rect">
            <a:avLst/>
          </a:prstGeom>
          <a:blipFill>
            <a:blip r:embed="rId7" cstate="print"/>
            <a:stretch>
              <a:fillRect/>
            </a:stretch>
          </a:blip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880</Words>
  <Application>Microsoft Office PowerPoint</Application>
  <PresentationFormat>Widescreen</PresentationFormat>
  <Paragraphs>40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Bell MT</vt:lpstr>
      <vt:lpstr>Calibri</vt:lpstr>
      <vt:lpstr>Times New Roman</vt:lpstr>
      <vt:lpstr>Office Theme</vt:lpstr>
      <vt:lpstr>Building Math Fluency With Games!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Math Fluency With Games!</dc:title>
  <dc:creator>Krysten Caraang</dc:creator>
  <cp:lastModifiedBy>Alphie Garcia</cp:lastModifiedBy>
  <cp:revision>1</cp:revision>
  <dcterms:created xsi:type="dcterms:W3CDTF">2019-11-12T18:28:49Z</dcterms:created>
  <dcterms:modified xsi:type="dcterms:W3CDTF">2020-02-07T18:40:04Z</dcterms:modified>
</cp:coreProperties>
</file>