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8" r:id="rId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varScale="1">
        <p:scale>
          <a:sx n="105" d="100"/>
          <a:sy n="105" d="100"/>
        </p:scale>
        <p:origin x="-438" y="540"/>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4CC9751B-814A-45D6-98B9-A5852FB9DA72}" type="datetimeFigureOut">
              <a:rPr lang="en-US" smtClean="0"/>
              <a:t>2/7/2020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07CFC42-178F-4D85-8656-07E6BBB94AB1}" type="slidenum">
              <a:rPr lang="en-US" smtClean="0"/>
              <a:t>‹#›</a:t>
            </a:fld>
            <a:endParaRPr lang="en-US"/>
          </a:p>
        </p:txBody>
      </p:sp>
    </p:spTree>
    <p:extLst>
      <p:ext uri="{BB962C8B-B14F-4D97-AF65-F5344CB8AC3E}">
        <p14:creationId xmlns:p14="http://schemas.microsoft.com/office/powerpoint/2010/main" val="252944059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4CC9751B-814A-45D6-98B9-A5852FB9DA72}" type="datetimeFigureOut">
              <a:rPr lang="en-US" smtClean="0"/>
              <a:t>2/7/2020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07CFC42-178F-4D85-8656-07E6BBB94AB1}" type="slidenum">
              <a:rPr lang="en-US" smtClean="0"/>
              <a:t>‹#›</a:t>
            </a:fld>
            <a:endParaRPr lang="en-US"/>
          </a:p>
        </p:txBody>
      </p:sp>
    </p:spTree>
    <p:extLst>
      <p:ext uri="{BB962C8B-B14F-4D97-AF65-F5344CB8AC3E}">
        <p14:creationId xmlns:p14="http://schemas.microsoft.com/office/powerpoint/2010/main" val="91756303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4CC9751B-814A-45D6-98B9-A5852FB9DA72}" type="datetimeFigureOut">
              <a:rPr lang="en-US" smtClean="0"/>
              <a:t>2/7/2020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07CFC42-178F-4D85-8656-07E6BBB94AB1}" type="slidenum">
              <a:rPr lang="en-US" smtClean="0"/>
              <a:t>‹#›</a:t>
            </a:fld>
            <a:endParaRPr lang="en-US"/>
          </a:p>
        </p:txBody>
      </p:sp>
    </p:spTree>
    <p:extLst>
      <p:ext uri="{BB962C8B-B14F-4D97-AF65-F5344CB8AC3E}">
        <p14:creationId xmlns:p14="http://schemas.microsoft.com/office/powerpoint/2010/main" val="77788829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
        <p:nvSpPr>
          <p:cNvPr id="15" name="Rectangle 14"/>
          <p:cNvSpPr/>
          <p:nvPr userDrawn="1"/>
        </p:nvSpPr>
        <p:spPr>
          <a:xfrm>
            <a:off x="11988800" y="0"/>
            <a:ext cx="203200" cy="6858000"/>
          </a:xfrm>
          <a:prstGeom prst="rect">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4285" tIns="7143" rIns="14285" bIns="7143" rtlCol="0" anchor="ctr"/>
          <a:lstStyle/>
          <a:p>
            <a:pPr algn="ctr"/>
            <a:endParaRPr lang="en-US" sz="375" dirty="0"/>
          </a:p>
        </p:txBody>
      </p:sp>
      <p:sp>
        <p:nvSpPr>
          <p:cNvPr id="16" name="Rectangle 15"/>
          <p:cNvSpPr/>
          <p:nvPr userDrawn="1"/>
        </p:nvSpPr>
        <p:spPr>
          <a:xfrm>
            <a:off x="-1" y="0"/>
            <a:ext cx="203200" cy="6858000"/>
          </a:xfrm>
          <a:prstGeom prst="rect">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4285" tIns="7143" rIns="14285" bIns="7143" rtlCol="0" anchor="ctr"/>
          <a:lstStyle/>
          <a:p>
            <a:pPr algn="ctr"/>
            <a:endParaRPr lang="en-US" sz="375" dirty="0"/>
          </a:p>
        </p:txBody>
      </p:sp>
      <p:sp>
        <p:nvSpPr>
          <p:cNvPr id="17" name="Rectangle 16"/>
          <p:cNvSpPr/>
          <p:nvPr userDrawn="1"/>
        </p:nvSpPr>
        <p:spPr>
          <a:xfrm>
            <a:off x="0" y="0"/>
            <a:ext cx="12192000" cy="85725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4285" tIns="7143" rIns="14285" bIns="7143" rtlCol="0" anchor="ctr"/>
          <a:lstStyle/>
          <a:p>
            <a:pPr algn="ctr"/>
            <a:endParaRPr lang="en-US" sz="375" dirty="0"/>
          </a:p>
        </p:txBody>
      </p:sp>
      <p:sp>
        <p:nvSpPr>
          <p:cNvPr id="18" name="Rectangle 17"/>
          <p:cNvSpPr/>
          <p:nvPr userDrawn="1"/>
        </p:nvSpPr>
        <p:spPr>
          <a:xfrm>
            <a:off x="0" y="6000750"/>
            <a:ext cx="12192000" cy="857250"/>
          </a:xfrm>
          <a:prstGeom prst="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4285" tIns="7143" rIns="14285" bIns="7143" rtlCol="0" anchor="ctr"/>
          <a:lstStyle/>
          <a:p>
            <a:pPr algn="ctr"/>
            <a:endParaRPr lang="en-US" sz="375" dirty="0"/>
          </a:p>
        </p:txBody>
      </p:sp>
      <p:sp>
        <p:nvSpPr>
          <p:cNvPr id="11" name="Instructions"/>
          <p:cNvSpPr/>
          <p:nvPr userDrawn="1"/>
        </p:nvSpPr>
        <p:spPr>
          <a:xfrm>
            <a:off x="-2921000" y="0"/>
            <a:ext cx="2667000" cy="68580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35713" tIns="35713" rIns="35713" bIns="35713" rtlCol="0" anchor="t"/>
          <a:lstStyle>
            <a:defPPr>
              <a:defRPr lang="en-US"/>
            </a:defPPr>
            <a:lvl1pPr marL="0" algn="l" defTabSz="3686861" rtl="0" eaLnBrk="1" latinLnBrk="0" hangingPunct="1">
              <a:defRPr sz="7258" kern="1200">
                <a:solidFill>
                  <a:schemeClr val="lt1"/>
                </a:solidFill>
                <a:latin typeface="+mn-lt"/>
                <a:ea typeface="+mn-ea"/>
                <a:cs typeface="+mn-cs"/>
              </a:defRPr>
            </a:lvl1pPr>
            <a:lvl2pPr marL="1843430" algn="l" defTabSz="3686861" rtl="0" eaLnBrk="1" latinLnBrk="0" hangingPunct="1">
              <a:defRPr sz="7258" kern="1200">
                <a:solidFill>
                  <a:schemeClr val="lt1"/>
                </a:solidFill>
                <a:latin typeface="+mn-lt"/>
                <a:ea typeface="+mn-ea"/>
                <a:cs typeface="+mn-cs"/>
              </a:defRPr>
            </a:lvl2pPr>
            <a:lvl3pPr marL="3686861" algn="l" defTabSz="3686861" rtl="0" eaLnBrk="1" latinLnBrk="0" hangingPunct="1">
              <a:defRPr sz="7258" kern="1200">
                <a:solidFill>
                  <a:schemeClr val="lt1"/>
                </a:solidFill>
                <a:latin typeface="+mn-lt"/>
                <a:ea typeface="+mn-ea"/>
                <a:cs typeface="+mn-cs"/>
              </a:defRPr>
            </a:lvl3pPr>
            <a:lvl4pPr marL="5530291" algn="l" defTabSz="3686861" rtl="0" eaLnBrk="1" latinLnBrk="0" hangingPunct="1">
              <a:defRPr sz="7258" kern="1200">
                <a:solidFill>
                  <a:schemeClr val="lt1"/>
                </a:solidFill>
                <a:latin typeface="+mn-lt"/>
                <a:ea typeface="+mn-ea"/>
                <a:cs typeface="+mn-cs"/>
              </a:defRPr>
            </a:lvl4pPr>
            <a:lvl5pPr marL="7373722" algn="l" defTabSz="3686861" rtl="0" eaLnBrk="1" latinLnBrk="0" hangingPunct="1">
              <a:defRPr sz="7258" kern="1200">
                <a:solidFill>
                  <a:schemeClr val="lt1"/>
                </a:solidFill>
                <a:latin typeface="+mn-lt"/>
                <a:ea typeface="+mn-ea"/>
                <a:cs typeface="+mn-cs"/>
              </a:defRPr>
            </a:lvl5pPr>
            <a:lvl6pPr marL="9217152" algn="l" defTabSz="3686861" rtl="0" eaLnBrk="1" latinLnBrk="0" hangingPunct="1">
              <a:defRPr sz="7258" kern="1200">
                <a:solidFill>
                  <a:schemeClr val="lt1"/>
                </a:solidFill>
                <a:latin typeface="+mn-lt"/>
                <a:ea typeface="+mn-ea"/>
                <a:cs typeface="+mn-cs"/>
              </a:defRPr>
            </a:lvl6pPr>
            <a:lvl7pPr marL="11060582" algn="l" defTabSz="3686861" rtl="0" eaLnBrk="1" latinLnBrk="0" hangingPunct="1">
              <a:defRPr sz="7258" kern="1200">
                <a:solidFill>
                  <a:schemeClr val="lt1"/>
                </a:solidFill>
                <a:latin typeface="+mn-lt"/>
                <a:ea typeface="+mn-ea"/>
                <a:cs typeface="+mn-cs"/>
              </a:defRPr>
            </a:lvl7pPr>
            <a:lvl8pPr marL="12904013" algn="l" defTabSz="3686861" rtl="0" eaLnBrk="1" latinLnBrk="0" hangingPunct="1">
              <a:defRPr sz="7258" kern="1200">
                <a:solidFill>
                  <a:schemeClr val="lt1"/>
                </a:solidFill>
                <a:latin typeface="+mn-lt"/>
                <a:ea typeface="+mn-ea"/>
                <a:cs typeface="+mn-cs"/>
              </a:defRPr>
            </a:lvl8pPr>
            <a:lvl9pPr marL="14747443" algn="l" defTabSz="3686861" rtl="0" eaLnBrk="1" latinLnBrk="0" hangingPunct="1">
              <a:defRPr sz="7258" kern="1200">
                <a:solidFill>
                  <a:schemeClr val="lt1"/>
                </a:solidFill>
                <a:latin typeface="+mn-lt"/>
                <a:ea typeface="+mn-ea"/>
                <a:cs typeface="+mn-cs"/>
              </a:defRPr>
            </a:lvl9pPr>
          </a:lstStyle>
          <a:p>
            <a:pPr lvl="0">
              <a:spcBef>
                <a:spcPts val="0"/>
              </a:spcBef>
              <a:spcAft>
                <a:spcPts val="375"/>
              </a:spcAft>
            </a:pPr>
            <a:r>
              <a:rPr lang="en-US" sz="1500" dirty="0">
                <a:solidFill>
                  <a:srgbClr val="7F7F7F"/>
                </a:solidFill>
                <a:latin typeface="Calibri" pitchFamily="34" charset="0"/>
                <a:cs typeface="Calibri" panose="020F0502020204030204" pitchFamily="34" charset="0"/>
              </a:rPr>
              <a:t>Poster Print Size:</a:t>
            </a:r>
            <a:endParaRPr sz="1500" dirty="0">
              <a:solidFill>
                <a:srgbClr val="7F7F7F"/>
              </a:solidFill>
              <a:latin typeface="Calibri" pitchFamily="34" charset="0"/>
              <a:cs typeface="Calibri" panose="020F0502020204030204" pitchFamily="34" charset="0"/>
            </a:endParaRPr>
          </a:p>
          <a:p>
            <a:pPr lvl="0">
              <a:spcBef>
                <a:spcPts val="0"/>
              </a:spcBef>
              <a:spcAft>
                <a:spcPts val="375"/>
              </a:spcAft>
            </a:pPr>
            <a:r>
              <a:rPr lang="en-US" sz="1021" dirty="0">
                <a:solidFill>
                  <a:srgbClr val="7F7F7F"/>
                </a:solidFill>
                <a:latin typeface="Calibri" pitchFamily="34" charset="0"/>
                <a:cs typeface="Calibri" panose="020F0502020204030204" pitchFamily="34" charset="0"/>
              </a:rPr>
              <a:t>This poster template is 36” high by 48” wide. It can be used to print any poster with a 3:4 aspect ratio.</a:t>
            </a:r>
          </a:p>
          <a:p>
            <a:pPr lvl="0">
              <a:spcBef>
                <a:spcPts val="0"/>
              </a:spcBef>
              <a:spcAft>
                <a:spcPts val="375"/>
              </a:spcAft>
            </a:pPr>
            <a:r>
              <a:rPr lang="en-US" sz="1500" dirty="0">
                <a:solidFill>
                  <a:srgbClr val="7F7F7F"/>
                </a:solidFill>
                <a:latin typeface="Calibri" pitchFamily="34" charset="0"/>
                <a:cs typeface="Calibri" panose="020F0502020204030204" pitchFamily="34" charset="0"/>
              </a:rPr>
              <a:t>Placeholders</a:t>
            </a:r>
            <a:r>
              <a:rPr sz="1500" dirty="0">
                <a:solidFill>
                  <a:srgbClr val="7F7F7F"/>
                </a:solidFill>
                <a:latin typeface="Calibri" pitchFamily="34" charset="0"/>
                <a:cs typeface="Calibri" panose="020F0502020204030204" pitchFamily="34" charset="0"/>
              </a:rPr>
              <a:t>:</a:t>
            </a:r>
          </a:p>
          <a:p>
            <a:pPr lvl="0">
              <a:spcBef>
                <a:spcPts val="0"/>
              </a:spcBef>
              <a:spcAft>
                <a:spcPts val="375"/>
              </a:spcAft>
            </a:pPr>
            <a:r>
              <a:rPr sz="1021" dirty="0">
                <a:solidFill>
                  <a:srgbClr val="7F7F7F"/>
                </a:solidFill>
                <a:latin typeface="Calibri" pitchFamily="34" charset="0"/>
                <a:cs typeface="Calibri" panose="020F0502020204030204" pitchFamily="34" charset="0"/>
              </a:rPr>
              <a:t>The </a:t>
            </a:r>
            <a:r>
              <a:rPr lang="en-US" sz="1021" dirty="0">
                <a:solidFill>
                  <a:srgbClr val="7F7F7F"/>
                </a:solidFill>
                <a:latin typeface="Calibri" pitchFamily="34" charset="0"/>
                <a:cs typeface="Calibri" panose="020F0502020204030204" pitchFamily="34" charset="0"/>
              </a:rPr>
              <a:t>various elements included</a:t>
            </a:r>
            <a:r>
              <a:rPr sz="1021" dirty="0">
                <a:solidFill>
                  <a:srgbClr val="7F7F7F"/>
                </a:solidFill>
                <a:latin typeface="Calibri" pitchFamily="34" charset="0"/>
                <a:cs typeface="Calibri" panose="020F0502020204030204" pitchFamily="34" charset="0"/>
              </a:rPr>
              <a:t> in this </a:t>
            </a:r>
            <a:r>
              <a:rPr lang="en-US" sz="1021" dirty="0">
                <a:solidFill>
                  <a:srgbClr val="7F7F7F"/>
                </a:solidFill>
                <a:latin typeface="Calibri" pitchFamily="34" charset="0"/>
                <a:cs typeface="Calibri" panose="020F0502020204030204" pitchFamily="34" charset="0"/>
              </a:rPr>
              <a:t>poster are ones</a:t>
            </a:r>
            <a:r>
              <a:rPr lang="en-US" sz="1021" baseline="0" dirty="0">
                <a:solidFill>
                  <a:srgbClr val="7F7F7F"/>
                </a:solidFill>
                <a:latin typeface="Calibri" pitchFamily="34" charset="0"/>
                <a:cs typeface="Calibri" panose="020F0502020204030204" pitchFamily="34" charset="0"/>
              </a:rPr>
              <a:t> we often see in medical, research, and scientific posters.</a:t>
            </a:r>
            <a:r>
              <a:rPr sz="1021" dirty="0">
                <a:solidFill>
                  <a:srgbClr val="7F7F7F"/>
                </a:solidFill>
                <a:latin typeface="Calibri" pitchFamily="34" charset="0"/>
                <a:cs typeface="Calibri" panose="020F0502020204030204" pitchFamily="34" charset="0"/>
              </a:rPr>
              <a:t> </a:t>
            </a:r>
            <a:r>
              <a:rPr lang="en-US" sz="1021" dirty="0">
                <a:solidFill>
                  <a:srgbClr val="7F7F7F"/>
                </a:solidFill>
                <a:latin typeface="Calibri" pitchFamily="34" charset="0"/>
                <a:cs typeface="Calibri" panose="020F0502020204030204" pitchFamily="34" charset="0"/>
              </a:rPr>
              <a:t>Feel</a:t>
            </a:r>
            <a:r>
              <a:rPr lang="en-US" sz="1021" baseline="0" dirty="0">
                <a:solidFill>
                  <a:srgbClr val="7F7F7F"/>
                </a:solidFill>
                <a:latin typeface="Calibri" pitchFamily="34" charset="0"/>
                <a:cs typeface="Calibri" panose="020F0502020204030204" pitchFamily="34" charset="0"/>
              </a:rPr>
              <a:t> free to edit, move,  add, and delete items, or change the layout to suit your needs. Always check with your conference organizer for specific requirements.</a:t>
            </a:r>
          </a:p>
          <a:p>
            <a:pPr lvl="0">
              <a:spcBef>
                <a:spcPts val="0"/>
              </a:spcBef>
              <a:spcAft>
                <a:spcPts val="375"/>
              </a:spcAft>
            </a:pPr>
            <a:r>
              <a:rPr lang="en-US" sz="1500" dirty="0">
                <a:solidFill>
                  <a:srgbClr val="7F7F7F"/>
                </a:solidFill>
                <a:latin typeface="Calibri" pitchFamily="34" charset="0"/>
                <a:cs typeface="Calibri" panose="020F0502020204030204" pitchFamily="34" charset="0"/>
              </a:rPr>
              <a:t>Image</a:t>
            </a:r>
            <a:r>
              <a:rPr lang="en-US" sz="1500" baseline="0" dirty="0">
                <a:solidFill>
                  <a:srgbClr val="7F7F7F"/>
                </a:solidFill>
                <a:latin typeface="Calibri" pitchFamily="34" charset="0"/>
                <a:cs typeface="Calibri" panose="020F0502020204030204" pitchFamily="34" charset="0"/>
              </a:rPr>
              <a:t> Quality</a:t>
            </a:r>
            <a:r>
              <a:rPr lang="en-US" sz="1500" dirty="0">
                <a:solidFill>
                  <a:srgbClr val="7F7F7F"/>
                </a:solidFill>
                <a:latin typeface="Calibri" pitchFamily="34" charset="0"/>
                <a:cs typeface="Calibri" panose="020F0502020204030204" pitchFamily="34" charset="0"/>
              </a:rPr>
              <a:t>:</a:t>
            </a:r>
          </a:p>
          <a:p>
            <a:pPr lvl="0">
              <a:spcBef>
                <a:spcPts val="0"/>
              </a:spcBef>
              <a:spcAft>
                <a:spcPts val="375"/>
              </a:spcAft>
            </a:pPr>
            <a:r>
              <a:rPr lang="en-US" sz="1021" dirty="0">
                <a:solidFill>
                  <a:srgbClr val="7F7F7F"/>
                </a:solidFill>
                <a:latin typeface="Calibri" pitchFamily="34" charset="0"/>
                <a:cs typeface="Calibri" panose="020F0502020204030204" pitchFamily="34" charset="0"/>
              </a:rPr>
              <a:t>You can place digital photos or logo art in your poster file by selecting the </a:t>
            </a:r>
            <a:r>
              <a:rPr lang="en-US" sz="1021" b="1" dirty="0">
                <a:solidFill>
                  <a:srgbClr val="7F7F7F"/>
                </a:solidFill>
                <a:latin typeface="Calibri" pitchFamily="34" charset="0"/>
                <a:cs typeface="Calibri" panose="020F0502020204030204" pitchFamily="34" charset="0"/>
              </a:rPr>
              <a:t>Insert, Picture</a:t>
            </a:r>
            <a:r>
              <a:rPr lang="en-US" sz="1021" dirty="0">
                <a:solidFill>
                  <a:srgbClr val="7F7F7F"/>
                </a:solidFill>
                <a:latin typeface="Calibri" pitchFamily="34" charset="0"/>
                <a:cs typeface="Calibri" panose="020F0502020204030204" pitchFamily="34" charset="0"/>
              </a:rPr>
              <a:t> command, or by using standard copy &amp; paste. For best results, all graphic elements should be at least </a:t>
            </a:r>
            <a:r>
              <a:rPr lang="en-US" sz="1021" b="1" dirty="0">
                <a:solidFill>
                  <a:srgbClr val="7F7F7F"/>
                </a:solidFill>
                <a:latin typeface="Calibri" pitchFamily="34" charset="0"/>
                <a:cs typeface="Calibri" panose="020F0502020204030204" pitchFamily="34" charset="0"/>
              </a:rPr>
              <a:t>150-200 pixels per inch in their final printed size</a:t>
            </a:r>
            <a:r>
              <a:rPr lang="en-US" sz="1021" dirty="0">
                <a:solidFill>
                  <a:srgbClr val="7F7F7F"/>
                </a:solidFill>
                <a:latin typeface="Calibri" pitchFamily="34" charset="0"/>
                <a:cs typeface="Calibri" panose="020F0502020204030204" pitchFamily="34" charset="0"/>
              </a:rPr>
              <a:t>. For instance, a 1600 x 1200 pixel</a:t>
            </a:r>
            <a:r>
              <a:rPr lang="en-US" sz="1021" baseline="0" dirty="0">
                <a:solidFill>
                  <a:srgbClr val="7F7F7F"/>
                </a:solidFill>
                <a:latin typeface="Calibri" pitchFamily="34" charset="0"/>
                <a:cs typeface="Calibri" panose="020F0502020204030204" pitchFamily="34" charset="0"/>
              </a:rPr>
              <a:t> photo will usually look fine up to </a:t>
            </a:r>
            <a:r>
              <a:rPr lang="en-US" sz="1021" dirty="0">
                <a:solidFill>
                  <a:srgbClr val="7F7F7F"/>
                </a:solidFill>
                <a:latin typeface="Calibri" pitchFamily="34" charset="0"/>
                <a:cs typeface="Calibri" panose="020F0502020204030204" pitchFamily="34" charset="0"/>
              </a:rPr>
              <a:t>8“-10” wide on your printed poster.</a:t>
            </a:r>
          </a:p>
          <a:p>
            <a:pPr lvl="0">
              <a:spcBef>
                <a:spcPts val="0"/>
              </a:spcBef>
              <a:spcAft>
                <a:spcPts val="375"/>
              </a:spcAft>
            </a:pPr>
            <a:r>
              <a:rPr lang="en-US" sz="1021" dirty="0">
                <a:solidFill>
                  <a:srgbClr val="7F7F7F"/>
                </a:solidFill>
                <a:latin typeface="Calibri" pitchFamily="34" charset="0"/>
                <a:cs typeface="Calibri" panose="020F0502020204030204" pitchFamily="34" charset="0"/>
              </a:rPr>
              <a:t>To preview the print quality of images, select a magnification of 100% when previewing your poster. This will give you a good idea of what it will look like in print. If you are laying out a large poster and using half-scale dimensions, be sure to preview your graphics at 200% to see them at their final printed size.</a:t>
            </a:r>
          </a:p>
          <a:p>
            <a:pPr lvl="0">
              <a:spcBef>
                <a:spcPts val="0"/>
              </a:spcBef>
              <a:spcAft>
                <a:spcPts val="375"/>
              </a:spcAft>
            </a:pPr>
            <a:r>
              <a:rPr lang="en-US" sz="1021" dirty="0">
                <a:solidFill>
                  <a:srgbClr val="7F7F7F"/>
                </a:solidFill>
                <a:latin typeface="Calibri" pitchFamily="34" charset="0"/>
                <a:cs typeface="Calibri" panose="020F0502020204030204" pitchFamily="34" charset="0"/>
              </a:rPr>
              <a:t>Please note that graphics from websites (such as the logo on your hospital's or university's home page) will only be 72dpi and not suitable for printing.</a:t>
            </a:r>
          </a:p>
          <a:p>
            <a:pPr lvl="0" algn="ctr">
              <a:spcBef>
                <a:spcPts val="0"/>
              </a:spcBef>
              <a:spcAft>
                <a:spcPts val="375"/>
              </a:spcAft>
            </a:pPr>
            <a:br>
              <a:rPr lang="en-US" sz="750" dirty="0">
                <a:solidFill>
                  <a:srgbClr val="7F7F7F"/>
                </a:solidFill>
                <a:latin typeface="Calibri" pitchFamily="34" charset="0"/>
                <a:cs typeface="Calibri" panose="020F0502020204030204" pitchFamily="34" charset="0"/>
              </a:rPr>
            </a:br>
            <a:r>
              <a:rPr lang="en-US" sz="750" dirty="0">
                <a:solidFill>
                  <a:srgbClr val="7F7F7F"/>
                </a:solidFill>
                <a:latin typeface="Calibri" pitchFamily="34" charset="0"/>
                <a:cs typeface="Calibri" panose="020F0502020204030204" pitchFamily="34" charset="0"/>
              </a:rPr>
              <a:t>[This sidebar area does not print.]</a:t>
            </a:r>
          </a:p>
        </p:txBody>
      </p:sp>
      <p:grpSp>
        <p:nvGrpSpPr>
          <p:cNvPr id="12" name="Group 11"/>
          <p:cNvGrpSpPr/>
          <p:nvPr userDrawn="1"/>
        </p:nvGrpSpPr>
        <p:grpSpPr>
          <a:xfrm>
            <a:off x="12446000" y="0"/>
            <a:ext cx="2667000" cy="6858000"/>
            <a:chOff x="33832800" y="0"/>
            <a:chExt cx="12801600" cy="43891200"/>
          </a:xfrm>
        </p:grpSpPr>
        <p:sp>
          <p:nvSpPr>
            <p:cNvPr id="13" name="Instructions"/>
            <p:cNvSpPr/>
            <p:nvPr userDrawn="1"/>
          </p:nvSpPr>
          <p:spPr>
            <a:xfrm>
              <a:off x="33832800" y="0"/>
              <a:ext cx="12801600" cy="438912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228600" tIns="228600" rIns="228600" bIns="228600" rtlCol="0" anchor="t"/>
            <a:lstStyle>
              <a:defPPr>
                <a:defRPr lang="en-US"/>
              </a:defPPr>
              <a:lvl1pPr marL="0" algn="l" defTabSz="3686861" rtl="0" eaLnBrk="1" latinLnBrk="0" hangingPunct="1">
                <a:defRPr sz="7258" kern="1200">
                  <a:solidFill>
                    <a:schemeClr val="lt1"/>
                  </a:solidFill>
                  <a:latin typeface="+mn-lt"/>
                  <a:ea typeface="+mn-ea"/>
                  <a:cs typeface="+mn-cs"/>
                </a:defRPr>
              </a:lvl1pPr>
              <a:lvl2pPr marL="1843430" algn="l" defTabSz="3686861" rtl="0" eaLnBrk="1" latinLnBrk="0" hangingPunct="1">
                <a:defRPr sz="7258" kern="1200">
                  <a:solidFill>
                    <a:schemeClr val="lt1"/>
                  </a:solidFill>
                  <a:latin typeface="+mn-lt"/>
                  <a:ea typeface="+mn-ea"/>
                  <a:cs typeface="+mn-cs"/>
                </a:defRPr>
              </a:lvl2pPr>
              <a:lvl3pPr marL="3686861" algn="l" defTabSz="3686861" rtl="0" eaLnBrk="1" latinLnBrk="0" hangingPunct="1">
                <a:defRPr sz="7258" kern="1200">
                  <a:solidFill>
                    <a:schemeClr val="lt1"/>
                  </a:solidFill>
                  <a:latin typeface="+mn-lt"/>
                  <a:ea typeface="+mn-ea"/>
                  <a:cs typeface="+mn-cs"/>
                </a:defRPr>
              </a:lvl3pPr>
              <a:lvl4pPr marL="5530291" algn="l" defTabSz="3686861" rtl="0" eaLnBrk="1" latinLnBrk="0" hangingPunct="1">
                <a:defRPr sz="7258" kern="1200">
                  <a:solidFill>
                    <a:schemeClr val="lt1"/>
                  </a:solidFill>
                  <a:latin typeface="+mn-lt"/>
                  <a:ea typeface="+mn-ea"/>
                  <a:cs typeface="+mn-cs"/>
                </a:defRPr>
              </a:lvl4pPr>
              <a:lvl5pPr marL="7373722" algn="l" defTabSz="3686861" rtl="0" eaLnBrk="1" latinLnBrk="0" hangingPunct="1">
                <a:defRPr sz="7258" kern="1200">
                  <a:solidFill>
                    <a:schemeClr val="lt1"/>
                  </a:solidFill>
                  <a:latin typeface="+mn-lt"/>
                  <a:ea typeface="+mn-ea"/>
                  <a:cs typeface="+mn-cs"/>
                </a:defRPr>
              </a:lvl5pPr>
              <a:lvl6pPr marL="9217152" algn="l" defTabSz="3686861" rtl="0" eaLnBrk="1" latinLnBrk="0" hangingPunct="1">
                <a:defRPr sz="7258" kern="1200">
                  <a:solidFill>
                    <a:schemeClr val="lt1"/>
                  </a:solidFill>
                  <a:latin typeface="+mn-lt"/>
                  <a:ea typeface="+mn-ea"/>
                  <a:cs typeface="+mn-cs"/>
                </a:defRPr>
              </a:lvl6pPr>
              <a:lvl7pPr marL="11060582" algn="l" defTabSz="3686861" rtl="0" eaLnBrk="1" latinLnBrk="0" hangingPunct="1">
                <a:defRPr sz="7258" kern="1200">
                  <a:solidFill>
                    <a:schemeClr val="lt1"/>
                  </a:solidFill>
                  <a:latin typeface="+mn-lt"/>
                  <a:ea typeface="+mn-ea"/>
                  <a:cs typeface="+mn-cs"/>
                </a:defRPr>
              </a:lvl7pPr>
              <a:lvl8pPr marL="12904013" algn="l" defTabSz="3686861" rtl="0" eaLnBrk="1" latinLnBrk="0" hangingPunct="1">
                <a:defRPr sz="7258" kern="1200">
                  <a:solidFill>
                    <a:schemeClr val="lt1"/>
                  </a:solidFill>
                  <a:latin typeface="+mn-lt"/>
                  <a:ea typeface="+mn-ea"/>
                  <a:cs typeface="+mn-cs"/>
                </a:defRPr>
              </a:lvl8pPr>
              <a:lvl9pPr marL="14747443" algn="l" defTabSz="3686861" rtl="0" eaLnBrk="1" latinLnBrk="0" hangingPunct="1">
                <a:defRPr sz="7258" kern="1200">
                  <a:solidFill>
                    <a:schemeClr val="lt1"/>
                  </a:solidFill>
                  <a:latin typeface="+mn-lt"/>
                  <a:ea typeface="+mn-ea"/>
                  <a:cs typeface="+mn-cs"/>
                </a:defRPr>
              </a:lvl9pPr>
            </a:lstStyle>
            <a:p>
              <a:pPr lvl="0">
                <a:spcBef>
                  <a:spcPts val="0"/>
                </a:spcBef>
                <a:spcAft>
                  <a:spcPts val="375"/>
                </a:spcAft>
              </a:pPr>
              <a:r>
                <a:rPr lang="en-US" sz="1500" dirty="0">
                  <a:solidFill>
                    <a:schemeClr val="bg1">
                      <a:lumMod val="50000"/>
                    </a:schemeClr>
                  </a:solidFill>
                  <a:latin typeface="Calibri" pitchFamily="34" charset="0"/>
                  <a:cs typeface="Calibri" panose="020F0502020204030204" pitchFamily="34" charset="0"/>
                </a:rPr>
                <a:t>Change</a:t>
              </a:r>
              <a:r>
                <a:rPr lang="en-US" sz="1500" baseline="0" dirty="0">
                  <a:solidFill>
                    <a:schemeClr val="bg1">
                      <a:lumMod val="50000"/>
                    </a:schemeClr>
                  </a:solidFill>
                  <a:latin typeface="Calibri" pitchFamily="34" charset="0"/>
                  <a:cs typeface="Calibri" panose="020F0502020204030204" pitchFamily="34" charset="0"/>
                </a:rPr>
                <a:t> Color Theme</a:t>
              </a:r>
              <a:r>
                <a:rPr lang="en-US" sz="1500" dirty="0">
                  <a:solidFill>
                    <a:schemeClr val="bg1">
                      <a:lumMod val="50000"/>
                    </a:schemeClr>
                  </a:solidFill>
                  <a:latin typeface="Calibri" pitchFamily="34" charset="0"/>
                  <a:cs typeface="Calibri" panose="020F0502020204030204" pitchFamily="34" charset="0"/>
                </a:rPr>
                <a:t>:</a:t>
              </a:r>
              <a:endParaRPr sz="1500" dirty="0">
                <a:solidFill>
                  <a:schemeClr val="bg1">
                    <a:lumMod val="50000"/>
                  </a:schemeClr>
                </a:solidFill>
                <a:latin typeface="Calibri" pitchFamily="34" charset="0"/>
                <a:cs typeface="Calibri" panose="020F0502020204030204" pitchFamily="34" charset="0"/>
              </a:endParaRPr>
            </a:p>
            <a:p>
              <a:pPr lvl="0">
                <a:spcBef>
                  <a:spcPts val="0"/>
                </a:spcBef>
                <a:spcAft>
                  <a:spcPts val="375"/>
                </a:spcAft>
              </a:pPr>
              <a:r>
                <a:rPr lang="en-US" sz="1021" dirty="0">
                  <a:solidFill>
                    <a:schemeClr val="bg1">
                      <a:lumMod val="50000"/>
                    </a:schemeClr>
                  </a:solidFill>
                  <a:latin typeface="Calibri" pitchFamily="34" charset="0"/>
                  <a:cs typeface="Calibri" panose="020F0502020204030204" pitchFamily="34" charset="0"/>
                </a:rPr>
                <a:t>This template is designed to use the built-in color themes in</a:t>
              </a:r>
              <a:r>
                <a:rPr lang="en-US" sz="1021" baseline="0" dirty="0">
                  <a:solidFill>
                    <a:schemeClr val="bg1">
                      <a:lumMod val="50000"/>
                    </a:schemeClr>
                  </a:solidFill>
                  <a:latin typeface="Calibri" pitchFamily="34" charset="0"/>
                  <a:cs typeface="Calibri" panose="020F0502020204030204" pitchFamily="34" charset="0"/>
                </a:rPr>
                <a:t> the newer versions of PowerPoint.</a:t>
              </a:r>
            </a:p>
            <a:p>
              <a:pPr lvl="0">
                <a:spcBef>
                  <a:spcPts val="0"/>
                </a:spcBef>
                <a:spcAft>
                  <a:spcPts val="375"/>
                </a:spcAft>
              </a:pPr>
              <a:r>
                <a:rPr lang="en-US" sz="1021" baseline="0" dirty="0">
                  <a:solidFill>
                    <a:schemeClr val="bg1">
                      <a:lumMod val="50000"/>
                    </a:schemeClr>
                  </a:solidFill>
                  <a:latin typeface="Calibri" pitchFamily="34" charset="0"/>
                  <a:cs typeface="Calibri" panose="020F0502020204030204" pitchFamily="34" charset="0"/>
                </a:rPr>
                <a:t>To change the color theme, select the </a:t>
              </a:r>
              <a:r>
                <a:rPr lang="en-US" sz="1021" b="1" baseline="0" dirty="0">
                  <a:solidFill>
                    <a:schemeClr val="bg1">
                      <a:lumMod val="50000"/>
                    </a:schemeClr>
                  </a:solidFill>
                  <a:latin typeface="Calibri" pitchFamily="34" charset="0"/>
                  <a:cs typeface="Calibri" panose="020F0502020204030204" pitchFamily="34" charset="0"/>
                </a:rPr>
                <a:t>Design</a:t>
              </a:r>
              <a:r>
                <a:rPr lang="en-US" sz="1021" baseline="0" dirty="0">
                  <a:solidFill>
                    <a:schemeClr val="bg1">
                      <a:lumMod val="50000"/>
                    </a:schemeClr>
                  </a:solidFill>
                  <a:latin typeface="Calibri" pitchFamily="34" charset="0"/>
                  <a:cs typeface="Calibri" panose="020F0502020204030204" pitchFamily="34" charset="0"/>
                </a:rPr>
                <a:t> tab, then select the </a:t>
              </a:r>
              <a:r>
                <a:rPr lang="en-US" sz="1021" b="1" baseline="0" dirty="0">
                  <a:solidFill>
                    <a:schemeClr val="bg1">
                      <a:lumMod val="50000"/>
                    </a:schemeClr>
                  </a:solidFill>
                  <a:latin typeface="Calibri" pitchFamily="34" charset="0"/>
                  <a:cs typeface="Calibri" panose="020F0502020204030204" pitchFamily="34" charset="0"/>
                </a:rPr>
                <a:t>Colors</a:t>
              </a:r>
              <a:r>
                <a:rPr lang="en-US" sz="1021" baseline="0" dirty="0">
                  <a:solidFill>
                    <a:schemeClr val="bg1">
                      <a:lumMod val="50000"/>
                    </a:schemeClr>
                  </a:solidFill>
                  <a:latin typeface="Calibri" pitchFamily="34" charset="0"/>
                  <a:cs typeface="Calibri" panose="020F0502020204030204" pitchFamily="34" charset="0"/>
                </a:rPr>
                <a:t> drop-down list.</a:t>
              </a:r>
            </a:p>
            <a:p>
              <a:pPr lvl="0">
                <a:spcBef>
                  <a:spcPts val="0"/>
                </a:spcBef>
                <a:spcAft>
                  <a:spcPts val="375"/>
                </a:spcAft>
              </a:pPr>
              <a:endParaRPr lang="en-US" sz="1021" baseline="0" dirty="0">
                <a:solidFill>
                  <a:schemeClr val="bg1">
                    <a:lumMod val="50000"/>
                  </a:schemeClr>
                </a:solidFill>
                <a:latin typeface="Calibri" pitchFamily="34" charset="0"/>
                <a:cs typeface="Calibri" panose="020F0502020204030204" pitchFamily="34" charset="0"/>
              </a:endParaRPr>
            </a:p>
            <a:p>
              <a:pPr lvl="0">
                <a:spcBef>
                  <a:spcPts val="0"/>
                </a:spcBef>
                <a:spcAft>
                  <a:spcPts val="375"/>
                </a:spcAft>
              </a:pPr>
              <a:endParaRPr lang="en-US" sz="1021" baseline="0" dirty="0">
                <a:solidFill>
                  <a:schemeClr val="bg1">
                    <a:lumMod val="50000"/>
                  </a:schemeClr>
                </a:solidFill>
                <a:latin typeface="Calibri" pitchFamily="34" charset="0"/>
                <a:cs typeface="Calibri" panose="020F0502020204030204" pitchFamily="34" charset="0"/>
              </a:endParaRPr>
            </a:p>
            <a:p>
              <a:pPr lvl="0">
                <a:spcBef>
                  <a:spcPts val="0"/>
                </a:spcBef>
                <a:spcAft>
                  <a:spcPts val="375"/>
                </a:spcAft>
              </a:pPr>
              <a:endParaRPr lang="en-US" sz="1021" baseline="0" dirty="0">
                <a:solidFill>
                  <a:schemeClr val="bg1">
                    <a:lumMod val="50000"/>
                  </a:schemeClr>
                </a:solidFill>
                <a:latin typeface="Calibri" pitchFamily="34" charset="0"/>
                <a:cs typeface="Calibri" panose="020F0502020204030204" pitchFamily="34" charset="0"/>
              </a:endParaRPr>
            </a:p>
            <a:p>
              <a:pPr lvl="0">
                <a:spcBef>
                  <a:spcPts val="0"/>
                </a:spcBef>
                <a:spcAft>
                  <a:spcPts val="375"/>
                </a:spcAft>
              </a:pPr>
              <a:endParaRPr lang="en-US" sz="1021" baseline="0" dirty="0">
                <a:solidFill>
                  <a:schemeClr val="bg1">
                    <a:lumMod val="50000"/>
                  </a:schemeClr>
                </a:solidFill>
                <a:latin typeface="Calibri" pitchFamily="34" charset="0"/>
                <a:cs typeface="Calibri" panose="020F0502020204030204" pitchFamily="34" charset="0"/>
              </a:endParaRPr>
            </a:p>
            <a:p>
              <a:pPr lvl="0">
                <a:spcBef>
                  <a:spcPts val="0"/>
                </a:spcBef>
                <a:spcAft>
                  <a:spcPts val="375"/>
                </a:spcAft>
              </a:pPr>
              <a:endParaRPr lang="en-US" sz="1021" baseline="0" dirty="0">
                <a:solidFill>
                  <a:schemeClr val="bg1">
                    <a:lumMod val="50000"/>
                  </a:schemeClr>
                </a:solidFill>
                <a:latin typeface="Calibri" pitchFamily="34" charset="0"/>
                <a:cs typeface="Calibri" panose="020F0502020204030204" pitchFamily="34" charset="0"/>
              </a:endParaRPr>
            </a:p>
            <a:p>
              <a:pPr lvl="0">
                <a:spcBef>
                  <a:spcPts val="0"/>
                </a:spcBef>
                <a:spcAft>
                  <a:spcPts val="375"/>
                </a:spcAft>
              </a:pPr>
              <a:endParaRPr lang="en-US" sz="1021" baseline="0" dirty="0">
                <a:solidFill>
                  <a:schemeClr val="bg1">
                    <a:lumMod val="50000"/>
                  </a:schemeClr>
                </a:solidFill>
                <a:latin typeface="Calibri" pitchFamily="34" charset="0"/>
                <a:cs typeface="Calibri" panose="020F0502020204030204" pitchFamily="34" charset="0"/>
              </a:endParaRPr>
            </a:p>
            <a:p>
              <a:pPr lvl="0">
                <a:spcBef>
                  <a:spcPts val="0"/>
                </a:spcBef>
                <a:spcAft>
                  <a:spcPts val="375"/>
                </a:spcAft>
              </a:pPr>
              <a:endParaRPr lang="en-US" sz="1021" baseline="0" dirty="0">
                <a:solidFill>
                  <a:schemeClr val="bg1">
                    <a:lumMod val="50000"/>
                  </a:schemeClr>
                </a:solidFill>
                <a:latin typeface="Calibri" pitchFamily="34" charset="0"/>
                <a:cs typeface="Calibri" panose="020F0502020204030204" pitchFamily="34" charset="0"/>
              </a:endParaRPr>
            </a:p>
            <a:p>
              <a:pPr lvl="0">
                <a:spcBef>
                  <a:spcPts val="0"/>
                </a:spcBef>
                <a:spcAft>
                  <a:spcPts val="375"/>
                </a:spcAft>
              </a:pPr>
              <a:endParaRPr lang="en-US" sz="1021" baseline="0" dirty="0">
                <a:solidFill>
                  <a:schemeClr val="bg1">
                    <a:lumMod val="50000"/>
                  </a:schemeClr>
                </a:solidFill>
                <a:latin typeface="Calibri" pitchFamily="34" charset="0"/>
                <a:cs typeface="Calibri" panose="020F0502020204030204" pitchFamily="34" charset="0"/>
              </a:endParaRPr>
            </a:p>
            <a:p>
              <a:pPr lvl="0">
                <a:spcBef>
                  <a:spcPts val="0"/>
                </a:spcBef>
                <a:spcAft>
                  <a:spcPts val="375"/>
                </a:spcAft>
              </a:pPr>
              <a:endParaRPr lang="en-US" sz="1021" baseline="0" dirty="0">
                <a:solidFill>
                  <a:schemeClr val="bg1">
                    <a:lumMod val="50000"/>
                  </a:schemeClr>
                </a:solidFill>
                <a:latin typeface="Calibri" pitchFamily="34" charset="0"/>
                <a:cs typeface="Calibri" panose="020F0502020204030204" pitchFamily="34" charset="0"/>
              </a:endParaRPr>
            </a:p>
            <a:p>
              <a:pPr lvl="0">
                <a:spcBef>
                  <a:spcPts val="0"/>
                </a:spcBef>
                <a:spcAft>
                  <a:spcPts val="375"/>
                </a:spcAft>
              </a:pPr>
              <a:r>
                <a:rPr lang="en-US" sz="1021" baseline="0" dirty="0">
                  <a:solidFill>
                    <a:schemeClr val="bg1">
                      <a:lumMod val="50000"/>
                    </a:schemeClr>
                  </a:solidFill>
                  <a:latin typeface="Calibri" pitchFamily="34" charset="0"/>
                  <a:cs typeface="Calibri" panose="020F0502020204030204" pitchFamily="34" charset="0"/>
                </a:rPr>
                <a:t>The default color theme for this template is “Office”, so you can always return to that after trying some of the alternatives.</a:t>
              </a:r>
            </a:p>
            <a:p>
              <a:pPr lvl="0">
                <a:spcBef>
                  <a:spcPts val="0"/>
                </a:spcBef>
                <a:spcAft>
                  <a:spcPts val="375"/>
                </a:spcAft>
              </a:pPr>
              <a:r>
                <a:rPr lang="en-US" sz="1500" dirty="0">
                  <a:solidFill>
                    <a:schemeClr val="bg1">
                      <a:lumMod val="50000"/>
                    </a:schemeClr>
                  </a:solidFill>
                  <a:latin typeface="Calibri" pitchFamily="34" charset="0"/>
                  <a:cs typeface="Calibri" panose="020F0502020204030204" pitchFamily="34" charset="0"/>
                </a:rPr>
                <a:t>Printing Your Poster:</a:t>
              </a:r>
            </a:p>
            <a:p>
              <a:pPr lvl="0">
                <a:spcBef>
                  <a:spcPts val="0"/>
                </a:spcBef>
                <a:spcAft>
                  <a:spcPts val="375"/>
                </a:spcAft>
              </a:pPr>
              <a:r>
                <a:rPr lang="en-US" sz="1021" dirty="0">
                  <a:solidFill>
                    <a:schemeClr val="bg1">
                      <a:lumMod val="50000"/>
                    </a:schemeClr>
                  </a:solidFill>
                  <a:latin typeface="Calibri" pitchFamily="34" charset="0"/>
                  <a:cs typeface="Calibri" panose="020F0502020204030204" pitchFamily="34" charset="0"/>
                </a:rPr>
                <a:t>Once your poster file is ready, visit</a:t>
              </a:r>
              <a:r>
                <a:rPr lang="en-US" sz="1021" baseline="0" dirty="0">
                  <a:solidFill>
                    <a:schemeClr val="bg1">
                      <a:lumMod val="50000"/>
                    </a:schemeClr>
                  </a:solidFill>
                  <a:latin typeface="Calibri" pitchFamily="34" charset="0"/>
                  <a:cs typeface="Calibri" panose="020F0502020204030204" pitchFamily="34" charset="0"/>
                </a:rPr>
                <a:t> </a:t>
              </a:r>
              <a:r>
                <a:rPr lang="en-US" sz="1021" b="1" baseline="0" dirty="0">
                  <a:solidFill>
                    <a:schemeClr val="bg1">
                      <a:lumMod val="50000"/>
                    </a:schemeClr>
                  </a:solidFill>
                  <a:latin typeface="Calibri" pitchFamily="34" charset="0"/>
                  <a:cs typeface="Calibri" panose="020F0502020204030204" pitchFamily="34" charset="0"/>
                </a:rPr>
                <a:t>www.genigraphics.com</a:t>
              </a:r>
              <a:r>
                <a:rPr lang="en-US" sz="1021" baseline="0" dirty="0">
                  <a:solidFill>
                    <a:schemeClr val="bg1">
                      <a:lumMod val="50000"/>
                    </a:schemeClr>
                  </a:solidFill>
                  <a:latin typeface="Calibri" pitchFamily="34" charset="0"/>
                  <a:cs typeface="Calibri" panose="020F0502020204030204" pitchFamily="34" charset="0"/>
                </a:rPr>
                <a:t> to order a high-quality, affordable poster print. Every order receives a free design review and we can deliver as fast as next business day within the US and Canada. </a:t>
              </a:r>
            </a:p>
            <a:p>
              <a:pPr lvl="0">
                <a:spcBef>
                  <a:spcPts val="0"/>
                </a:spcBef>
                <a:spcAft>
                  <a:spcPts val="375"/>
                </a:spcAft>
              </a:pPr>
              <a:r>
                <a:rPr lang="en-US" sz="1021" baseline="0" dirty="0">
                  <a:solidFill>
                    <a:schemeClr val="bg1">
                      <a:lumMod val="50000"/>
                    </a:schemeClr>
                  </a:solidFill>
                  <a:latin typeface="Calibri" pitchFamily="34" charset="0"/>
                  <a:cs typeface="Calibri" panose="020F0502020204030204" pitchFamily="34" charset="0"/>
                </a:rPr>
                <a:t>Genigraphics® has been producing output from PowerPoint® longer than anyone in the industry; dating back to when we helped Microsoft® design the PowerPoint® software. </a:t>
              </a:r>
            </a:p>
            <a:p>
              <a:pPr lvl="0">
                <a:spcBef>
                  <a:spcPts val="0"/>
                </a:spcBef>
                <a:spcAft>
                  <a:spcPts val="0"/>
                </a:spcAft>
              </a:pPr>
              <a:endParaRPr lang="en-US" sz="1021" baseline="0" dirty="0">
                <a:solidFill>
                  <a:schemeClr val="bg1">
                    <a:lumMod val="50000"/>
                  </a:schemeClr>
                </a:solidFill>
                <a:latin typeface="Calibri" pitchFamily="34" charset="0"/>
                <a:cs typeface="Calibri" panose="020F0502020204030204" pitchFamily="34" charset="0"/>
              </a:endParaRPr>
            </a:p>
            <a:p>
              <a:pPr lvl="0" algn="ctr">
                <a:spcBef>
                  <a:spcPts val="0"/>
                </a:spcBef>
                <a:spcAft>
                  <a:spcPts val="0"/>
                </a:spcAft>
              </a:pPr>
              <a:r>
                <a:rPr lang="en-US" sz="1021" baseline="0" dirty="0">
                  <a:solidFill>
                    <a:schemeClr val="bg1">
                      <a:lumMod val="50000"/>
                    </a:schemeClr>
                  </a:solidFill>
                  <a:latin typeface="Calibri" pitchFamily="34" charset="0"/>
                  <a:cs typeface="Calibri" panose="020F0502020204030204" pitchFamily="34" charset="0"/>
                </a:rPr>
                <a:t>US and Canada:  1-800-790-4001</a:t>
              </a:r>
              <a:br>
                <a:rPr lang="en-US" sz="1021" baseline="0" dirty="0">
                  <a:solidFill>
                    <a:schemeClr val="bg1">
                      <a:lumMod val="50000"/>
                    </a:schemeClr>
                  </a:solidFill>
                  <a:latin typeface="Calibri" pitchFamily="34" charset="0"/>
                  <a:cs typeface="Calibri" panose="020F0502020204030204" pitchFamily="34" charset="0"/>
                </a:rPr>
              </a:br>
              <a:r>
                <a:rPr lang="en-US" sz="1021" baseline="0" dirty="0">
                  <a:solidFill>
                    <a:schemeClr val="bg1">
                      <a:lumMod val="50000"/>
                    </a:schemeClr>
                  </a:solidFill>
                  <a:latin typeface="Calibri" pitchFamily="34" charset="0"/>
                  <a:cs typeface="Calibri" panose="020F0502020204030204" pitchFamily="34" charset="0"/>
                </a:rPr>
                <a:t>Email: info@genigraphics.com</a:t>
              </a:r>
            </a:p>
            <a:p>
              <a:pPr lvl="0" algn="ctr">
                <a:spcBef>
                  <a:spcPts val="0"/>
                </a:spcBef>
                <a:spcAft>
                  <a:spcPts val="0"/>
                </a:spcAft>
              </a:pPr>
              <a:br>
                <a:rPr lang="en-US" sz="750" dirty="0">
                  <a:solidFill>
                    <a:schemeClr val="bg1">
                      <a:lumMod val="50000"/>
                    </a:schemeClr>
                  </a:solidFill>
                  <a:latin typeface="Calibri" pitchFamily="34" charset="0"/>
                  <a:cs typeface="Calibri" panose="020F0502020204030204" pitchFamily="34" charset="0"/>
                </a:rPr>
              </a:br>
              <a:r>
                <a:rPr lang="en-US" sz="750" dirty="0">
                  <a:solidFill>
                    <a:schemeClr val="bg1">
                      <a:lumMod val="50000"/>
                    </a:schemeClr>
                  </a:solidFill>
                  <a:latin typeface="Calibri" pitchFamily="34" charset="0"/>
                  <a:cs typeface="Calibri" panose="020F0502020204030204" pitchFamily="34" charset="0"/>
                </a:rPr>
                <a:t>[This sidebar area does not print.]</a:t>
              </a:r>
            </a:p>
          </p:txBody>
        </p:sp>
        <p:pic>
          <p:nvPicPr>
            <p:cNvPr id="14" name="Picture 1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4281342" y="9260274"/>
              <a:ext cx="11904515" cy="10246926"/>
            </a:xfrm>
            <a:prstGeom prst="rect">
              <a:avLst/>
            </a:prstGeom>
          </p:spPr>
        </p:pic>
      </p:grpSp>
      <p:pic>
        <p:nvPicPr>
          <p:cNvPr id="2" name="Picture 1"/>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0668000" y="6794500"/>
            <a:ext cx="1471510" cy="38735"/>
          </a:xfrm>
          <a:prstGeom prst="rect">
            <a:avLst/>
          </a:prstGeom>
        </p:spPr>
      </p:pic>
    </p:spTree>
    <p:extLst>
      <p:ext uri="{BB962C8B-B14F-4D97-AF65-F5344CB8AC3E}">
        <p14:creationId xmlns:p14="http://schemas.microsoft.com/office/powerpoint/2010/main" val="113873635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4CC9751B-814A-45D6-98B9-A5852FB9DA72}" type="datetimeFigureOut">
              <a:rPr lang="en-US" smtClean="0"/>
              <a:t>2/7/2020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07CFC42-178F-4D85-8656-07E6BBB94AB1}" type="slidenum">
              <a:rPr lang="en-US" smtClean="0"/>
              <a:t>‹#›</a:t>
            </a:fld>
            <a:endParaRPr lang="en-US"/>
          </a:p>
        </p:txBody>
      </p:sp>
    </p:spTree>
    <p:extLst>
      <p:ext uri="{BB962C8B-B14F-4D97-AF65-F5344CB8AC3E}">
        <p14:creationId xmlns:p14="http://schemas.microsoft.com/office/powerpoint/2010/main" val="184036326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CC9751B-814A-45D6-98B9-A5852FB9DA72}" type="datetimeFigureOut">
              <a:rPr lang="en-US" smtClean="0"/>
              <a:t>2/7/2020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07CFC42-178F-4D85-8656-07E6BBB94AB1}" type="slidenum">
              <a:rPr lang="en-US" smtClean="0"/>
              <a:t>‹#›</a:t>
            </a:fld>
            <a:endParaRPr lang="en-US"/>
          </a:p>
        </p:txBody>
      </p:sp>
    </p:spTree>
    <p:extLst>
      <p:ext uri="{BB962C8B-B14F-4D97-AF65-F5344CB8AC3E}">
        <p14:creationId xmlns:p14="http://schemas.microsoft.com/office/powerpoint/2010/main" val="12643753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4CC9751B-814A-45D6-98B9-A5852FB9DA72}" type="datetimeFigureOut">
              <a:rPr lang="en-US" smtClean="0"/>
              <a:t>2/7/2020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07CFC42-178F-4D85-8656-07E6BBB94AB1}" type="slidenum">
              <a:rPr lang="en-US" smtClean="0"/>
              <a:t>‹#›</a:t>
            </a:fld>
            <a:endParaRPr lang="en-US"/>
          </a:p>
        </p:txBody>
      </p:sp>
    </p:spTree>
    <p:extLst>
      <p:ext uri="{BB962C8B-B14F-4D97-AF65-F5344CB8AC3E}">
        <p14:creationId xmlns:p14="http://schemas.microsoft.com/office/powerpoint/2010/main" val="110821792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4CC9751B-814A-45D6-98B9-A5852FB9DA72}" type="datetimeFigureOut">
              <a:rPr lang="en-US" smtClean="0"/>
              <a:t>2/7/2020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07CFC42-178F-4D85-8656-07E6BBB94AB1}" type="slidenum">
              <a:rPr lang="en-US" smtClean="0"/>
              <a:t>‹#›</a:t>
            </a:fld>
            <a:endParaRPr lang="en-US"/>
          </a:p>
        </p:txBody>
      </p:sp>
    </p:spTree>
    <p:extLst>
      <p:ext uri="{BB962C8B-B14F-4D97-AF65-F5344CB8AC3E}">
        <p14:creationId xmlns:p14="http://schemas.microsoft.com/office/powerpoint/2010/main" val="275447019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4CC9751B-814A-45D6-98B9-A5852FB9DA72}" type="datetimeFigureOut">
              <a:rPr lang="en-US" smtClean="0"/>
              <a:t>2/7/2020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07CFC42-178F-4D85-8656-07E6BBB94AB1}" type="slidenum">
              <a:rPr lang="en-US" smtClean="0"/>
              <a:t>‹#›</a:t>
            </a:fld>
            <a:endParaRPr lang="en-US"/>
          </a:p>
        </p:txBody>
      </p:sp>
    </p:spTree>
    <p:extLst>
      <p:ext uri="{BB962C8B-B14F-4D97-AF65-F5344CB8AC3E}">
        <p14:creationId xmlns:p14="http://schemas.microsoft.com/office/powerpoint/2010/main" val="226850666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CC9751B-814A-45D6-98B9-A5852FB9DA72}" type="datetimeFigureOut">
              <a:rPr lang="en-US" smtClean="0"/>
              <a:t>2/7/2020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07CFC42-178F-4D85-8656-07E6BBB94AB1}" type="slidenum">
              <a:rPr lang="en-US" smtClean="0"/>
              <a:t>‹#›</a:t>
            </a:fld>
            <a:endParaRPr lang="en-US"/>
          </a:p>
        </p:txBody>
      </p:sp>
    </p:spTree>
    <p:extLst>
      <p:ext uri="{BB962C8B-B14F-4D97-AF65-F5344CB8AC3E}">
        <p14:creationId xmlns:p14="http://schemas.microsoft.com/office/powerpoint/2010/main" val="224113202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4CC9751B-814A-45D6-98B9-A5852FB9DA72}" type="datetimeFigureOut">
              <a:rPr lang="en-US" smtClean="0"/>
              <a:t>2/7/2020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07CFC42-178F-4D85-8656-07E6BBB94AB1}" type="slidenum">
              <a:rPr lang="en-US" smtClean="0"/>
              <a:t>‹#›</a:t>
            </a:fld>
            <a:endParaRPr lang="en-US"/>
          </a:p>
        </p:txBody>
      </p:sp>
    </p:spTree>
    <p:extLst>
      <p:ext uri="{BB962C8B-B14F-4D97-AF65-F5344CB8AC3E}">
        <p14:creationId xmlns:p14="http://schemas.microsoft.com/office/powerpoint/2010/main" val="206313305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4CC9751B-814A-45D6-98B9-A5852FB9DA72}" type="datetimeFigureOut">
              <a:rPr lang="en-US" smtClean="0"/>
              <a:t>2/7/2020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07CFC42-178F-4D85-8656-07E6BBB94AB1}" type="slidenum">
              <a:rPr lang="en-US" smtClean="0"/>
              <a:t>‹#›</a:t>
            </a:fld>
            <a:endParaRPr lang="en-US"/>
          </a:p>
        </p:txBody>
      </p:sp>
    </p:spTree>
    <p:extLst>
      <p:ext uri="{BB962C8B-B14F-4D97-AF65-F5344CB8AC3E}">
        <p14:creationId xmlns:p14="http://schemas.microsoft.com/office/powerpoint/2010/main" val="358642102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CC9751B-814A-45D6-98B9-A5852FB9DA72}" type="datetimeFigureOut">
              <a:rPr lang="en-US" smtClean="0"/>
              <a:t>2/7/2020</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07CFC42-178F-4D85-8656-07E6BBB94AB1}" type="slidenum">
              <a:rPr lang="en-US" smtClean="0"/>
              <a:t>‹#›</a:t>
            </a:fld>
            <a:endParaRPr lang="en-US"/>
          </a:p>
        </p:txBody>
      </p:sp>
    </p:spTree>
    <p:extLst>
      <p:ext uri="{BB962C8B-B14F-4D97-AF65-F5344CB8AC3E}">
        <p14:creationId xmlns:p14="http://schemas.microsoft.com/office/powerpoint/2010/main" val="149958554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9.jpeg"/><Relationship Id="rId3" Type="http://schemas.openxmlformats.org/officeDocument/2006/relationships/image" Target="../media/image4.png"/><Relationship Id="rId7" Type="http://schemas.openxmlformats.org/officeDocument/2006/relationships/image" Target="../media/image8.png"/><Relationship Id="rId2" Type="http://schemas.openxmlformats.org/officeDocument/2006/relationships/image" Target="../media/image3.png"/><Relationship Id="rId1" Type="http://schemas.openxmlformats.org/officeDocument/2006/relationships/slideLayout" Target="../slideLayouts/slideLayout12.xml"/><Relationship Id="rId6" Type="http://schemas.openxmlformats.org/officeDocument/2006/relationships/image" Target="../media/image7.jpeg"/><Relationship Id="rId5" Type="http://schemas.openxmlformats.org/officeDocument/2006/relationships/image" Target="../media/image6.png"/><Relationship Id="rId4" Type="http://schemas.openxmlformats.org/officeDocument/2006/relationships/image" Target="../media/image5.png"/><Relationship Id="rId9" Type="http://schemas.openxmlformats.org/officeDocument/2006/relationships/image" Target="../media/image10.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Box 123"/>
          <p:cNvSpPr txBox="1">
            <a:spLocks noChangeArrowheads="1"/>
          </p:cNvSpPr>
          <p:nvPr/>
        </p:nvSpPr>
        <p:spPr bwMode="auto">
          <a:xfrm>
            <a:off x="2667000" y="500062"/>
            <a:ext cx="6858000" cy="357188"/>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lIns="28570" tIns="28570" rIns="28570" bIns="28570" anchor="ctr" anchorCtr="0"/>
          <a:lstStyle>
            <a:lvl1pPr defTabSz="4389438" eaLnBrk="0" hangingPunct="0">
              <a:defRPr sz="2200">
                <a:solidFill>
                  <a:schemeClr val="tx1"/>
                </a:solidFill>
                <a:latin typeface="Arial" charset="0"/>
              </a:defRPr>
            </a:lvl1pPr>
            <a:lvl2pPr marL="742950" indent="-285750" defTabSz="4389438" eaLnBrk="0" hangingPunct="0">
              <a:defRPr sz="2200">
                <a:solidFill>
                  <a:schemeClr val="tx1"/>
                </a:solidFill>
                <a:latin typeface="Arial" charset="0"/>
              </a:defRPr>
            </a:lvl2pPr>
            <a:lvl3pPr marL="1143000" indent="-228600" defTabSz="4389438" eaLnBrk="0" hangingPunct="0">
              <a:defRPr sz="2200">
                <a:solidFill>
                  <a:schemeClr val="tx1"/>
                </a:solidFill>
                <a:latin typeface="Arial" charset="0"/>
              </a:defRPr>
            </a:lvl3pPr>
            <a:lvl4pPr marL="1600200" indent="-228600" defTabSz="4389438" eaLnBrk="0" hangingPunct="0">
              <a:defRPr sz="2200">
                <a:solidFill>
                  <a:schemeClr val="tx1"/>
                </a:solidFill>
                <a:latin typeface="Arial" charset="0"/>
              </a:defRPr>
            </a:lvl4pPr>
            <a:lvl5pPr marL="2057400" indent="-228600" defTabSz="4389438" eaLnBrk="0" hangingPunct="0">
              <a:defRPr sz="2200">
                <a:solidFill>
                  <a:schemeClr val="tx1"/>
                </a:solidFill>
                <a:latin typeface="Arial" charset="0"/>
              </a:defRPr>
            </a:lvl5pPr>
            <a:lvl6pPr marL="2514600" indent="-228600" defTabSz="4389438" eaLnBrk="0" fontAlgn="base" hangingPunct="0">
              <a:spcBef>
                <a:spcPct val="0"/>
              </a:spcBef>
              <a:spcAft>
                <a:spcPct val="0"/>
              </a:spcAft>
              <a:defRPr sz="2200">
                <a:solidFill>
                  <a:schemeClr val="tx1"/>
                </a:solidFill>
                <a:latin typeface="Arial" charset="0"/>
              </a:defRPr>
            </a:lvl6pPr>
            <a:lvl7pPr marL="2971800" indent="-228600" defTabSz="4389438" eaLnBrk="0" fontAlgn="base" hangingPunct="0">
              <a:spcBef>
                <a:spcPct val="0"/>
              </a:spcBef>
              <a:spcAft>
                <a:spcPct val="0"/>
              </a:spcAft>
              <a:defRPr sz="2200">
                <a:solidFill>
                  <a:schemeClr val="tx1"/>
                </a:solidFill>
                <a:latin typeface="Arial" charset="0"/>
              </a:defRPr>
            </a:lvl7pPr>
            <a:lvl8pPr marL="3429000" indent="-228600" defTabSz="4389438" eaLnBrk="0" fontAlgn="base" hangingPunct="0">
              <a:spcBef>
                <a:spcPct val="0"/>
              </a:spcBef>
              <a:spcAft>
                <a:spcPct val="0"/>
              </a:spcAft>
              <a:defRPr sz="2200">
                <a:solidFill>
                  <a:schemeClr val="tx1"/>
                </a:solidFill>
                <a:latin typeface="Arial" charset="0"/>
              </a:defRPr>
            </a:lvl8pPr>
            <a:lvl9pPr marL="3886200" indent="-228600" defTabSz="4389438" eaLnBrk="0" fontAlgn="base" hangingPunct="0">
              <a:spcBef>
                <a:spcPct val="0"/>
              </a:spcBef>
              <a:spcAft>
                <a:spcPct val="0"/>
              </a:spcAft>
              <a:defRPr sz="2200">
                <a:solidFill>
                  <a:schemeClr val="tx1"/>
                </a:solidFill>
                <a:latin typeface="Arial" charset="0"/>
              </a:defRPr>
            </a:lvl9pPr>
          </a:lstStyle>
          <a:p>
            <a:pPr algn="ctr" eaLnBrk="1" hangingPunct="1"/>
            <a:r>
              <a:rPr lang="en-US" sz="1800" baseline="30000" dirty="0">
                <a:solidFill>
                  <a:schemeClr val="accent3">
                    <a:lumMod val="20000"/>
                    <a:lumOff val="80000"/>
                  </a:schemeClr>
                </a:solidFill>
                <a:latin typeface="Bell MT" panose="02020503060305020303" pitchFamily="18" charset="0"/>
              </a:rPr>
              <a:t>Macy Thoemmes</a:t>
            </a:r>
            <a:endParaRPr lang="en-US" sz="1600" baseline="30000" dirty="0">
              <a:solidFill>
                <a:schemeClr val="accent3">
                  <a:lumMod val="20000"/>
                  <a:lumOff val="80000"/>
                </a:schemeClr>
              </a:solidFill>
              <a:latin typeface="Bell MT" panose="02020503060305020303" pitchFamily="18" charset="0"/>
            </a:endParaRPr>
          </a:p>
          <a:p>
            <a:pPr algn="ctr" eaLnBrk="1" hangingPunct="1"/>
            <a:r>
              <a:rPr lang="en-US" sz="833" dirty="0">
                <a:solidFill>
                  <a:schemeClr val="accent3">
                    <a:lumMod val="20000"/>
                    <a:lumOff val="80000"/>
                  </a:schemeClr>
                </a:solidFill>
                <a:latin typeface="Bell MT" panose="02020503060305020303" pitchFamily="18" charset="0"/>
              </a:rPr>
              <a:t>University of Hawaii West </a:t>
            </a:r>
            <a:r>
              <a:rPr lang="en-US" sz="833" dirty="0" err="1">
                <a:solidFill>
                  <a:schemeClr val="accent3">
                    <a:lumMod val="20000"/>
                    <a:lumOff val="80000"/>
                  </a:schemeClr>
                </a:solidFill>
                <a:latin typeface="Bell MT" panose="02020503060305020303" pitchFamily="18" charset="0"/>
              </a:rPr>
              <a:t>O’ahu</a:t>
            </a:r>
            <a:r>
              <a:rPr lang="en-US" sz="833" dirty="0">
                <a:solidFill>
                  <a:schemeClr val="accent3">
                    <a:lumMod val="20000"/>
                    <a:lumOff val="80000"/>
                  </a:schemeClr>
                </a:solidFill>
                <a:latin typeface="Bell MT" panose="02020503060305020303" pitchFamily="18" charset="0"/>
              </a:rPr>
              <a:t>, Kapolei, HI 96707</a:t>
            </a:r>
          </a:p>
        </p:txBody>
      </p:sp>
      <p:sp>
        <p:nvSpPr>
          <p:cNvPr id="24" name="TextBox 23"/>
          <p:cNvSpPr txBox="1"/>
          <p:nvPr/>
        </p:nvSpPr>
        <p:spPr>
          <a:xfrm>
            <a:off x="2628430" y="6285383"/>
            <a:ext cx="1613469" cy="383757"/>
          </a:xfrm>
          <a:prstGeom prst="rect">
            <a:avLst/>
          </a:prstGeom>
          <a:solidFill>
            <a:schemeClr val="accent1">
              <a:lumMod val="40000"/>
              <a:lumOff val="60000"/>
            </a:schemeClr>
          </a:solidFill>
        </p:spPr>
        <p:txBody>
          <a:bodyPr wrap="square" lIns="14285" tIns="7143" rIns="14285" bIns="7143" rtlCol="0">
            <a:spAutoFit/>
          </a:bodyPr>
          <a:lstStyle/>
          <a:p>
            <a:r>
              <a:rPr lang="en-US" sz="800" dirty="0"/>
              <a:t>Macy Thoemmes</a:t>
            </a:r>
          </a:p>
          <a:p>
            <a:r>
              <a:rPr lang="en-US" sz="800" dirty="0"/>
              <a:t>University of Hawaii West Oahu</a:t>
            </a:r>
          </a:p>
          <a:p>
            <a:r>
              <a:rPr lang="en-US" sz="800" dirty="0"/>
              <a:t>Email: </a:t>
            </a:r>
            <a:r>
              <a:rPr lang="en-US" sz="800" dirty="0" err="1"/>
              <a:t>macyit@hawaii.edu</a:t>
            </a:r>
            <a:endParaRPr lang="en-US" sz="800" dirty="0"/>
          </a:p>
        </p:txBody>
      </p:sp>
      <p:sp>
        <p:nvSpPr>
          <p:cNvPr id="25" name="TextBox 24"/>
          <p:cNvSpPr txBox="1"/>
          <p:nvPr/>
        </p:nvSpPr>
        <p:spPr>
          <a:xfrm>
            <a:off x="2671462" y="6078583"/>
            <a:ext cx="403952" cy="155554"/>
          </a:xfrm>
          <a:prstGeom prst="rect">
            <a:avLst/>
          </a:prstGeom>
          <a:noFill/>
        </p:spPr>
        <p:txBody>
          <a:bodyPr wrap="none" lIns="14285" tIns="7143" rIns="14285" bIns="7143" rtlCol="0">
            <a:spAutoFit/>
          </a:bodyPr>
          <a:lstStyle/>
          <a:p>
            <a:r>
              <a:rPr lang="en-US" sz="917" b="1" dirty="0"/>
              <a:t>Contact</a:t>
            </a:r>
          </a:p>
        </p:txBody>
      </p:sp>
      <p:sp>
        <p:nvSpPr>
          <p:cNvPr id="10" name="Text Box 189"/>
          <p:cNvSpPr txBox="1">
            <a:spLocks noChangeArrowheads="1"/>
          </p:cNvSpPr>
          <p:nvPr/>
        </p:nvSpPr>
        <p:spPr bwMode="auto">
          <a:xfrm>
            <a:off x="332223" y="1105673"/>
            <a:ext cx="3641912" cy="2981575"/>
          </a:xfrm>
          <a:prstGeom prst="rect">
            <a:avLst/>
          </a:prstGeom>
          <a:solidFill>
            <a:schemeClr val="bg1"/>
          </a:solidFill>
          <a:ln w="12700">
            <a:solidFill>
              <a:schemeClr val="accent1">
                <a:lumMod val="75000"/>
              </a:schemeClr>
            </a:solidFill>
          </a:ln>
          <a:effectLst/>
        </p:spPr>
        <p:txBody>
          <a:bodyPr wrap="square" lIns="28570" tIns="28570" rIns="28570" bIns="28570">
            <a:spAutoFit/>
          </a:bodyPr>
          <a:lstStyle>
            <a:lvl1pPr eaLnBrk="0" hangingPunct="0">
              <a:defRPr sz="2200">
                <a:solidFill>
                  <a:schemeClr val="tx1"/>
                </a:solidFill>
                <a:latin typeface="Arial" charset="0"/>
              </a:defRPr>
            </a:lvl1pPr>
            <a:lvl2pPr marL="742950" indent="-285750" eaLnBrk="0" hangingPunct="0">
              <a:defRPr sz="2200">
                <a:solidFill>
                  <a:schemeClr val="tx1"/>
                </a:solidFill>
                <a:latin typeface="Arial" charset="0"/>
              </a:defRPr>
            </a:lvl2pPr>
            <a:lvl3pPr marL="1143000" indent="-228600" eaLnBrk="0" hangingPunct="0">
              <a:defRPr sz="2200">
                <a:solidFill>
                  <a:schemeClr val="tx1"/>
                </a:solidFill>
                <a:latin typeface="Arial" charset="0"/>
              </a:defRPr>
            </a:lvl3pPr>
            <a:lvl4pPr marL="1600200" indent="-228600" eaLnBrk="0" hangingPunct="0">
              <a:defRPr sz="2200">
                <a:solidFill>
                  <a:schemeClr val="tx1"/>
                </a:solidFill>
                <a:latin typeface="Arial" charset="0"/>
              </a:defRPr>
            </a:lvl4pPr>
            <a:lvl5pPr marL="2057400" indent="-228600" eaLnBrk="0" hangingPunct="0">
              <a:defRPr sz="2200">
                <a:solidFill>
                  <a:schemeClr val="tx1"/>
                </a:solidFill>
                <a:latin typeface="Arial" charset="0"/>
              </a:defRPr>
            </a:lvl5pPr>
            <a:lvl6pPr marL="2514600" indent="-228600" eaLnBrk="0" fontAlgn="base" hangingPunct="0">
              <a:spcBef>
                <a:spcPct val="0"/>
              </a:spcBef>
              <a:spcAft>
                <a:spcPct val="0"/>
              </a:spcAft>
              <a:defRPr sz="2200">
                <a:solidFill>
                  <a:schemeClr val="tx1"/>
                </a:solidFill>
                <a:latin typeface="Arial" charset="0"/>
              </a:defRPr>
            </a:lvl6pPr>
            <a:lvl7pPr marL="2971800" indent="-228600" eaLnBrk="0" fontAlgn="base" hangingPunct="0">
              <a:spcBef>
                <a:spcPct val="0"/>
              </a:spcBef>
              <a:spcAft>
                <a:spcPct val="0"/>
              </a:spcAft>
              <a:defRPr sz="2200">
                <a:solidFill>
                  <a:schemeClr val="tx1"/>
                </a:solidFill>
                <a:latin typeface="Arial" charset="0"/>
              </a:defRPr>
            </a:lvl7pPr>
            <a:lvl8pPr marL="3429000" indent="-228600" eaLnBrk="0" fontAlgn="base" hangingPunct="0">
              <a:spcBef>
                <a:spcPct val="0"/>
              </a:spcBef>
              <a:spcAft>
                <a:spcPct val="0"/>
              </a:spcAft>
              <a:defRPr sz="2200">
                <a:solidFill>
                  <a:schemeClr val="tx1"/>
                </a:solidFill>
                <a:latin typeface="Arial" charset="0"/>
              </a:defRPr>
            </a:lvl8pPr>
            <a:lvl9pPr marL="3886200" indent="-228600" eaLnBrk="0" fontAlgn="base" hangingPunct="0">
              <a:spcBef>
                <a:spcPct val="0"/>
              </a:spcBef>
              <a:spcAft>
                <a:spcPct val="0"/>
              </a:spcAft>
              <a:defRPr sz="2200">
                <a:solidFill>
                  <a:schemeClr val="tx1"/>
                </a:solidFill>
                <a:latin typeface="Arial" charset="0"/>
              </a:defRPr>
            </a:lvl9pPr>
          </a:lstStyle>
          <a:p>
            <a:r>
              <a:rPr lang="en-US" sz="1000" dirty="0"/>
              <a:t>The goal of this study is to recognize the fact that there are numerous ways to teach and enhance a child’s math fluency skills, aside from the typical timed test, flash cards, and worksheet strategies. Research shows that that there are far more effective strategies to use as a way to test and build a child’s sense of math fluency. In order to be an effective teacher, it is important to understand the three phases of learning basic facts. Being aware of these stages in teaching will provide a positive impact on student learning. Teachers must understand the phases that students progress through as well as the significance of meaningful practice in order to effectively build mastery of fluency skills. Meaningful practice is an essential part in learning math fluency because it gives students the opportunity to find interest in the topic and understand how it is significant in the real world. Meaningful practice comes in a variety of different forms including using story problems, ten frames, and games (Bay-Williams 2014). All of these are ways to build math fluency without the unnecessary stress that traditional fluency tests hold. </a:t>
            </a:r>
          </a:p>
        </p:txBody>
      </p:sp>
      <p:sp>
        <p:nvSpPr>
          <p:cNvPr id="32" name="Rectangle 31"/>
          <p:cNvSpPr/>
          <p:nvPr/>
        </p:nvSpPr>
        <p:spPr>
          <a:xfrm>
            <a:off x="332222" y="935225"/>
            <a:ext cx="3641912" cy="157473"/>
          </a:xfrm>
          <a:prstGeom prst="rect">
            <a:avLst/>
          </a:prstGeom>
          <a:solidFill>
            <a:schemeClr val="accent1">
              <a:lumMod val="75000"/>
            </a:schemeClr>
          </a:solidFill>
          <a:ln w="12700"/>
        </p:spPr>
        <p:style>
          <a:lnRef idx="2">
            <a:schemeClr val="accent1">
              <a:shade val="50000"/>
            </a:schemeClr>
          </a:lnRef>
          <a:fillRef idx="1">
            <a:schemeClr val="accent1"/>
          </a:fillRef>
          <a:effectRef idx="0">
            <a:schemeClr val="accent1"/>
          </a:effectRef>
          <a:fontRef idx="minor">
            <a:schemeClr val="lt1"/>
          </a:fontRef>
        </p:style>
        <p:txBody>
          <a:bodyPr lIns="14285" tIns="7143" rIns="14285" bIns="7143" rtlCol="0" anchor="ctr"/>
          <a:lstStyle/>
          <a:p>
            <a:pPr algn="ctr"/>
            <a:r>
              <a:rPr lang="en-US" sz="917" b="1" dirty="0">
                <a:solidFill>
                  <a:schemeClr val="accent3">
                    <a:lumMod val="20000"/>
                    <a:lumOff val="80000"/>
                  </a:schemeClr>
                </a:solidFill>
              </a:rPr>
              <a:t>Abstract</a:t>
            </a:r>
          </a:p>
        </p:txBody>
      </p:sp>
      <p:sp>
        <p:nvSpPr>
          <p:cNvPr id="15" name="Text Box 194"/>
          <p:cNvSpPr txBox="1">
            <a:spLocks noChangeArrowheads="1"/>
          </p:cNvSpPr>
          <p:nvPr/>
        </p:nvSpPr>
        <p:spPr bwMode="auto">
          <a:xfrm>
            <a:off x="4139239" y="2642908"/>
            <a:ext cx="4049887" cy="1288804"/>
          </a:xfrm>
          <a:prstGeom prst="rect">
            <a:avLst/>
          </a:prstGeom>
          <a:solidFill>
            <a:schemeClr val="bg1"/>
          </a:solidFill>
          <a:ln w="12700">
            <a:solidFill>
              <a:schemeClr val="accent1">
                <a:lumMod val="75000"/>
              </a:schemeClr>
            </a:solidFill>
          </a:ln>
          <a:effectLst/>
        </p:spPr>
        <p:txBody>
          <a:bodyPr wrap="square" lIns="28570" tIns="28570" rIns="28570" bIns="28570">
            <a:spAutoFit/>
          </a:bodyPr>
          <a:lstStyle>
            <a:lvl1pPr eaLnBrk="0" hangingPunct="0">
              <a:defRPr sz="2200">
                <a:solidFill>
                  <a:schemeClr val="tx1"/>
                </a:solidFill>
                <a:latin typeface="Arial" charset="0"/>
              </a:defRPr>
            </a:lvl1pPr>
            <a:lvl2pPr marL="742950" indent="-285750" eaLnBrk="0" hangingPunct="0">
              <a:defRPr sz="2200">
                <a:solidFill>
                  <a:schemeClr val="tx1"/>
                </a:solidFill>
                <a:latin typeface="Arial" charset="0"/>
              </a:defRPr>
            </a:lvl2pPr>
            <a:lvl3pPr marL="1143000" indent="-228600" eaLnBrk="0" hangingPunct="0">
              <a:defRPr sz="2200">
                <a:solidFill>
                  <a:schemeClr val="tx1"/>
                </a:solidFill>
                <a:latin typeface="Arial" charset="0"/>
              </a:defRPr>
            </a:lvl3pPr>
            <a:lvl4pPr marL="1600200" indent="-228600" eaLnBrk="0" hangingPunct="0">
              <a:defRPr sz="2200">
                <a:solidFill>
                  <a:schemeClr val="tx1"/>
                </a:solidFill>
                <a:latin typeface="Arial" charset="0"/>
              </a:defRPr>
            </a:lvl4pPr>
            <a:lvl5pPr marL="2057400" indent="-228600" eaLnBrk="0" hangingPunct="0">
              <a:defRPr sz="2200">
                <a:solidFill>
                  <a:schemeClr val="tx1"/>
                </a:solidFill>
                <a:latin typeface="Arial" charset="0"/>
              </a:defRPr>
            </a:lvl5pPr>
            <a:lvl6pPr marL="2514600" indent="-228600" eaLnBrk="0" fontAlgn="base" hangingPunct="0">
              <a:spcBef>
                <a:spcPct val="0"/>
              </a:spcBef>
              <a:spcAft>
                <a:spcPct val="0"/>
              </a:spcAft>
              <a:defRPr sz="2200">
                <a:solidFill>
                  <a:schemeClr val="tx1"/>
                </a:solidFill>
                <a:latin typeface="Arial" charset="0"/>
              </a:defRPr>
            </a:lvl6pPr>
            <a:lvl7pPr marL="2971800" indent="-228600" eaLnBrk="0" fontAlgn="base" hangingPunct="0">
              <a:spcBef>
                <a:spcPct val="0"/>
              </a:spcBef>
              <a:spcAft>
                <a:spcPct val="0"/>
              </a:spcAft>
              <a:defRPr sz="2200">
                <a:solidFill>
                  <a:schemeClr val="tx1"/>
                </a:solidFill>
                <a:latin typeface="Arial" charset="0"/>
              </a:defRPr>
            </a:lvl7pPr>
            <a:lvl8pPr marL="3429000" indent="-228600" eaLnBrk="0" fontAlgn="base" hangingPunct="0">
              <a:spcBef>
                <a:spcPct val="0"/>
              </a:spcBef>
              <a:spcAft>
                <a:spcPct val="0"/>
              </a:spcAft>
              <a:defRPr sz="2200">
                <a:solidFill>
                  <a:schemeClr val="tx1"/>
                </a:solidFill>
                <a:latin typeface="Arial" charset="0"/>
              </a:defRPr>
            </a:lvl8pPr>
            <a:lvl9pPr marL="3886200" indent="-228600" eaLnBrk="0" fontAlgn="base" hangingPunct="0">
              <a:spcBef>
                <a:spcPct val="0"/>
              </a:spcBef>
              <a:spcAft>
                <a:spcPct val="0"/>
              </a:spcAft>
              <a:defRPr sz="2200">
                <a:solidFill>
                  <a:schemeClr val="tx1"/>
                </a:solidFill>
                <a:latin typeface="Arial" charset="0"/>
              </a:defRPr>
            </a:lvl9pPr>
          </a:lstStyle>
          <a:p>
            <a:pPr lvl="0"/>
            <a:r>
              <a:rPr lang="en-US" sz="1000" dirty="0"/>
              <a:t>The common understanding of math fluency is for students to memorize math facts so that they have speed and accuracy when faced with simple calculations (</a:t>
            </a:r>
            <a:r>
              <a:rPr lang="en-US" sz="1000" dirty="0" err="1"/>
              <a:t>Boaler</a:t>
            </a:r>
            <a:r>
              <a:rPr lang="en-US" sz="1000" dirty="0"/>
              <a:t>, 2015). However by gearing students in this direction, students fail to understand why and how those math facts work. Instead, they focus on memorizing what they see. This becomes a problem when students forget what they memorize. In this case, they will be unable to figure out the answer again because they don’t know the reasoning behind it.</a:t>
            </a:r>
          </a:p>
        </p:txBody>
      </p:sp>
      <p:sp>
        <p:nvSpPr>
          <p:cNvPr id="33" name="Rectangle 32"/>
          <p:cNvSpPr/>
          <p:nvPr/>
        </p:nvSpPr>
        <p:spPr>
          <a:xfrm>
            <a:off x="332222" y="4144241"/>
            <a:ext cx="3641912" cy="163142"/>
          </a:xfrm>
          <a:prstGeom prst="rect">
            <a:avLst/>
          </a:prstGeom>
          <a:solidFill>
            <a:schemeClr val="accent1">
              <a:lumMod val="75000"/>
            </a:schemeClr>
          </a:solidFill>
          <a:ln w="12700"/>
        </p:spPr>
        <p:style>
          <a:lnRef idx="2">
            <a:schemeClr val="accent1">
              <a:shade val="50000"/>
            </a:schemeClr>
          </a:lnRef>
          <a:fillRef idx="1">
            <a:schemeClr val="accent1"/>
          </a:fillRef>
          <a:effectRef idx="0">
            <a:schemeClr val="accent1"/>
          </a:effectRef>
          <a:fontRef idx="minor">
            <a:schemeClr val="lt1"/>
          </a:fontRef>
        </p:style>
        <p:txBody>
          <a:bodyPr lIns="14285" tIns="7143" rIns="14285" bIns="7143" rtlCol="0" anchor="ctr"/>
          <a:lstStyle/>
          <a:p>
            <a:pPr algn="ctr"/>
            <a:r>
              <a:rPr lang="en-US" sz="917" b="1" dirty="0">
                <a:solidFill>
                  <a:schemeClr val="accent3">
                    <a:lumMod val="20000"/>
                    <a:lumOff val="80000"/>
                  </a:schemeClr>
                </a:solidFill>
              </a:rPr>
              <a:t>Introduction </a:t>
            </a:r>
          </a:p>
        </p:txBody>
      </p:sp>
      <p:sp>
        <p:nvSpPr>
          <p:cNvPr id="13" name="Text Box 192"/>
          <p:cNvSpPr txBox="1">
            <a:spLocks noChangeArrowheads="1"/>
          </p:cNvSpPr>
          <p:nvPr/>
        </p:nvSpPr>
        <p:spPr bwMode="auto">
          <a:xfrm>
            <a:off x="4139239" y="1113816"/>
            <a:ext cx="4049887" cy="1288804"/>
          </a:xfrm>
          <a:prstGeom prst="rect">
            <a:avLst/>
          </a:prstGeom>
          <a:solidFill>
            <a:schemeClr val="bg1"/>
          </a:solidFill>
          <a:ln w="12700">
            <a:solidFill>
              <a:schemeClr val="accent1">
                <a:lumMod val="75000"/>
              </a:schemeClr>
            </a:solidFill>
          </a:ln>
          <a:effectLst/>
        </p:spPr>
        <p:txBody>
          <a:bodyPr wrap="square" lIns="28570" tIns="28570" rIns="28570" bIns="28570">
            <a:spAutoFit/>
          </a:bodyPr>
          <a:lstStyle>
            <a:lvl1pPr eaLnBrk="0" hangingPunct="0">
              <a:defRPr sz="2200">
                <a:solidFill>
                  <a:schemeClr val="tx1"/>
                </a:solidFill>
                <a:latin typeface="Arial" charset="0"/>
              </a:defRPr>
            </a:lvl1pPr>
            <a:lvl2pPr marL="742950" indent="-285750" eaLnBrk="0" hangingPunct="0">
              <a:defRPr sz="2200">
                <a:solidFill>
                  <a:schemeClr val="tx1"/>
                </a:solidFill>
                <a:latin typeface="Arial" charset="0"/>
              </a:defRPr>
            </a:lvl2pPr>
            <a:lvl3pPr marL="1143000" indent="-228600" eaLnBrk="0" hangingPunct="0">
              <a:defRPr sz="2200">
                <a:solidFill>
                  <a:schemeClr val="tx1"/>
                </a:solidFill>
                <a:latin typeface="Arial" charset="0"/>
              </a:defRPr>
            </a:lvl3pPr>
            <a:lvl4pPr marL="1600200" indent="-228600" eaLnBrk="0" hangingPunct="0">
              <a:defRPr sz="2200">
                <a:solidFill>
                  <a:schemeClr val="tx1"/>
                </a:solidFill>
                <a:latin typeface="Arial" charset="0"/>
              </a:defRPr>
            </a:lvl4pPr>
            <a:lvl5pPr marL="2057400" indent="-228600" eaLnBrk="0" hangingPunct="0">
              <a:defRPr sz="2200">
                <a:solidFill>
                  <a:schemeClr val="tx1"/>
                </a:solidFill>
                <a:latin typeface="Arial" charset="0"/>
              </a:defRPr>
            </a:lvl5pPr>
            <a:lvl6pPr marL="2514600" indent="-228600" eaLnBrk="0" fontAlgn="base" hangingPunct="0">
              <a:spcBef>
                <a:spcPct val="0"/>
              </a:spcBef>
              <a:spcAft>
                <a:spcPct val="0"/>
              </a:spcAft>
              <a:defRPr sz="2200">
                <a:solidFill>
                  <a:schemeClr val="tx1"/>
                </a:solidFill>
                <a:latin typeface="Arial" charset="0"/>
              </a:defRPr>
            </a:lvl6pPr>
            <a:lvl7pPr marL="2971800" indent="-228600" eaLnBrk="0" fontAlgn="base" hangingPunct="0">
              <a:spcBef>
                <a:spcPct val="0"/>
              </a:spcBef>
              <a:spcAft>
                <a:spcPct val="0"/>
              </a:spcAft>
              <a:defRPr sz="2200">
                <a:solidFill>
                  <a:schemeClr val="tx1"/>
                </a:solidFill>
                <a:latin typeface="Arial" charset="0"/>
              </a:defRPr>
            </a:lvl7pPr>
            <a:lvl8pPr marL="3429000" indent="-228600" eaLnBrk="0" fontAlgn="base" hangingPunct="0">
              <a:spcBef>
                <a:spcPct val="0"/>
              </a:spcBef>
              <a:spcAft>
                <a:spcPct val="0"/>
              </a:spcAft>
              <a:defRPr sz="2200">
                <a:solidFill>
                  <a:schemeClr val="tx1"/>
                </a:solidFill>
                <a:latin typeface="Arial" charset="0"/>
              </a:defRPr>
            </a:lvl8pPr>
            <a:lvl9pPr marL="3886200" indent="-228600" eaLnBrk="0" fontAlgn="base" hangingPunct="0">
              <a:spcBef>
                <a:spcPct val="0"/>
              </a:spcBef>
              <a:spcAft>
                <a:spcPct val="0"/>
              </a:spcAft>
              <a:defRPr sz="2200">
                <a:solidFill>
                  <a:schemeClr val="tx1"/>
                </a:solidFill>
                <a:latin typeface="Arial" charset="0"/>
              </a:defRPr>
            </a:lvl9pPr>
          </a:lstStyle>
          <a:p>
            <a:pPr lvl="0"/>
            <a:r>
              <a:rPr lang="en-US" sz="1000" dirty="0"/>
              <a:t>The method used to find essential information to support the hypothesis was to conduct research through articles found in the National Council of Teachers of Mathematics as well through other journal articles from the University of Hawaii West Oahu Library online databases. The last resource that was used was an organization called YouCubed. All the research included articles that highlighted the key points of the hypothesis by explaining the importance of meaningful practice as a way to enhance students’ math fluency</a:t>
            </a:r>
            <a:endParaRPr lang="en-US" sz="1000" dirty="0">
              <a:latin typeface="Calibri" pitchFamily="34" charset="0"/>
            </a:endParaRPr>
          </a:p>
        </p:txBody>
      </p:sp>
      <p:sp>
        <p:nvSpPr>
          <p:cNvPr id="34" name="Rectangle 33"/>
          <p:cNvSpPr/>
          <p:nvPr/>
        </p:nvSpPr>
        <p:spPr>
          <a:xfrm>
            <a:off x="4139239" y="953311"/>
            <a:ext cx="4049887" cy="152568"/>
          </a:xfrm>
          <a:prstGeom prst="rect">
            <a:avLst/>
          </a:prstGeom>
          <a:solidFill>
            <a:schemeClr val="accent1">
              <a:lumMod val="75000"/>
            </a:schemeClr>
          </a:solidFill>
          <a:ln w="12700"/>
        </p:spPr>
        <p:style>
          <a:lnRef idx="2">
            <a:schemeClr val="accent1">
              <a:shade val="50000"/>
            </a:schemeClr>
          </a:lnRef>
          <a:fillRef idx="1">
            <a:schemeClr val="accent1"/>
          </a:fillRef>
          <a:effectRef idx="0">
            <a:schemeClr val="accent1"/>
          </a:effectRef>
          <a:fontRef idx="minor">
            <a:schemeClr val="lt1"/>
          </a:fontRef>
        </p:style>
        <p:txBody>
          <a:bodyPr lIns="14285" tIns="7143" rIns="14285" bIns="7143" rtlCol="0" anchor="ctr"/>
          <a:lstStyle/>
          <a:p>
            <a:pPr algn="ctr"/>
            <a:r>
              <a:rPr lang="en-US" sz="917" b="1" dirty="0">
                <a:solidFill>
                  <a:schemeClr val="accent3">
                    <a:lumMod val="20000"/>
                    <a:lumOff val="80000"/>
                  </a:schemeClr>
                </a:solidFill>
              </a:rPr>
              <a:t>Method</a:t>
            </a:r>
          </a:p>
        </p:txBody>
      </p:sp>
      <p:sp>
        <p:nvSpPr>
          <p:cNvPr id="12" name="Text Box 191"/>
          <p:cNvSpPr txBox="1">
            <a:spLocks noChangeArrowheads="1"/>
          </p:cNvSpPr>
          <p:nvPr/>
        </p:nvSpPr>
        <p:spPr bwMode="auto">
          <a:xfrm>
            <a:off x="8329534" y="1122419"/>
            <a:ext cx="3541554" cy="2827687"/>
          </a:xfrm>
          <a:prstGeom prst="rect">
            <a:avLst/>
          </a:prstGeom>
          <a:solidFill>
            <a:schemeClr val="bg1"/>
          </a:solidFill>
          <a:ln w="12700">
            <a:solidFill>
              <a:schemeClr val="accent1">
                <a:lumMod val="75000"/>
              </a:schemeClr>
            </a:solidFill>
          </a:ln>
          <a:effectLst/>
        </p:spPr>
        <p:txBody>
          <a:bodyPr wrap="square" lIns="28570" tIns="28570" rIns="28570" bIns="28570">
            <a:spAutoFit/>
          </a:bodyPr>
          <a:lstStyle>
            <a:lvl1pPr eaLnBrk="0" hangingPunct="0">
              <a:defRPr sz="2200">
                <a:solidFill>
                  <a:schemeClr val="tx1"/>
                </a:solidFill>
                <a:latin typeface="Arial" charset="0"/>
              </a:defRPr>
            </a:lvl1pPr>
            <a:lvl2pPr marL="742950" indent="-285750" eaLnBrk="0" hangingPunct="0">
              <a:defRPr sz="2200">
                <a:solidFill>
                  <a:schemeClr val="tx1"/>
                </a:solidFill>
                <a:latin typeface="Arial" charset="0"/>
              </a:defRPr>
            </a:lvl2pPr>
            <a:lvl3pPr marL="1143000" indent="-228600" eaLnBrk="0" hangingPunct="0">
              <a:defRPr sz="2200">
                <a:solidFill>
                  <a:schemeClr val="tx1"/>
                </a:solidFill>
                <a:latin typeface="Arial" charset="0"/>
              </a:defRPr>
            </a:lvl3pPr>
            <a:lvl4pPr marL="1600200" indent="-228600" eaLnBrk="0" hangingPunct="0">
              <a:defRPr sz="2200">
                <a:solidFill>
                  <a:schemeClr val="tx1"/>
                </a:solidFill>
                <a:latin typeface="Arial" charset="0"/>
              </a:defRPr>
            </a:lvl4pPr>
            <a:lvl5pPr marL="2057400" indent="-228600" eaLnBrk="0" hangingPunct="0">
              <a:defRPr sz="2200">
                <a:solidFill>
                  <a:schemeClr val="tx1"/>
                </a:solidFill>
                <a:latin typeface="Arial" charset="0"/>
              </a:defRPr>
            </a:lvl5pPr>
            <a:lvl6pPr marL="2514600" indent="-228600" eaLnBrk="0" fontAlgn="base" hangingPunct="0">
              <a:spcBef>
                <a:spcPct val="0"/>
              </a:spcBef>
              <a:spcAft>
                <a:spcPct val="0"/>
              </a:spcAft>
              <a:defRPr sz="2200">
                <a:solidFill>
                  <a:schemeClr val="tx1"/>
                </a:solidFill>
                <a:latin typeface="Arial" charset="0"/>
              </a:defRPr>
            </a:lvl6pPr>
            <a:lvl7pPr marL="2971800" indent="-228600" eaLnBrk="0" fontAlgn="base" hangingPunct="0">
              <a:spcBef>
                <a:spcPct val="0"/>
              </a:spcBef>
              <a:spcAft>
                <a:spcPct val="0"/>
              </a:spcAft>
              <a:defRPr sz="2200">
                <a:solidFill>
                  <a:schemeClr val="tx1"/>
                </a:solidFill>
                <a:latin typeface="Arial" charset="0"/>
              </a:defRPr>
            </a:lvl7pPr>
            <a:lvl8pPr marL="3429000" indent="-228600" eaLnBrk="0" fontAlgn="base" hangingPunct="0">
              <a:spcBef>
                <a:spcPct val="0"/>
              </a:spcBef>
              <a:spcAft>
                <a:spcPct val="0"/>
              </a:spcAft>
              <a:defRPr sz="2200">
                <a:solidFill>
                  <a:schemeClr val="tx1"/>
                </a:solidFill>
                <a:latin typeface="Arial" charset="0"/>
              </a:defRPr>
            </a:lvl8pPr>
            <a:lvl9pPr marL="3886200" indent="-228600" eaLnBrk="0" fontAlgn="base" hangingPunct="0">
              <a:spcBef>
                <a:spcPct val="0"/>
              </a:spcBef>
              <a:spcAft>
                <a:spcPct val="0"/>
              </a:spcAft>
              <a:defRPr sz="2200">
                <a:solidFill>
                  <a:schemeClr val="tx1"/>
                </a:solidFill>
                <a:latin typeface="Arial" charset="0"/>
              </a:defRPr>
            </a:lvl9pPr>
          </a:lstStyle>
          <a:p>
            <a:pPr lvl="0"/>
            <a:r>
              <a:rPr lang="en-US" sz="1000" dirty="0"/>
              <a:t>According to Bay-Williams, there are three phases of learning basic facts that students must progress through to become masterful in their fluency. The first step is modeling and/or counting all or counting on to find the answer. This is where students begin to learn number sense. The second step is deriving answers using reasoning strategies based on known facts. This is an essential stage where students begin to become familiar with strategies to use to solve equations. In this stage, students learn and develop a variety of strategies that they can use to solve their math facts. The last step is mastery or efficient production of answers. In this stage, students have mastered their math facts and can find answers based upon knowing from memory. In order to progress through these three steps, the use of meaningful practice is important. Providing students the opportunity to play games, use story problems, and other practices that are relevant and interesting to students will engage them in the practice of learning math </a:t>
            </a:r>
            <a:r>
              <a:rPr lang="en-US" sz="1000"/>
              <a:t>fluency skills (</a:t>
            </a:r>
            <a:r>
              <a:rPr lang="en-US" sz="1000" dirty="0"/>
              <a:t>Bay-Williams, </a:t>
            </a:r>
            <a:r>
              <a:rPr lang="en-US" sz="1000"/>
              <a:t>2014).</a:t>
            </a:r>
            <a:endParaRPr lang="en-US" sz="1000" dirty="0"/>
          </a:p>
        </p:txBody>
      </p:sp>
      <p:sp>
        <p:nvSpPr>
          <p:cNvPr id="35" name="Rectangle 34"/>
          <p:cNvSpPr/>
          <p:nvPr/>
        </p:nvSpPr>
        <p:spPr>
          <a:xfrm>
            <a:off x="8329532" y="958699"/>
            <a:ext cx="3541555" cy="153565"/>
          </a:xfrm>
          <a:prstGeom prst="rect">
            <a:avLst/>
          </a:prstGeom>
          <a:solidFill>
            <a:schemeClr val="accent1">
              <a:lumMod val="75000"/>
            </a:schemeClr>
          </a:solidFill>
          <a:ln w="12700"/>
        </p:spPr>
        <p:style>
          <a:lnRef idx="2">
            <a:schemeClr val="accent1">
              <a:shade val="50000"/>
            </a:schemeClr>
          </a:lnRef>
          <a:fillRef idx="1">
            <a:schemeClr val="accent1"/>
          </a:fillRef>
          <a:effectRef idx="0">
            <a:schemeClr val="accent1"/>
          </a:effectRef>
          <a:fontRef idx="minor">
            <a:schemeClr val="lt1"/>
          </a:fontRef>
        </p:style>
        <p:txBody>
          <a:bodyPr lIns="14285" tIns="7143" rIns="14285" bIns="7143" rtlCol="0" anchor="ctr"/>
          <a:lstStyle/>
          <a:p>
            <a:pPr algn="ctr"/>
            <a:r>
              <a:rPr lang="en-US" sz="917" b="1" dirty="0">
                <a:solidFill>
                  <a:schemeClr val="accent3">
                    <a:lumMod val="20000"/>
                    <a:lumOff val="80000"/>
                  </a:schemeClr>
                </a:solidFill>
              </a:rPr>
              <a:t>Research and Discussion</a:t>
            </a:r>
          </a:p>
        </p:txBody>
      </p:sp>
      <p:sp>
        <p:nvSpPr>
          <p:cNvPr id="14" name="Text Box 193"/>
          <p:cNvSpPr txBox="1">
            <a:spLocks noChangeArrowheads="1"/>
          </p:cNvSpPr>
          <p:nvPr/>
        </p:nvSpPr>
        <p:spPr bwMode="auto">
          <a:xfrm>
            <a:off x="8331413" y="4215461"/>
            <a:ext cx="3541555" cy="1134916"/>
          </a:xfrm>
          <a:prstGeom prst="rect">
            <a:avLst/>
          </a:prstGeom>
          <a:solidFill>
            <a:schemeClr val="bg1"/>
          </a:solidFill>
          <a:ln w="12700">
            <a:solidFill>
              <a:schemeClr val="accent1">
                <a:lumMod val="75000"/>
              </a:schemeClr>
            </a:solidFill>
          </a:ln>
          <a:effectLst/>
        </p:spPr>
        <p:txBody>
          <a:bodyPr wrap="square" lIns="28570" tIns="28570" rIns="28570" bIns="28570">
            <a:spAutoFit/>
          </a:bodyPr>
          <a:lstStyle>
            <a:lvl1pPr eaLnBrk="0" hangingPunct="0">
              <a:defRPr sz="2200">
                <a:solidFill>
                  <a:schemeClr val="tx1"/>
                </a:solidFill>
                <a:latin typeface="Arial" charset="0"/>
              </a:defRPr>
            </a:lvl1pPr>
            <a:lvl2pPr marL="742950" indent="-285750" eaLnBrk="0" hangingPunct="0">
              <a:defRPr sz="2200">
                <a:solidFill>
                  <a:schemeClr val="tx1"/>
                </a:solidFill>
                <a:latin typeface="Arial" charset="0"/>
              </a:defRPr>
            </a:lvl2pPr>
            <a:lvl3pPr marL="1143000" indent="-228600" eaLnBrk="0" hangingPunct="0">
              <a:defRPr sz="2200">
                <a:solidFill>
                  <a:schemeClr val="tx1"/>
                </a:solidFill>
                <a:latin typeface="Arial" charset="0"/>
              </a:defRPr>
            </a:lvl3pPr>
            <a:lvl4pPr marL="1600200" indent="-228600" eaLnBrk="0" hangingPunct="0">
              <a:defRPr sz="2200">
                <a:solidFill>
                  <a:schemeClr val="tx1"/>
                </a:solidFill>
                <a:latin typeface="Arial" charset="0"/>
              </a:defRPr>
            </a:lvl4pPr>
            <a:lvl5pPr marL="2057400" indent="-228600" eaLnBrk="0" hangingPunct="0">
              <a:defRPr sz="2200">
                <a:solidFill>
                  <a:schemeClr val="tx1"/>
                </a:solidFill>
                <a:latin typeface="Arial" charset="0"/>
              </a:defRPr>
            </a:lvl5pPr>
            <a:lvl6pPr marL="2514600" indent="-228600" eaLnBrk="0" fontAlgn="base" hangingPunct="0">
              <a:spcBef>
                <a:spcPct val="0"/>
              </a:spcBef>
              <a:spcAft>
                <a:spcPct val="0"/>
              </a:spcAft>
              <a:defRPr sz="2200">
                <a:solidFill>
                  <a:schemeClr val="tx1"/>
                </a:solidFill>
                <a:latin typeface="Arial" charset="0"/>
              </a:defRPr>
            </a:lvl6pPr>
            <a:lvl7pPr marL="2971800" indent="-228600" eaLnBrk="0" fontAlgn="base" hangingPunct="0">
              <a:spcBef>
                <a:spcPct val="0"/>
              </a:spcBef>
              <a:spcAft>
                <a:spcPct val="0"/>
              </a:spcAft>
              <a:defRPr sz="2200">
                <a:solidFill>
                  <a:schemeClr val="tx1"/>
                </a:solidFill>
                <a:latin typeface="Arial" charset="0"/>
              </a:defRPr>
            </a:lvl7pPr>
            <a:lvl8pPr marL="3429000" indent="-228600" eaLnBrk="0" fontAlgn="base" hangingPunct="0">
              <a:spcBef>
                <a:spcPct val="0"/>
              </a:spcBef>
              <a:spcAft>
                <a:spcPct val="0"/>
              </a:spcAft>
              <a:defRPr sz="2200">
                <a:solidFill>
                  <a:schemeClr val="tx1"/>
                </a:solidFill>
                <a:latin typeface="Arial" charset="0"/>
              </a:defRPr>
            </a:lvl8pPr>
            <a:lvl9pPr marL="3886200" indent="-228600" eaLnBrk="0" fontAlgn="base" hangingPunct="0">
              <a:spcBef>
                <a:spcPct val="0"/>
              </a:spcBef>
              <a:spcAft>
                <a:spcPct val="0"/>
              </a:spcAft>
              <a:defRPr sz="2200">
                <a:solidFill>
                  <a:schemeClr val="tx1"/>
                </a:solidFill>
                <a:latin typeface="Arial" charset="0"/>
              </a:defRPr>
            </a:lvl9pPr>
          </a:lstStyle>
          <a:p>
            <a:pPr marL="171450" lvl="0" indent="-171450">
              <a:buFont typeface="Arial"/>
              <a:buChar char="•"/>
            </a:pPr>
            <a:r>
              <a:rPr lang="en-US" sz="1000" dirty="0"/>
              <a:t>By understanding the three phases of learning basic math facts, teachers can help guide their students through understanding the significance of strategies and reasoning when learning their math facts. </a:t>
            </a:r>
          </a:p>
          <a:p>
            <a:pPr marL="171450" lvl="0" indent="-171450">
              <a:buFont typeface="Arial"/>
              <a:buChar char="•"/>
            </a:pPr>
            <a:r>
              <a:rPr lang="en-US" sz="1000" dirty="0"/>
              <a:t>Meaningful practice is an important way to help students progress through the three phases because it allows students to be engaged in their learning. </a:t>
            </a:r>
            <a:endParaRPr lang="en-US" sz="1000" dirty="0">
              <a:latin typeface="Calibri" pitchFamily="34" charset="0"/>
            </a:endParaRPr>
          </a:p>
        </p:txBody>
      </p:sp>
      <p:sp>
        <p:nvSpPr>
          <p:cNvPr id="36" name="Rectangle 35"/>
          <p:cNvSpPr/>
          <p:nvPr/>
        </p:nvSpPr>
        <p:spPr>
          <a:xfrm>
            <a:off x="8331412" y="4048937"/>
            <a:ext cx="3541555" cy="166524"/>
          </a:xfrm>
          <a:prstGeom prst="rect">
            <a:avLst/>
          </a:prstGeom>
          <a:solidFill>
            <a:schemeClr val="accent1">
              <a:lumMod val="75000"/>
            </a:schemeClr>
          </a:solidFill>
          <a:ln w="12700"/>
        </p:spPr>
        <p:style>
          <a:lnRef idx="2">
            <a:schemeClr val="accent1">
              <a:shade val="50000"/>
            </a:schemeClr>
          </a:lnRef>
          <a:fillRef idx="1">
            <a:schemeClr val="accent1"/>
          </a:fillRef>
          <a:effectRef idx="0">
            <a:schemeClr val="accent1"/>
          </a:effectRef>
          <a:fontRef idx="minor">
            <a:schemeClr val="lt1"/>
          </a:fontRef>
        </p:style>
        <p:txBody>
          <a:bodyPr lIns="14285" tIns="7143" rIns="14285" bIns="7143" rtlCol="0" anchor="ctr"/>
          <a:lstStyle/>
          <a:p>
            <a:pPr algn="ctr"/>
            <a:r>
              <a:rPr lang="en-US" sz="917" b="1" dirty="0">
                <a:solidFill>
                  <a:schemeClr val="accent3">
                    <a:lumMod val="20000"/>
                    <a:lumOff val="80000"/>
                  </a:schemeClr>
                </a:solidFill>
              </a:rPr>
              <a:t>Conclusions</a:t>
            </a:r>
          </a:p>
        </p:txBody>
      </p:sp>
      <p:sp>
        <p:nvSpPr>
          <p:cNvPr id="11" name="Text Box 190"/>
          <p:cNvSpPr txBox="1">
            <a:spLocks noChangeArrowheads="1"/>
          </p:cNvSpPr>
          <p:nvPr/>
        </p:nvSpPr>
        <p:spPr bwMode="auto">
          <a:xfrm>
            <a:off x="332222" y="4323158"/>
            <a:ext cx="3637155" cy="1596581"/>
          </a:xfrm>
          <a:prstGeom prst="rect">
            <a:avLst/>
          </a:prstGeom>
          <a:solidFill>
            <a:schemeClr val="bg1"/>
          </a:solidFill>
          <a:ln w="12700">
            <a:solidFill>
              <a:schemeClr val="accent1">
                <a:lumMod val="75000"/>
              </a:schemeClr>
            </a:solidFill>
          </a:ln>
          <a:effectLst/>
        </p:spPr>
        <p:txBody>
          <a:bodyPr wrap="square" lIns="28570" tIns="28570" rIns="28570" bIns="28570">
            <a:spAutoFit/>
          </a:bodyPr>
          <a:lstStyle>
            <a:lvl1pPr eaLnBrk="0" hangingPunct="0">
              <a:defRPr sz="2200">
                <a:solidFill>
                  <a:schemeClr val="tx1"/>
                </a:solidFill>
                <a:latin typeface="Arial" charset="0"/>
              </a:defRPr>
            </a:lvl1pPr>
            <a:lvl2pPr marL="742950" indent="-285750" eaLnBrk="0" hangingPunct="0">
              <a:defRPr sz="2200">
                <a:solidFill>
                  <a:schemeClr val="tx1"/>
                </a:solidFill>
                <a:latin typeface="Arial" charset="0"/>
              </a:defRPr>
            </a:lvl2pPr>
            <a:lvl3pPr marL="1143000" indent="-228600" eaLnBrk="0" hangingPunct="0">
              <a:defRPr sz="2200">
                <a:solidFill>
                  <a:schemeClr val="tx1"/>
                </a:solidFill>
                <a:latin typeface="Arial" charset="0"/>
              </a:defRPr>
            </a:lvl3pPr>
            <a:lvl4pPr marL="1600200" indent="-228600" eaLnBrk="0" hangingPunct="0">
              <a:defRPr sz="2200">
                <a:solidFill>
                  <a:schemeClr val="tx1"/>
                </a:solidFill>
                <a:latin typeface="Arial" charset="0"/>
              </a:defRPr>
            </a:lvl4pPr>
            <a:lvl5pPr marL="2057400" indent="-228600" eaLnBrk="0" hangingPunct="0">
              <a:defRPr sz="2200">
                <a:solidFill>
                  <a:schemeClr val="tx1"/>
                </a:solidFill>
                <a:latin typeface="Arial" charset="0"/>
              </a:defRPr>
            </a:lvl5pPr>
            <a:lvl6pPr marL="2514600" indent="-228600" eaLnBrk="0" fontAlgn="base" hangingPunct="0">
              <a:spcBef>
                <a:spcPct val="0"/>
              </a:spcBef>
              <a:spcAft>
                <a:spcPct val="0"/>
              </a:spcAft>
              <a:defRPr sz="2200">
                <a:solidFill>
                  <a:schemeClr val="tx1"/>
                </a:solidFill>
                <a:latin typeface="Arial" charset="0"/>
              </a:defRPr>
            </a:lvl6pPr>
            <a:lvl7pPr marL="2971800" indent="-228600" eaLnBrk="0" fontAlgn="base" hangingPunct="0">
              <a:spcBef>
                <a:spcPct val="0"/>
              </a:spcBef>
              <a:spcAft>
                <a:spcPct val="0"/>
              </a:spcAft>
              <a:defRPr sz="2200">
                <a:solidFill>
                  <a:schemeClr val="tx1"/>
                </a:solidFill>
                <a:latin typeface="Arial" charset="0"/>
              </a:defRPr>
            </a:lvl7pPr>
            <a:lvl8pPr marL="3429000" indent="-228600" eaLnBrk="0" fontAlgn="base" hangingPunct="0">
              <a:spcBef>
                <a:spcPct val="0"/>
              </a:spcBef>
              <a:spcAft>
                <a:spcPct val="0"/>
              </a:spcAft>
              <a:defRPr sz="2200">
                <a:solidFill>
                  <a:schemeClr val="tx1"/>
                </a:solidFill>
                <a:latin typeface="Arial" charset="0"/>
              </a:defRPr>
            </a:lvl8pPr>
            <a:lvl9pPr marL="3886200" indent="-228600" eaLnBrk="0" fontAlgn="base" hangingPunct="0">
              <a:spcBef>
                <a:spcPct val="0"/>
              </a:spcBef>
              <a:spcAft>
                <a:spcPct val="0"/>
              </a:spcAft>
              <a:defRPr sz="2200">
                <a:solidFill>
                  <a:schemeClr val="tx1"/>
                </a:solidFill>
                <a:latin typeface="Arial" charset="0"/>
              </a:defRPr>
            </a:lvl9pPr>
          </a:lstStyle>
          <a:p>
            <a:r>
              <a:rPr lang="en-US" sz="1000" dirty="0"/>
              <a:t>Math fluency is something so important for people of all ages to have. It is a valuable skills taught in school but the standard, commonly used timed tests don’t seem to have a lasting effect on students' math fact fluency in addition, subtraction, multiplication and division. The pressure of memorizing answers with a purpose of answering a hand-full of questions faster than the clock timer goes off, can often be ineffective when it comes to remembering how to answer basic math facts. Teacher’s need to incorporate a variety of teaching activities to enhance students’ math fluency. </a:t>
            </a:r>
            <a:endParaRPr lang="en-US" sz="1000" dirty="0">
              <a:latin typeface="+mn-lt"/>
            </a:endParaRPr>
          </a:p>
        </p:txBody>
      </p:sp>
      <p:sp>
        <p:nvSpPr>
          <p:cNvPr id="45" name="Rectangle 44"/>
          <p:cNvSpPr/>
          <p:nvPr/>
        </p:nvSpPr>
        <p:spPr>
          <a:xfrm>
            <a:off x="4139239" y="2487704"/>
            <a:ext cx="4049887" cy="142875"/>
          </a:xfrm>
          <a:prstGeom prst="rect">
            <a:avLst/>
          </a:prstGeom>
          <a:solidFill>
            <a:schemeClr val="accent1">
              <a:lumMod val="75000"/>
            </a:schemeClr>
          </a:solidFill>
          <a:ln w="12700"/>
        </p:spPr>
        <p:style>
          <a:lnRef idx="2">
            <a:schemeClr val="accent1">
              <a:shade val="50000"/>
            </a:schemeClr>
          </a:lnRef>
          <a:fillRef idx="1">
            <a:schemeClr val="accent1"/>
          </a:fillRef>
          <a:effectRef idx="0">
            <a:schemeClr val="accent1"/>
          </a:effectRef>
          <a:fontRef idx="minor">
            <a:schemeClr val="lt1"/>
          </a:fontRef>
        </p:style>
        <p:txBody>
          <a:bodyPr lIns="14285" tIns="7143" rIns="14285" bIns="7143" rtlCol="0" anchor="ctr"/>
          <a:lstStyle/>
          <a:p>
            <a:pPr algn="ctr"/>
            <a:r>
              <a:rPr lang="en-US" sz="917" b="1" dirty="0">
                <a:solidFill>
                  <a:schemeClr val="accent3">
                    <a:lumMod val="20000"/>
                    <a:lumOff val="80000"/>
                  </a:schemeClr>
                </a:solidFill>
              </a:rPr>
              <a:t>Research</a:t>
            </a:r>
          </a:p>
        </p:txBody>
      </p:sp>
      <p:sp>
        <p:nvSpPr>
          <p:cNvPr id="6" name="TextBox 5"/>
          <p:cNvSpPr txBox="1"/>
          <p:nvPr/>
        </p:nvSpPr>
        <p:spPr>
          <a:xfrm>
            <a:off x="1714500" y="210375"/>
            <a:ext cx="777875" cy="400110"/>
          </a:xfrm>
          <a:prstGeom prst="rect">
            <a:avLst/>
          </a:prstGeom>
          <a:noFill/>
        </p:spPr>
        <p:txBody>
          <a:bodyPr wrap="square" rtlCol="0">
            <a:spAutoFit/>
          </a:bodyPr>
          <a:lstStyle/>
          <a:p>
            <a:pPr algn="ctr"/>
            <a:r>
              <a:rPr lang="en-US" sz="1000" dirty="0">
                <a:solidFill>
                  <a:schemeClr val="bg1"/>
                </a:solidFill>
              </a:rPr>
              <a:t>University Logo</a:t>
            </a:r>
          </a:p>
        </p:txBody>
      </p:sp>
      <p:sp>
        <p:nvSpPr>
          <p:cNvPr id="2" name="TextBox 1"/>
          <p:cNvSpPr txBox="1"/>
          <p:nvPr/>
        </p:nvSpPr>
        <p:spPr>
          <a:xfrm>
            <a:off x="4072668" y="0"/>
            <a:ext cx="4061718" cy="523220"/>
          </a:xfrm>
          <a:prstGeom prst="rect">
            <a:avLst/>
          </a:prstGeom>
          <a:noFill/>
        </p:spPr>
        <p:txBody>
          <a:bodyPr wrap="square" rtlCol="0">
            <a:spAutoFit/>
          </a:bodyPr>
          <a:lstStyle/>
          <a:p>
            <a:pPr algn="ctr"/>
            <a:r>
              <a:rPr lang="en-US" sz="2800" dirty="0">
                <a:solidFill>
                  <a:schemeClr val="bg1"/>
                </a:solidFill>
              </a:rPr>
              <a:t>Math Fluency</a:t>
            </a:r>
          </a:p>
        </p:txBody>
      </p:sp>
      <p:sp>
        <p:nvSpPr>
          <p:cNvPr id="27" name="TextBox 26"/>
          <p:cNvSpPr txBox="1"/>
          <p:nvPr/>
        </p:nvSpPr>
        <p:spPr>
          <a:xfrm>
            <a:off x="5928388" y="6051396"/>
            <a:ext cx="570090" cy="155541"/>
          </a:xfrm>
          <a:prstGeom prst="rect">
            <a:avLst/>
          </a:prstGeom>
          <a:noFill/>
        </p:spPr>
        <p:txBody>
          <a:bodyPr wrap="none" lIns="14285" tIns="7143" rIns="14285" bIns="7143" rtlCol="0">
            <a:spAutoFit/>
          </a:bodyPr>
          <a:lstStyle/>
          <a:p>
            <a:r>
              <a:rPr lang="en-US" sz="917" b="1" dirty="0"/>
              <a:t>References</a:t>
            </a:r>
          </a:p>
        </p:txBody>
      </p:sp>
      <p:sp>
        <p:nvSpPr>
          <p:cNvPr id="30" name="TextBox 29"/>
          <p:cNvSpPr txBox="1"/>
          <p:nvPr/>
        </p:nvSpPr>
        <p:spPr>
          <a:xfrm>
            <a:off x="5875509" y="6189525"/>
            <a:ext cx="6157737" cy="591507"/>
          </a:xfrm>
          <a:prstGeom prst="rect">
            <a:avLst/>
          </a:prstGeom>
          <a:solidFill>
            <a:schemeClr val="accent1">
              <a:lumMod val="40000"/>
              <a:lumOff val="60000"/>
            </a:schemeClr>
          </a:solidFill>
        </p:spPr>
        <p:txBody>
          <a:bodyPr wrap="square" lIns="14285" tIns="7143" rIns="14285" bIns="7143" rtlCol="0">
            <a:spAutoFit/>
          </a:bodyPr>
          <a:lstStyle/>
          <a:p>
            <a:r>
              <a:rPr lang="en-US" sz="750" dirty="0"/>
              <a:t>1. </a:t>
            </a:r>
            <a:r>
              <a:rPr lang="en-US" sz="750" dirty="0" err="1"/>
              <a:t>Baroody</a:t>
            </a:r>
            <a:r>
              <a:rPr lang="en-US" sz="750" dirty="0"/>
              <a:t>, A. J. (2016). Curricular Approaches to Connecting Subtraction to Addition and Fostering Fluency with Basic Differences in Grade 1, PNA, 10(3), 161-190.</a:t>
            </a:r>
          </a:p>
          <a:p>
            <a:r>
              <a:rPr lang="en-US" sz="750" dirty="0"/>
              <a:t>2. Bay-Williams, J. M., Kling, G. (2014) Enriching Addition and Subtraction Fact Mastery through Games, </a:t>
            </a:r>
            <a:r>
              <a:rPr lang="en-US" sz="750" i="1" dirty="0"/>
              <a:t>Teaching Children Mathematics</a:t>
            </a:r>
            <a:r>
              <a:rPr lang="en-US" sz="750" dirty="0"/>
              <a:t>. 21(4).</a:t>
            </a:r>
          </a:p>
          <a:p>
            <a:r>
              <a:rPr lang="en-US" sz="750" dirty="0"/>
              <a:t>3. </a:t>
            </a:r>
            <a:r>
              <a:rPr lang="en-US" sz="750" dirty="0" err="1"/>
              <a:t>Boaler</a:t>
            </a:r>
            <a:r>
              <a:rPr lang="en-US" sz="750" dirty="0"/>
              <a:t>, Jo. (2014). Fluency Without Fear: Research Evidence on the Best Ways to Learn Math Facts. </a:t>
            </a:r>
            <a:r>
              <a:rPr lang="en-US" sz="750" i="1" dirty="0" err="1"/>
              <a:t>YouCubed</a:t>
            </a:r>
            <a:r>
              <a:rPr lang="en-US" sz="750" dirty="0"/>
              <a:t>. Stanford Graduate School of Education.</a:t>
            </a:r>
          </a:p>
          <a:p>
            <a:r>
              <a:rPr lang="en-US" sz="750" dirty="0"/>
              <a:t>4. Rushton, S.J., Hadley, K.M. &amp; Stewart, P.W. (2016). </a:t>
            </a:r>
            <a:r>
              <a:rPr lang="en-US" sz="750" i="1" dirty="0"/>
              <a:t>Journal of the International Society for Teacher Education, </a:t>
            </a:r>
            <a:r>
              <a:rPr lang="en-US" sz="750" dirty="0"/>
              <a:t>20(2), 48-56.</a:t>
            </a:r>
          </a:p>
        </p:txBody>
      </p:sp>
      <p:pic>
        <p:nvPicPr>
          <p:cNvPr id="9" name="Picture 8">
            <a:extLst>
              <a:ext uri="{C183D7F6-B498-43B3-948B-1728B52AA6E4}">
                <adec:decorative xmlns:adec="http://schemas.microsoft.com/office/drawing/2017/decorative" val="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426472" y="5402476"/>
            <a:ext cx="599957" cy="499964"/>
          </a:xfrm>
          <a:prstGeom prst="rect">
            <a:avLst/>
          </a:prstGeom>
        </p:spPr>
      </p:pic>
      <p:pic>
        <p:nvPicPr>
          <p:cNvPr id="16" name="Picture 15">
            <a:extLst>
              <a:ext uri="{C183D7F6-B498-43B3-948B-1728B52AA6E4}">
                <adec:decorative xmlns:adec="http://schemas.microsoft.com/office/drawing/2017/decorative" val="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382454" y="5464360"/>
            <a:ext cx="555516" cy="355530"/>
          </a:xfrm>
          <a:prstGeom prst="rect">
            <a:avLst/>
          </a:prstGeom>
        </p:spPr>
      </p:pic>
      <p:pic>
        <p:nvPicPr>
          <p:cNvPr id="17" name="Picture 16">
            <a:extLst>
              <a:ext uri="{C183D7F6-B498-43B3-948B-1728B52AA6E4}">
                <adec:decorative xmlns:adec="http://schemas.microsoft.com/office/drawing/2017/decorative" val="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369529" y="5419613"/>
            <a:ext cx="533295" cy="511074"/>
          </a:xfrm>
          <a:prstGeom prst="rect">
            <a:avLst/>
          </a:prstGeom>
        </p:spPr>
      </p:pic>
      <p:pic>
        <p:nvPicPr>
          <p:cNvPr id="18" name="Picture 17">
            <a:extLst>
              <a:ext uri="{C183D7F6-B498-43B3-948B-1728B52AA6E4}">
                <adec:decorative xmlns:adec="http://schemas.microsoft.com/office/drawing/2017/decorative" val="1"/>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1258071" y="5430562"/>
            <a:ext cx="511074" cy="511074"/>
          </a:xfrm>
          <a:prstGeom prst="rect">
            <a:avLst/>
          </a:prstGeom>
        </p:spPr>
      </p:pic>
      <p:pic>
        <p:nvPicPr>
          <p:cNvPr id="19" name="Picture 18" descr="A picture of a student taking a timed test"/>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4495507" y="4007230"/>
            <a:ext cx="1083855" cy="1445140"/>
          </a:xfrm>
          <a:prstGeom prst="rect">
            <a:avLst/>
          </a:prstGeom>
        </p:spPr>
      </p:pic>
      <p:sp>
        <p:nvSpPr>
          <p:cNvPr id="20" name="TextBox 19"/>
          <p:cNvSpPr txBox="1"/>
          <p:nvPr/>
        </p:nvSpPr>
        <p:spPr>
          <a:xfrm>
            <a:off x="4136649" y="5441510"/>
            <a:ext cx="2003490" cy="553998"/>
          </a:xfrm>
          <a:prstGeom prst="rect">
            <a:avLst/>
          </a:prstGeom>
          <a:noFill/>
        </p:spPr>
        <p:txBody>
          <a:bodyPr wrap="square" rtlCol="0">
            <a:spAutoFit/>
          </a:bodyPr>
          <a:lstStyle/>
          <a:p>
            <a:r>
              <a:rPr lang="en-US" sz="1000" dirty="0">
                <a:latin typeface="Arial"/>
                <a:cs typeface="Arial"/>
              </a:rPr>
              <a:t>Timed Test</a:t>
            </a:r>
          </a:p>
          <a:p>
            <a:pPr marL="171450" indent="-171450">
              <a:buFont typeface="Arial"/>
              <a:buChar char="•"/>
            </a:pPr>
            <a:r>
              <a:rPr lang="en-US" sz="1000" dirty="0">
                <a:latin typeface="Arial"/>
                <a:cs typeface="Arial"/>
              </a:rPr>
              <a:t>Can causes Math Anxiety </a:t>
            </a:r>
          </a:p>
          <a:p>
            <a:pPr marL="171450" indent="-171450">
              <a:buFont typeface="Arial"/>
              <a:buChar char="•"/>
            </a:pPr>
            <a:r>
              <a:rPr lang="en-US" sz="1000" dirty="0">
                <a:latin typeface="Arial"/>
                <a:cs typeface="Arial"/>
              </a:rPr>
              <a:t>Uses memorization</a:t>
            </a:r>
          </a:p>
        </p:txBody>
      </p:sp>
      <p:pic>
        <p:nvPicPr>
          <p:cNvPr id="21" name="Picture 20" descr="Y1oF24uq_burned.PNG"/>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1788754" y="76642"/>
            <a:ext cx="733564" cy="733564"/>
          </a:xfrm>
          <a:prstGeom prst="rect">
            <a:avLst/>
          </a:prstGeom>
        </p:spPr>
      </p:pic>
      <p:pic>
        <p:nvPicPr>
          <p:cNvPr id="37" name="Picture 36" descr="UHWO logo"/>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9736150" y="76643"/>
            <a:ext cx="733564" cy="733564"/>
          </a:xfrm>
          <a:prstGeom prst="rect">
            <a:avLst/>
          </a:prstGeom>
        </p:spPr>
      </p:pic>
      <p:pic>
        <p:nvPicPr>
          <p:cNvPr id="38" name="Picture 37" descr="UHWO logo"/>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1777806" y="76642"/>
            <a:ext cx="733564" cy="733564"/>
          </a:xfrm>
          <a:prstGeom prst="rect">
            <a:avLst/>
          </a:prstGeom>
        </p:spPr>
      </p:pic>
      <p:sp>
        <p:nvSpPr>
          <p:cNvPr id="39" name="TextBox 38"/>
          <p:cNvSpPr txBox="1"/>
          <p:nvPr/>
        </p:nvSpPr>
        <p:spPr>
          <a:xfrm>
            <a:off x="6214689" y="5407782"/>
            <a:ext cx="2003490" cy="553998"/>
          </a:xfrm>
          <a:prstGeom prst="rect">
            <a:avLst/>
          </a:prstGeom>
          <a:noFill/>
        </p:spPr>
        <p:txBody>
          <a:bodyPr wrap="square" rtlCol="0">
            <a:spAutoFit/>
          </a:bodyPr>
          <a:lstStyle/>
          <a:p>
            <a:r>
              <a:rPr lang="en-US" sz="1000" dirty="0">
                <a:latin typeface="Arial"/>
                <a:cs typeface="Arial"/>
              </a:rPr>
              <a:t>Math Games</a:t>
            </a:r>
          </a:p>
          <a:p>
            <a:pPr marL="171450" indent="-171450">
              <a:buFont typeface="Arial"/>
              <a:buChar char="•"/>
            </a:pPr>
            <a:r>
              <a:rPr lang="en-US" sz="1000" dirty="0">
                <a:latin typeface="Arial"/>
                <a:cs typeface="Arial"/>
              </a:rPr>
              <a:t>Engaging tool for students</a:t>
            </a:r>
          </a:p>
          <a:p>
            <a:pPr marL="171450" indent="-171450">
              <a:buFont typeface="Arial"/>
              <a:buChar char="•"/>
            </a:pPr>
            <a:r>
              <a:rPr lang="en-US" sz="1000" dirty="0">
                <a:latin typeface="Arial"/>
                <a:cs typeface="Arial"/>
              </a:rPr>
              <a:t>Uses reasoning and strategy</a:t>
            </a:r>
          </a:p>
        </p:txBody>
      </p:sp>
      <p:pic>
        <p:nvPicPr>
          <p:cNvPr id="22" name="Picture 21" descr="A picture of a student playing a math game."/>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rot="5400000">
            <a:off x="6414676" y="4187477"/>
            <a:ext cx="1439331" cy="1079498"/>
          </a:xfrm>
          <a:prstGeom prst="rect">
            <a:avLst/>
          </a:prstGeom>
        </p:spPr>
      </p:pic>
      <p:pic>
        <p:nvPicPr>
          <p:cNvPr id="23" name="Picture 22" descr="Student profile image"/>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1952228" y="6043235"/>
            <a:ext cx="570090" cy="782467"/>
          </a:xfrm>
          <a:prstGeom prst="rect">
            <a:avLst/>
          </a:prstGeom>
        </p:spPr>
      </p:pic>
    </p:spTree>
    <p:extLst>
      <p:ext uri="{BB962C8B-B14F-4D97-AF65-F5344CB8AC3E}">
        <p14:creationId xmlns:p14="http://schemas.microsoft.com/office/powerpoint/2010/main" val="2659752990"/>
      </p:ext>
    </p:extLst>
  </p:cSld>
  <p:clrMapOvr>
    <a:masterClrMapping/>
  </p:clrMapOvr>
</p:sld>
</file>

<file path=ppt/theme/theme1.xml><?xml version="1.0" encoding="utf-8"?>
<a:theme xmlns:a="http://schemas.openxmlformats.org/drawingml/2006/main" name="Office Theme">
  <a:themeElements>
    <a:clrScheme name="Infusion">
      <a:dk1>
        <a:sysClr val="windowText" lastClr="000000"/>
      </a:dk1>
      <a:lt1>
        <a:sysClr val="window" lastClr="FFFFFF"/>
      </a:lt1>
      <a:dk2>
        <a:srgbClr val="2F1F58"/>
      </a:dk2>
      <a:lt2>
        <a:srgbClr val="B7A9E0"/>
      </a:lt2>
      <a:accent1>
        <a:srgbClr val="8C73D0"/>
      </a:accent1>
      <a:accent2>
        <a:srgbClr val="C2E8C4"/>
      </a:accent2>
      <a:accent3>
        <a:srgbClr val="C5A6E8"/>
      </a:accent3>
      <a:accent4>
        <a:srgbClr val="B45EC7"/>
      </a:accent4>
      <a:accent5>
        <a:srgbClr val="9FDAFB"/>
      </a:accent5>
      <a:accent6>
        <a:srgbClr val="95C5B0"/>
      </a:accent6>
      <a:hlink>
        <a:srgbClr val="744AE0"/>
      </a:hlink>
      <a:folHlink>
        <a:srgbClr val="8D8AD1"/>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6793</TotalTime>
  <Words>928</Words>
  <Application>Microsoft Office PowerPoint</Application>
  <PresentationFormat>Widescreen</PresentationFormat>
  <Paragraphs>32</Paragraphs>
  <Slides>1</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vt:i4>
      </vt:variant>
    </vt:vector>
  </HeadingPairs>
  <TitlesOfParts>
    <vt:vector size="6" baseType="lpstr">
      <vt:lpstr>Arial</vt:lpstr>
      <vt:lpstr>Bell MT</vt:lpstr>
      <vt:lpstr>Calibri</vt:lpstr>
      <vt:lpstr>Calibri Light</vt:lpstr>
      <vt:lpstr>Office Theme</vt:lpstr>
      <vt:lpstr>PowerPoint Presentation</vt:lpstr>
    </vt:vector>
  </TitlesOfParts>
  <Company>UHWO</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Math Fluency</dc:title>
  <dc:creator>Macy Thoemmes</dc:creator>
  <cp:lastModifiedBy>Alphie Garcia</cp:lastModifiedBy>
  <cp:revision>41</cp:revision>
  <dcterms:created xsi:type="dcterms:W3CDTF">2017-09-21T21:13:48Z</dcterms:created>
  <dcterms:modified xsi:type="dcterms:W3CDTF">2020-02-07T18:44:45Z</dcterms:modified>
</cp:coreProperties>
</file>