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38" y="4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E1F1EC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E1F1EC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E1F1EC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988800" y="857250"/>
            <a:ext cx="203200" cy="5143500"/>
          </a:xfrm>
          <a:custGeom>
            <a:avLst/>
            <a:gdLst/>
            <a:ahLst/>
            <a:cxnLst/>
            <a:rect l="l" t="t" r="r" b="b"/>
            <a:pathLst>
              <a:path w="203200" h="5143500">
                <a:moveTo>
                  <a:pt x="0" y="5143499"/>
                </a:moveTo>
                <a:lnTo>
                  <a:pt x="203199" y="5143499"/>
                </a:lnTo>
                <a:lnTo>
                  <a:pt x="203199" y="0"/>
                </a:lnTo>
                <a:lnTo>
                  <a:pt x="0" y="0"/>
                </a:lnTo>
                <a:lnTo>
                  <a:pt x="0" y="5143499"/>
                </a:lnTo>
                <a:close/>
              </a:path>
            </a:pathLst>
          </a:custGeom>
          <a:solidFill>
            <a:srgbClr val="C6E4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-1" y="857250"/>
            <a:ext cx="203200" cy="5143500"/>
          </a:xfrm>
          <a:custGeom>
            <a:avLst/>
            <a:gdLst/>
            <a:ahLst/>
            <a:cxnLst/>
            <a:rect l="l" t="t" r="r" b="b"/>
            <a:pathLst>
              <a:path w="203200" h="5143500">
                <a:moveTo>
                  <a:pt x="0" y="5143499"/>
                </a:moveTo>
                <a:lnTo>
                  <a:pt x="203199" y="5143499"/>
                </a:lnTo>
                <a:lnTo>
                  <a:pt x="203199" y="0"/>
                </a:lnTo>
                <a:lnTo>
                  <a:pt x="0" y="0"/>
                </a:lnTo>
                <a:lnTo>
                  <a:pt x="0" y="5143499"/>
                </a:lnTo>
                <a:close/>
              </a:path>
            </a:pathLst>
          </a:custGeom>
          <a:solidFill>
            <a:srgbClr val="C6E4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2192000" cy="857250"/>
          </a:xfrm>
          <a:custGeom>
            <a:avLst/>
            <a:gdLst/>
            <a:ahLst/>
            <a:cxnLst/>
            <a:rect l="l" t="t" r="r" b="b"/>
            <a:pathLst>
              <a:path w="12192000" h="857250">
                <a:moveTo>
                  <a:pt x="0" y="0"/>
                </a:moveTo>
                <a:lnTo>
                  <a:pt x="12191999" y="0"/>
                </a:lnTo>
                <a:lnTo>
                  <a:pt x="12191999" y="857249"/>
                </a:lnTo>
                <a:lnTo>
                  <a:pt x="0" y="857249"/>
                </a:lnTo>
                <a:lnTo>
                  <a:pt x="0" y="0"/>
                </a:lnTo>
                <a:close/>
              </a:path>
            </a:pathLst>
          </a:custGeom>
          <a:solidFill>
            <a:srgbClr val="266F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6000750"/>
            <a:ext cx="12192000" cy="857250"/>
          </a:xfrm>
          <a:custGeom>
            <a:avLst/>
            <a:gdLst/>
            <a:ahLst/>
            <a:cxnLst/>
            <a:rect l="l" t="t" r="r" b="b"/>
            <a:pathLst>
              <a:path w="12192000" h="857250">
                <a:moveTo>
                  <a:pt x="0" y="0"/>
                </a:moveTo>
                <a:lnTo>
                  <a:pt x="12191999" y="0"/>
                </a:lnTo>
                <a:lnTo>
                  <a:pt x="12191999" y="857249"/>
                </a:lnTo>
                <a:lnTo>
                  <a:pt x="0" y="857249"/>
                </a:lnTo>
                <a:lnTo>
                  <a:pt x="0" y="0"/>
                </a:lnTo>
                <a:close/>
              </a:path>
            </a:pathLst>
          </a:custGeom>
          <a:solidFill>
            <a:srgbClr val="A8D6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0668000" y="6794500"/>
            <a:ext cx="1471509" cy="3873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33517" y="127696"/>
            <a:ext cx="2924964" cy="330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E1F1EC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jp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33517" y="127696"/>
            <a:ext cx="282829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0" dirty="0"/>
              <a:t>Writing in</a:t>
            </a:r>
            <a:r>
              <a:rPr spc="265" dirty="0"/>
              <a:t> </a:t>
            </a:r>
            <a:r>
              <a:rPr spc="80" dirty="0"/>
              <a:t>Mathematics</a:t>
            </a:r>
          </a:p>
        </p:txBody>
      </p:sp>
      <p:sp>
        <p:nvSpPr>
          <p:cNvPr id="3" name="object 3"/>
          <p:cNvSpPr/>
          <p:nvPr/>
        </p:nvSpPr>
        <p:spPr>
          <a:xfrm>
            <a:off x="5710721" y="478461"/>
            <a:ext cx="770185" cy="1443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5325032" y="755851"/>
            <a:ext cx="1541553" cy="985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628430" y="6285382"/>
            <a:ext cx="1613469" cy="38375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609232" y="6115663"/>
            <a:ext cx="394160" cy="760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21276" y="1127570"/>
            <a:ext cx="3482340" cy="1720214"/>
          </a:xfrm>
          <a:prstGeom prst="rect">
            <a:avLst/>
          </a:prstGeom>
          <a:ln w="12699">
            <a:solidFill>
              <a:srgbClr val="266F8B"/>
            </a:solidFill>
          </a:ln>
        </p:spPr>
        <p:txBody>
          <a:bodyPr vert="horz" wrap="square" lIns="0" tIns="10795" rIns="0" bIns="0" rtlCol="0">
            <a:spAutoFit/>
          </a:bodyPr>
          <a:lstStyle/>
          <a:p>
            <a:pPr marL="19050" marR="37465">
              <a:lnSpc>
                <a:spcPct val="102899"/>
              </a:lnSpc>
              <a:spcBef>
                <a:spcPts val="85"/>
              </a:spcBef>
            </a:pPr>
            <a:r>
              <a:rPr sz="850" dirty="0">
                <a:latin typeface="Times New Roman"/>
                <a:cs typeface="Times New Roman"/>
              </a:rPr>
              <a:t>It </a:t>
            </a:r>
            <a:r>
              <a:rPr sz="850" spc="-5" dirty="0">
                <a:latin typeface="Times New Roman"/>
                <a:cs typeface="Times New Roman"/>
              </a:rPr>
              <a:t>is important to incorporate writing into </a:t>
            </a:r>
            <a:r>
              <a:rPr sz="850" dirty="0">
                <a:latin typeface="Times New Roman"/>
                <a:cs typeface="Times New Roman"/>
              </a:rPr>
              <a:t>a </a:t>
            </a:r>
            <a:r>
              <a:rPr sz="850" spc="-5" dirty="0">
                <a:latin typeface="Times New Roman"/>
                <a:cs typeface="Times New Roman"/>
              </a:rPr>
              <a:t>math classroom </a:t>
            </a:r>
            <a:r>
              <a:rPr sz="850" dirty="0">
                <a:latin typeface="Times New Roman"/>
                <a:cs typeface="Times New Roman"/>
              </a:rPr>
              <a:t>because </a:t>
            </a:r>
            <a:r>
              <a:rPr sz="850" spc="-5" dirty="0">
                <a:latin typeface="Times New Roman"/>
                <a:cs typeface="Times New Roman"/>
              </a:rPr>
              <a:t>it </a:t>
            </a:r>
            <a:r>
              <a:rPr sz="850" dirty="0">
                <a:latin typeface="Times New Roman"/>
                <a:cs typeface="Times New Roman"/>
              </a:rPr>
              <a:t>helps </a:t>
            </a:r>
            <a:r>
              <a:rPr sz="850" spc="-5" dirty="0">
                <a:latin typeface="Times New Roman"/>
                <a:cs typeface="Times New Roman"/>
              </a:rPr>
              <a:t>the  students collect all their thoughts </a:t>
            </a:r>
            <a:r>
              <a:rPr sz="850" dirty="0">
                <a:latin typeface="Times New Roman"/>
                <a:cs typeface="Times New Roman"/>
              </a:rPr>
              <a:t>on paper </a:t>
            </a:r>
            <a:r>
              <a:rPr sz="850" spc="-5" dirty="0">
                <a:latin typeface="Times New Roman"/>
                <a:cs typeface="Times New Roman"/>
              </a:rPr>
              <a:t>and </a:t>
            </a:r>
            <a:r>
              <a:rPr sz="850" dirty="0">
                <a:latin typeface="Times New Roman"/>
                <a:cs typeface="Times New Roman"/>
              </a:rPr>
              <a:t>reflect on </a:t>
            </a:r>
            <a:r>
              <a:rPr sz="850" spc="-5" dirty="0">
                <a:latin typeface="Times New Roman"/>
                <a:cs typeface="Times New Roman"/>
              </a:rPr>
              <a:t>their work </a:t>
            </a:r>
            <a:r>
              <a:rPr sz="850" spc="-10" dirty="0">
                <a:latin typeface="Times New Roman"/>
                <a:cs typeface="Times New Roman"/>
              </a:rPr>
              <a:t>(Bixby,  </a:t>
            </a:r>
            <a:r>
              <a:rPr sz="850" dirty="0">
                <a:latin typeface="Times New Roman"/>
                <a:cs typeface="Times New Roman"/>
              </a:rPr>
              <a:t>2018). </a:t>
            </a:r>
            <a:r>
              <a:rPr sz="850" spc="-5" dirty="0">
                <a:latin typeface="Times New Roman"/>
                <a:cs typeface="Times New Roman"/>
              </a:rPr>
              <a:t>By writing </a:t>
            </a:r>
            <a:r>
              <a:rPr sz="850" dirty="0">
                <a:latin typeface="Times New Roman"/>
                <a:cs typeface="Times New Roman"/>
              </a:rPr>
              <a:t>down </a:t>
            </a:r>
            <a:r>
              <a:rPr sz="850" spc="-5" dirty="0">
                <a:latin typeface="Times New Roman"/>
                <a:cs typeface="Times New Roman"/>
              </a:rPr>
              <a:t>what the student is thinking and </a:t>
            </a:r>
            <a:r>
              <a:rPr sz="850" dirty="0">
                <a:latin typeface="Times New Roman"/>
                <a:cs typeface="Times New Roman"/>
              </a:rPr>
              <a:t>doing </a:t>
            </a:r>
            <a:r>
              <a:rPr sz="850" spc="-5" dirty="0">
                <a:latin typeface="Times New Roman"/>
                <a:cs typeface="Times New Roman"/>
              </a:rPr>
              <a:t>while solving </a:t>
            </a:r>
            <a:r>
              <a:rPr sz="850" dirty="0">
                <a:latin typeface="Times New Roman"/>
                <a:cs typeface="Times New Roman"/>
              </a:rPr>
              <a:t>a  </a:t>
            </a:r>
            <a:r>
              <a:rPr sz="850" spc="-5" dirty="0">
                <a:latin typeface="Times New Roman"/>
                <a:cs typeface="Times New Roman"/>
              </a:rPr>
              <a:t>math </a:t>
            </a:r>
            <a:r>
              <a:rPr sz="850" dirty="0">
                <a:latin typeface="Times New Roman"/>
                <a:cs typeface="Times New Roman"/>
              </a:rPr>
              <a:t>problem, </a:t>
            </a:r>
            <a:r>
              <a:rPr sz="850" spc="-5" dirty="0">
                <a:latin typeface="Times New Roman"/>
                <a:cs typeface="Times New Roman"/>
              </a:rPr>
              <a:t>the student will </a:t>
            </a:r>
            <a:r>
              <a:rPr sz="850" dirty="0">
                <a:latin typeface="Times New Roman"/>
                <a:cs typeface="Times New Roman"/>
              </a:rPr>
              <a:t>gain a deeper understanding of </a:t>
            </a:r>
            <a:r>
              <a:rPr sz="850" spc="-5" dirty="0">
                <a:latin typeface="Times New Roman"/>
                <a:cs typeface="Times New Roman"/>
              </a:rPr>
              <a:t>the content  </a:t>
            </a:r>
            <a:r>
              <a:rPr sz="850" dirty="0">
                <a:latin typeface="Times New Roman"/>
                <a:cs typeface="Times New Roman"/>
              </a:rPr>
              <a:t>(Bossé, 2008). </a:t>
            </a:r>
            <a:r>
              <a:rPr sz="850" spc="-5" dirty="0">
                <a:latin typeface="Times New Roman"/>
                <a:cs typeface="Times New Roman"/>
              </a:rPr>
              <a:t>Students will also </a:t>
            </a:r>
            <a:r>
              <a:rPr sz="850" dirty="0">
                <a:latin typeface="Times New Roman"/>
                <a:cs typeface="Times New Roman"/>
              </a:rPr>
              <a:t>realize </a:t>
            </a:r>
            <a:r>
              <a:rPr sz="850" spc="-5" dirty="0">
                <a:latin typeface="Times New Roman"/>
                <a:cs typeface="Times New Roman"/>
              </a:rPr>
              <a:t>that they’re </a:t>
            </a:r>
            <a:r>
              <a:rPr sz="850" dirty="0">
                <a:latin typeface="Times New Roman"/>
                <a:cs typeface="Times New Roman"/>
              </a:rPr>
              <a:t>not </a:t>
            </a:r>
            <a:r>
              <a:rPr sz="850" spc="-5" dirty="0">
                <a:latin typeface="Times New Roman"/>
                <a:cs typeface="Times New Roman"/>
              </a:rPr>
              <a:t>just </a:t>
            </a:r>
            <a:r>
              <a:rPr sz="850" dirty="0">
                <a:latin typeface="Times New Roman"/>
                <a:cs typeface="Times New Roman"/>
              </a:rPr>
              <a:t>being graded on  </a:t>
            </a:r>
            <a:r>
              <a:rPr sz="850" spc="-5" dirty="0">
                <a:latin typeface="Times New Roman"/>
                <a:cs typeface="Times New Roman"/>
              </a:rPr>
              <a:t>the </a:t>
            </a:r>
            <a:r>
              <a:rPr sz="850" dirty="0">
                <a:latin typeface="Times New Roman"/>
                <a:cs typeface="Times New Roman"/>
              </a:rPr>
              <a:t>final </a:t>
            </a:r>
            <a:r>
              <a:rPr sz="850" spc="-10" dirty="0">
                <a:latin typeface="Times New Roman"/>
                <a:cs typeface="Times New Roman"/>
              </a:rPr>
              <a:t>answer, </a:t>
            </a:r>
            <a:r>
              <a:rPr sz="850" dirty="0">
                <a:latin typeface="Times New Roman"/>
                <a:cs typeface="Times New Roman"/>
              </a:rPr>
              <a:t>but </a:t>
            </a:r>
            <a:r>
              <a:rPr sz="850" spc="-5" dirty="0">
                <a:latin typeface="Times New Roman"/>
                <a:cs typeface="Times New Roman"/>
              </a:rPr>
              <a:t>the </a:t>
            </a:r>
            <a:r>
              <a:rPr sz="850" dirty="0">
                <a:latin typeface="Times New Roman"/>
                <a:cs typeface="Times New Roman"/>
              </a:rPr>
              <a:t>process of </a:t>
            </a:r>
            <a:r>
              <a:rPr sz="850" spc="-5" dirty="0">
                <a:latin typeface="Times New Roman"/>
                <a:cs typeface="Times New Roman"/>
              </a:rPr>
              <a:t>their thinking as well </a:t>
            </a:r>
            <a:r>
              <a:rPr sz="850" spc="-10" dirty="0">
                <a:latin typeface="Times New Roman"/>
                <a:cs typeface="Times New Roman"/>
              </a:rPr>
              <a:t>(Bixby,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2018).</a:t>
            </a:r>
            <a:endParaRPr sz="850">
              <a:latin typeface="Times New Roman"/>
              <a:cs typeface="Times New Roman"/>
            </a:endParaRPr>
          </a:p>
          <a:p>
            <a:pPr marL="19050" marR="114935">
              <a:lnSpc>
                <a:spcPct val="102899"/>
              </a:lnSpc>
            </a:pPr>
            <a:r>
              <a:rPr sz="850" spc="-5" dirty="0">
                <a:latin typeface="Times New Roman"/>
                <a:cs typeface="Times New Roman"/>
              </a:rPr>
              <a:t>Writing tasks also also allow students to </a:t>
            </a:r>
            <a:r>
              <a:rPr sz="850" dirty="0">
                <a:latin typeface="Times New Roman"/>
                <a:cs typeface="Times New Roman"/>
              </a:rPr>
              <a:t>practice </a:t>
            </a:r>
            <a:r>
              <a:rPr sz="850" spc="-5" dirty="0">
                <a:latin typeface="Times New Roman"/>
                <a:cs typeface="Times New Roman"/>
              </a:rPr>
              <a:t>their communication skills  </a:t>
            </a:r>
            <a:r>
              <a:rPr sz="850" dirty="0">
                <a:latin typeface="Times New Roman"/>
                <a:cs typeface="Times New Roman"/>
              </a:rPr>
              <a:t>(Bostiga, 2016). </a:t>
            </a:r>
            <a:r>
              <a:rPr sz="850" spc="-5" dirty="0">
                <a:latin typeface="Times New Roman"/>
                <a:cs typeface="Times New Roman"/>
              </a:rPr>
              <a:t>The </a:t>
            </a:r>
            <a:r>
              <a:rPr sz="850" dirty="0">
                <a:latin typeface="Times New Roman"/>
                <a:cs typeface="Times New Roman"/>
              </a:rPr>
              <a:t>process of gathering </a:t>
            </a:r>
            <a:r>
              <a:rPr sz="850" spc="-5" dirty="0">
                <a:latin typeface="Times New Roman"/>
                <a:cs typeface="Times New Roman"/>
              </a:rPr>
              <a:t>ideas, making them</a:t>
            </a:r>
            <a:r>
              <a:rPr sz="850" spc="-105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understandable  for others, </a:t>
            </a:r>
            <a:r>
              <a:rPr sz="850" spc="-5" dirty="0">
                <a:latin typeface="Times New Roman"/>
                <a:cs typeface="Times New Roman"/>
              </a:rPr>
              <a:t>and writing it </a:t>
            </a:r>
            <a:r>
              <a:rPr sz="850" dirty="0">
                <a:latin typeface="Times New Roman"/>
                <a:cs typeface="Times New Roman"/>
              </a:rPr>
              <a:t>down helps </a:t>
            </a:r>
            <a:r>
              <a:rPr sz="850" spc="-5" dirty="0">
                <a:latin typeface="Times New Roman"/>
                <a:cs typeface="Times New Roman"/>
              </a:rPr>
              <a:t>students </a:t>
            </a:r>
            <a:r>
              <a:rPr sz="850" dirty="0">
                <a:latin typeface="Times New Roman"/>
                <a:cs typeface="Times New Roman"/>
              </a:rPr>
              <a:t>practice </a:t>
            </a:r>
            <a:r>
              <a:rPr sz="850" spc="-5" dirty="0">
                <a:latin typeface="Times New Roman"/>
                <a:cs typeface="Times New Roman"/>
              </a:rPr>
              <a:t>and </a:t>
            </a:r>
            <a:r>
              <a:rPr sz="850" dirty="0">
                <a:latin typeface="Times New Roman"/>
                <a:cs typeface="Times New Roman"/>
              </a:rPr>
              <a:t>refine how </a:t>
            </a:r>
            <a:r>
              <a:rPr sz="850" spc="-5" dirty="0">
                <a:latin typeface="Times New Roman"/>
                <a:cs typeface="Times New Roman"/>
              </a:rPr>
              <a:t>they  communicate with </a:t>
            </a:r>
            <a:r>
              <a:rPr sz="850" dirty="0">
                <a:latin typeface="Times New Roman"/>
                <a:cs typeface="Times New Roman"/>
              </a:rPr>
              <a:t>others. </a:t>
            </a:r>
            <a:r>
              <a:rPr sz="850" spc="-5" dirty="0">
                <a:latin typeface="Times New Roman"/>
                <a:cs typeface="Times New Roman"/>
              </a:rPr>
              <a:t>Students can also critique their </a:t>
            </a:r>
            <a:r>
              <a:rPr sz="850" dirty="0">
                <a:latin typeface="Times New Roman"/>
                <a:cs typeface="Times New Roman"/>
              </a:rPr>
              <a:t>peers </a:t>
            </a:r>
            <a:r>
              <a:rPr sz="850" spc="-5" dirty="0">
                <a:latin typeface="Times New Roman"/>
                <a:cs typeface="Times New Roman"/>
              </a:rPr>
              <a:t>writing, and  create </a:t>
            </a:r>
            <a:r>
              <a:rPr sz="850" dirty="0">
                <a:latin typeface="Times New Roman"/>
                <a:cs typeface="Times New Roman"/>
              </a:rPr>
              <a:t>viable </a:t>
            </a:r>
            <a:r>
              <a:rPr sz="850" spc="-5" dirty="0">
                <a:latin typeface="Times New Roman"/>
                <a:cs typeface="Times New Roman"/>
              </a:rPr>
              <a:t>arguments when they </a:t>
            </a:r>
            <a:r>
              <a:rPr sz="850" dirty="0">
                <a:latin typeface="Times New Roman"/>
                <a:cs typeface="Times New Roman"/>
              </a:rPr>
              <a:t>disagree (Bostiga,</a:t>
            </a:r>
            <a:r>
              <a:rPr sz="850" spc="-10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2016).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860051" y="997045"/>
            <a:ext cx="403016" cy="8051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121975" y="2578100"/>
            <a:ext cx="3978910" cy="1763395"/>
          </a:xfrm>
          <a:custGeom>
            <a:avLst/>
            <a:gdLst/>
            <a:ahLst/>
            <a:cxnLst/>
            <a:rect l="l" t="t" r="r" b="b"/>
            <a:pathLst>
              <a:path w="3978909" h="1763395">
                <a:moveTo>
                  <a:pt x="0" y="0"/>
                </a:moveTo>
                <a:lnTo>
                  <a:pt x="3978599" y="0"/>
                </a:lnTo>
                <a:lnTo>
                  <a:pt x="3978599" y="1763099"/>
                </a:lnTo>
                <a:lnTo>
                  <a:pt x="0" y="1763099"/>
                </a:lnTo>
                <a:lnTo>
                  <a:pt x="0" y="0"/>
                </a:lnTo>
                <a:close/>
              </a:path>
            </a:pathLst>
          </a:custGeom>
          <a:ln w="12699">
            <a:solidFill>
              <a:srgbClr val="266F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121975" y="2580132"/>
            <a:ext cx="3978910" cy="162179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9050" marR="26034">
              <a:lnSpc>
                <a:spcPct val="102899"/>
              </a:lnSpc>
              <a:spcBef>
                <a:spcPts val="70"/>
              </a:spcBef>
            </a:pPr>
            <a:r>
              <a:rPr sz="850" spc="-5" dirty="0">
                <a:latin typeface="Times New Roman"/>
                <a:cs typeface="Times New Roman"/>
              </a:rPr>
              <a:t>The survey </a:t>
            </a:r>
            <a:r>
              <a:rPr sz="850" dirty="0">
                <a:latin typeface="Times New Roman"/>
                <a:cs typeface="Times New Roman"/>
              </a:rPr>
              <a:t>results presented </a:t>
            </a:r>
            <a:r>
              <a:rPr sz="850" spc="-5" dirty="0">
                <a:latin typeface="Times New Roman"/>
                <a:cs typeface="Times New Roman"/>
              </a:rPr>
              <a:t>in Figure </a:t>
            </a:r>
            <a:r>
              <a:rPr sz="850" dirty="0">
                <a:latin typeface="Times New Roman"/>
                <a:cs typeface="Times New Roman"/>
              </a:rPr>
              <a:t>1 </a:t>
            </a:r>
            <a:r>
              <a:rPr sz="850" spc="-5" dirty="0">
                <a:latin typeface="Times New Roman"/>
                <a:cs typeface="Times New Roman"/>
              </a:rPr>
              <a:t>show that about </a:t>
            </a:r>
            <a:r>
              <a:rPr sz="850" dirty="0">
                <a:latin typeface="Times New Roman"/>
                <a:cs typeface="Times New Roman"/>
              </a:rPr>
              <a:t>67% of </a:t>
            </a:r>
            <a:r>
              <a:rPr sz="850" spc="-5" dirty="0">
                <a:latin typeface="Times New Roman"/>
                <a:cs typeface="Times New Roman"/>
              </a:rPr>
              <a:t>the elementary </a:t>
            </a:r>
            <a:r>
              <a:rPr sz="850" dirty="0">
                <a:latin typeface="Times New Roman"/>
                <a:cs typeface="Times New Roman"/>
              </a:rPr>
              <a:t>preservice  </a:t>
            </a:r>
            <a:r>
              <a:rPr sz="850" spc="-5" dirty="0">
                <a:latin typeface="Times New Roman"/>
                <a:cs typeface="Times New Roman"/>
              </a:rPr>
              <a:t>teachers </a:t>
            </a:r>
            <a:r>
              <a:rPr sz="850" dirty="0">
                <a:latin typeface="Times New Roman"/>
                <a:cs typeface="Times New Roman"/>
              </a:rPr>
              <a:t>have </a:t>
            </a:r>
            <a:r>
              <a:rPr sz="850" spc="-5" dirty="0">
                <a:latin typeface="Times New Roman"/>
                <a:cs typeface="Times New Roman"/>
              </a:rPr>
              <a:t>written in </a:t>
            </a:r>
            <a:r>
              <a:rPr sz="850" dirty="0">
                <a:latin typeface="Times New Roman"/>
                <a:cs typeface="Times New Roman"/>
              </a:rPr>
              <a:t>a </a:t>
            </a:r>
            <a:r>
              <a:rPr sz="850" spc="-5" dirty="0">
                <a:latin typeface="Times New Roman"/>
                <a:cs typeface="Times New Roman"/>
              </a:rPr>
              <a:t>math course </a:t>
            </a:r>
            <a:r>
              <a:rPr sz="850" dirty="0">
                <a:latin typeface="Times New Roman"/>
                <a:cs typeface="Times New Roman"/>
              </a:rPr>
              <a:t>before. </a:t>
            </a:r>
            <a:r>
              <a:rPr sz="850" spc="-5" dirty="0">
                <a:latin typeface="Times New Roman"/>
                <a:cs typeface="Times New Roman"/>
              </a:rPr>
              <a:t>Some </a:t>
            </a:r>
            <a:r>
              <a:rPr sz="850" dirty="0">
                <a:latin typeface="Times New Roman"/>
                <a:cs typeface="Times New Roman"/>
              </a:rPr>
              <a:t>preservice </a:t>
            </a:r>
            <a:r>
              <a:rPr sz="850" spc="-5" dirty="0">
                <a:latin typeface="Times New Roman"/>
                <a:cs typeface="Times New Roman"/>
              </a:rPr>
              <a:t>teachers stated that they  </a:t>
            </a:r>
            <a:r>
              <a:rPr sz="850" dirty="0">
                <a:latin typeface="Times New Roman"/>
                <a:cs typeface="Times New Roman"/>
              </a:rPr>
              <a:t>have only </a:t>
            </a:r>
            <a:r>
              <a:rPr sz="850" spc="-5" dirty="0">
                <a:latin typeface="Times New Roman"/>
                <a:cs typeface="Times New Roman"/>
              </a:rPr>
              <a:t>written in college math courses, while </a:t>
            </a:r>
            <a:r>
              <a:rPr sz="850" dirty="0">
                <a:latin typeface="Times New Roman"/>
                <a:cs typeface="Times New Roman"/>
              </a:rPr>
              <a:t>others did not </a:t>
            </a:r>
            <a:r>
              <a:rPr sz="850" spc="-5" dirty="0">
                <a:latin typeface="Times New Roman"/>
                <a:cs typeface="Times New Roman"/>
              </a:rPr>
              <a:t>specify when they </a:t>
            </a:r>
            <a:r>
              <a:rPr sz="850" dirty="0">
                <a:latin typeface="Times New Roman"/>
                <a:cs typeface="Times New Roman"/>
              </a:rPr>
              <a:t>have  </a:t>
            </a:r>
            <a:r>
              <a:rPr sz="850" spc="-5" dirty="0">
                <a:latin typeface="Times New Roman"/>
                <a:cs typeface="Times New Roman"/>
              </a:rPr>
              <a:t>started writing in math courses. About </a:t>
            </a:r>
            <a:r>
              <a:rPr sz="850" dirty="0">
                <a:latin typeface="Times New Roman"/>
                <a:cs typeface="Times New Roman"/>
              </a:rPr>
              <a:t>33% of </a:t>
            </a:r>
            <a:r>
              <a:rPr sz="850" spc="-5" dirty="0">
                <a:latin typeface="Times New Roman"/>
                <a:cs typeface="Times New Roman"/>
              </a:rPr>
              <a:t>the </a:t>
            </a:r>
            <a:r>
              <a:rPr sz="850" dirty="0">
                <a:latin typeface="Times New Roman"/>
                <a:cs typeface="Times New Roman"/>
              </a:rPr>
              <a:t>preservice </a:t>
            </a:r>
            <a:r>
              <a:rPr sz="850" spc="-5" dirty="0">
                <a:latin typeface="Times New Roman"/>
                <a:cs typeface="Times New Roman"/>
              </a:rPr>
              <a:t>teachers surveyed </a:t>
            </a:r>
            <a:r>
              <a:rPr sz="850" dirty="0">
                <a:latin typeface="Times New Roman"/>
                <a:cs typeface="Times New Roman"/>
              </a:rPr>
              <a:t>have never  done </a:t>
            </a:r>
            <a:r>
              <a:rPr sz="850" spc="-5" dirty="0">
                <a:latin typeface="Times New Roman"/>
                <a:cs typeface="Times New Roman"/>
              </a:rPr>
              <a:t>any writing in </a:t>
            </a:r>
            <a:r>
              <a:rPr sz="850" dirty="0">
                <a:latin typeface="Times New Roman"/>
                <a:cs typeface="Times New Roman"/>
              </a:rPr>
              <a:t>a </a:t>
            </a:r>
            <a:r>
              <a:rPr sz="850" spc="-5" dirty="0">
                <a:latin typeface="Times New Roman"/>
                <a:cs typeface="Times New Roman"/>
              </a:rPr>
              <a:t>math class </a:t>
            </a:r>
            <a:r>
              <a:rPr sz="850" dirty="0">
                <a:latin typeface="Times New Roman"/>
                <a:cs typeface="Times New Roman"/>
              </a:rPr>
              <a:t>before. </a:t>
            </a:r>
            <a:r>
              <a:rPr sz="850" spc="-5" dirty="0">
                <a:latin typeface="Times New Roman"/>
                <a:cs typeface="Times New Roman"/>
              </a:rPr>
              <a:t>The survey </a:t>
            </a:r>
            <a:r>
              <a:rPr sz="850" dirty="0">
                <a:latin typeface="Times New Roman"/>
                <a:cs typeface="Times New Roman"/>
              </a:rPr>
              <a:t>results presented </a:t>
            </a:r>
            <a:r>
              <a:rPr sz="850" spc="-5" dirty="0">
                <a:latin typeface="Times New Roman"/>
                <a:cs typeface="Times New Roman"/>
              </a:rPr>
              <a:t>in Figure </a:t>
            </a:r>
            <a:r>
              <a:rPr sz="850" dirty="0">
                <a:latin typeface="Times New Roman"/>
                <a:cs typeface="Times New Roman"/>
              </a:rPr>
              <a:t>2 </a:t>
            </a:r>
            <a:r>
              <a:rPr sz="850" spc="-5" dirty="0">
                <a:latin typeface="Times New Roman"/>
                <a:cs typeface="Times New Roman"/>
              </a:rPr>
              <a:t>show that  about </a:t>
            </a:r>
            <a:r>
              <a:rPr sz="850" dirty="0">
                <a:latin typeface="Times New Roman"/>
                <a:cs typeface="Times New Roman"/>
              </a:rPr>
              <a:t>93% of </a:t>
            </a:r>
            <a:r>
              <a:rPr sz="850" spc="-5" dirty="0">
                <a:latin typeface="Times New Roman"/>
                <a:cs typeface="Times New Roman"/>
              </a:rPr>
              <a:t>elementary </a:t>
            </a:r>
            <a:r>
              <a:rPr sz="850" dirty="0">
                <a:latin typeface="Times New Roman"/>
                <a:cs typeface="Times New Roman"/>
              </a:rPr>
              <a:t>preservice </a:t>
            </a:r>
            <a:r>
              <a:rPr sz="850" spc="-5" dirty="0">
                <a:latin typeface="Times New Roman"/>
                <a:cs typeface="Times New Roman"/>
              </a:rPr>
              <a:t>teachers would incorporate some sort </a:t>
            </a:r>
            <a:r>
              <a:rPr sz="850" dirty="0">
                <a:latin typeface="Times New Roman"/>
                <a:cs typeface="Times New Roman"/>
              </a:rPr>
              <a:t>of </a:t>
            </a:r>
            <a:r>
              <a:rPr sz="850" spc="-5" dirty="0">
                <a:latin typeface="Times New Roman"/>
                <a:cs typeface="Times New Roman"/>
              </a:rPr>
              <a:t>writing into  their </a:t>
            </a:r>
            <a:r>
              <a:rPr sz="850" dirty="0">
                <a:latin typeface="Times New Roman"/>
                <a:cs typeface="Times New Roman"/>
              </a:rPr>
              <a:t>future </a:t>
            </a:r>
            <a:r>
              <a:rPr sz="850" spc="-5" dirty="0">
                <a:latin typeface="Times New Roman"/>
                <a:cs typeface="Times New Roman"/>
              </a:rPr>
              <a:t>classroom. One </a:t>
            </a:r>
            <a:r>
              <a:rPr sz="850" dirty="0">
                <a:latin typeface="Times New Roman"/>
                <a:cs typeface="Times New Roman"/>
              </a:rPr>
              <a:t>preservice </a:t>
            </a:r>
            <a:r>
              <a:rPr sz="850" spc="-5" dirty="0">
                <a:latin typeface="Times New Roman"/>
                <a:cs typeface="Times New Roman"/>
              </a:rPr>
              <a:t>teacher that was surveyed mentioned that they  would incorporate writing and </a:t>
            </a:r>
            <a:r>
              <a:rPr sz="850" dirty="0">
                <a:latin typeface="Times New Roman"/>
                <a:cs typeface="Times New Roman"/>
              </a:rPr>
              <a:t>drawing </a:t>
            </a:r>
            <a:r>
              <a:rPr sz="850" spc="-5" dirty="0">
                <a:latin typeface="Times New Roman"/>
                <a:cs typeface="Times New Roman"/>
              </a:rPr>
              <a:t>as an </a:t>
            </a:r>
            <a:r>
              <a:rPr sz="850" dirty="0">
                <a:latin typeface="Times New Roman"/>
                <a:cs typeface="Times New Roman"/>
              </a:rPr>
              <a:t>option for </a:t>
            </a:r>
            <a:r>
              <a:rPr sz="850" spc="-5" dirty="0">
                <a:latin typeface="Times New Roman"/>
                <a:cs typeface="Times New Roman"/>
              </a:rPr>
              <a:t>students to explain their thinking.  One </a:t>
            </a:r>
            <a:r>
              <a:rPr sz="850" dirty="0">
                <a:latin typeface="Times New Roman"/>
                <a:cs typeface="Times New Roman"/>
              </a:rPr>
              <a:t>preservice </a:t>
            </a:r>
            <a:r>
              <a:rPr sz="850" spc="-5" dirty="0">
                <a:latin typeface="Times New Roman"/>
                <a:cs typeface="Times New Roman"/>
              </a:rPr>
              <a:t>teacher stated that they would </a:t>
            </a:r>
            <a:r>
              <a:rPr sz="850" dirty="0">
                <a:latin typeface="Times New Roman"/>
                <a:cs typeface="Times New Roman"/>
              </a:rPr>
              <a:t>have </a:t>
            </a:r>
            <a:r>
              <a:rPr sz="850" spc="-5" dirty="0">
                <a:latin typeface="Times New Roman"/>
                <a:cs typeface="Times New Roman"/>
              </a:rPr>
              <a:t>students writing occasionally, while  another stated that they would </a:t>
            </a:r>
            <a:r>
              <a:rPr sz="850" dirty="0">
                <a:latin typeface="Times New Roman"/>
                <a:cs typeface="Times New Roman"/>
              </a:rPr>
              <a:t>require </a:t>
            </a:r>
            <a:r>
              <a:rPr sz="850" spc="-5" dirty="0">
                <a:latin typeface="Times New Roman"/>
                <a:cs typeface="Times New Roman"/>
              </a:rPr>
              <a:t>the students to write in </a:t>
            </a:r>
            <a:r>
              <a:rPr sz="850" dirty="0">
                <a:latin typeface="Times New Roman"/>
                <a:cs typeface="Times New Roman"/>
              </a:rPr>
              <a:t>a </a:t>
            </a:r>
            <a:r>
              <a:rPr sz="850" spc="-5" dirty="0">
                <a:latin typeface="Times New Roman"/>
                <a:cs typeface="Times New Roman"/>
              </a:rPr>
              <a:t>math journal </a:t>
            </a:r>
            <a:r>
              <a:rPr sz="850" spc="-10" dirty="0">
                <a:latin typeface="Times New Roman"/>
                <a:cs typeface="Times New Roman"/>
              </a:rPr>
              <a:t>daily. </a:t>
            </a:r>
            <a:r>
              <a:rPr sz="850" spc="-5" dirty="0">
                <a:latin typeface="Times New Roman"/>
                <a:cs typeface="Times New Roman"/>
              </a:rPr>
              <a:t>The </a:t>
            </a:r>
            <a:r>
              <a:rPr sz="850" dirty="0">
                <a:latin typeface="Times New Roman"/>
                <a:cs typeface="Times New Roman"/>
              </a:rPr>
              <a:t>rest  of </a:t>
            </a:r>
            <a:r>
              <a:rPr sz="850" spc="-5" dirty="0">
                <a:latin typeface="Times New Roman"/>
                <a:cs typeface="Times New Roman"/>
              </a:rPr>
              <a:t>the </a:t>
            </a:r>
            <a:r>
              <a:rPr sz="850" dirty="0">
                <a:latin typeface="Times New Roman"/>
                <a:cs typeface="Times New Roman"/>
              </a:rPr>
              <a:t>preservice </a:t>
            </a:r>
            <a:r>
              <a:rPr sz="850" spc="-5" dirty="0">
                <a:latin typeface="Times New Roman"/>
                <a:cs typeface="Times New Roman"/>
              </a:rPr>
              <a:t>teachers surveyed </a:t>
            </a:r>
            <a:r>
              <a:rPr sz="850" dirty="0">
                <a:latin typeface="Times New Roman"/>
                <a:cs typeface="Times New Roman"/>
              </a:rPr>
              <a:t>did not </a:t>
            </a:r>
            <a:r>
              <a:rPr sz="850" spc="-5" dirty="0">
                <a:latin typeface="Times New Roman"/>
                <a:cs typeface="Times New Roman"/>
              </a:rPr>
              <a:t>answer the </a:t>
            </a:r>
            <a:r>
              <a:rPr sz="850" dirty="0">
                <a:latin typeface="Times New Roman"/>
                <a:cs typeface="Times New Roman"/>
              </a:rPr>
              <a:t>question, </a:t>
            </a:r>
            <a:r>
              <a:rPr sz="850" spc="-5" dirty="0">
                <a:latin typeface="Times New Roman"/>
                <a:cs typeface="Times New Roman"/>
              </a:rPr>
              <a:t>thus about </a:t>
            </a:r>
            <a:r>
              <a:rPr sz="850" dirty="0">
                <a:latin typeface="Times New Roman"/>
                <a:cs typeface="Times New Roman"/>
              </a:rPr>
              <a:t>7% remain  unknown.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21274" y="2979590"/>
            <a:ext cx="3482340" cy="168275"/>
          </a:xfrm>
          <a:custGeom>
            <a:avLst/>
            <a:gdLst/>
            <a:ahLst/>
            <a:cxnLst/>
            <a:rect l="l" t="t" r="r" b="b"/>
            <a:pathLst>
              <a:path w="3482340" h="168275">
                <a:moveTo>
                  <a:pt x="0" y="0"/>
                </a:moveTo>
                <a:lnTo>
                  <a:pt x="3482240" y="0"/>
                </a:lnTo>
                <a:lnTo>
                  <a:pt x="3482240" y="168072"/>
                </a:lnTo>
                <a:lnTo>
                  <a:pt x="0" y="168072"/>
                </a:lnTo>
                <a:lnTo>
                  <a:pt x="0" y="0"/>
                </a:lnTo>
                <a:close/>
              </a:path>
            </a:pathLst>
          </a:custGeom>
          <a:solidFill>
            <a:srgbClr val="266F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1274" y="2979590"/>
            <a:ext cx="3482340" cy="168275"/>
          </a:xfrm>
          <a:custGeom>
            <a:avLst/>
            <a:gdLst/>
            <a:ahLst/>
            <a:cxnLst/>
            <a:rect l="l" t="t" r="r" b="b"/>
            <a:pathLst>
              <a:path w="3482340" h="168275">
                <a:moveTo>
                  <a:pt x="0" y="0"/>
                </a:moveTo>
                <a:lnTo>
                  <a:pt x="3482240" y="0"/>
                </a:lnTo>
                <a:lnTo>
                  <a:pt x="3482240" y="168072"/>
                </a:lnTo>
                <a:lnTo>
                  <a:pt x="0" y="168072"/>
                </a:lnTo>
                <a:lnTo>
                  <a:pt x="0" y="0"/>
                </a:lnTo>
                <a:close/>
              </a:path>
            </a:pathLst>
          </a:custGeom>
          <a:ln w="12699">
            <a:solidFill>
              <a:srgbClr val="256C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247207" y="3024812"/>
            <a:ext cx="1631469" cy="9242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121975" y="1113825"/>
            <a:ext cx="3978910" cy="1202055"/>
          </a:xfrm>
          <a:custGeom>
            <a:avLst/>
            <a:gdLst/>
            <a:ahLst/>
            <a:cxnLst/>
            <a:rect l="l" t="t" r="r" b="b"/>
            <a:pathLst>
              <a:path w="3978909" h="1202055">
                <a:moveTo>
                  <a:pt x="0" y="0"/>
                </a:moveTo>
                <a:lnTo>
                  <a:pt x="3978599" y="0"/>
                </a:lnTo>
                <a:lnTo>
                  <a:pt x="3978599" y="1201499"/>
                </a:lnTo>
                <a:lnTo>
                  <a:pt x="0" y="1201499"/>
                </a:lnTo>
                <a:lnTo>
                  <a:pt x="0" y="0"/>
                </a:lnTo>
                <a:close/>
              </a:path>
            </a:pathLst>
          </a:custGeom>
          <a:ln w="12699">
            <a:solidFill>
              <a:srgbClr val="266F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4121975" y="1115857"/>
            <a:ext cx="3978910" cy="108839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9050" marR="50800">
              <a:lnSpc>
                <a:spcPct val="102899"/>
              </a:lnSpc>
              <a:spcBef>
                <a:spcPts val="70"/>
              </a:spcBef>
            </a:pPr>
            <a:r>
              <a:rPr sz="850" spc="-5" dirty="0">
                <a:latin typeface="Times New Roman"/>
                <a:cs typeface="Times New Roman"/>
              </a:rPr>
              <a:t>The materials </a:t>
            </a:r>
            <a:r>
              <a:rPr sz="850" dirty="0">
                <a:latin typeface="Times New Roman"/>
                <a:cs typeface="Times New Roman"/>
              </a:rPr>
              <a:t>used for </a:t>
            </a:r>
            <a:r>
              <a:rPr sz="850" spc="-5" dirty="0">
                <a:latin typeface="Times New Roman"/>
                <a:cs typeface="Times New Roman"/>
              </a:rPr>
              <a:t>this </a:t>
            </a:r>
            <a:r>
              <a:rPr sz="850" dirty="0">
                <a:latin typeface="Times New Roman"/>
                <a:cs typeface="Times New Roman"/>
              </a:rPr>
              <a:t>research poster </a:t>
            </a:r>
            <a:r>
              <a:rPr sz="850" spc="-5" dirty="0">
                <a:latin typeface="Times New Roman"/>
                <a:cs typeface="Times New Roman"/>
              </a:rPr>
              <a:t>are two National Council </a:t>
            </a:r>
            <a:r>
              <a:rPr sz="850" dirty="0">
                <a:latin typeface="Times New Roman"/>
                <a:cs typeface="Times New Roman"/>
              </a:rPr>
              <a:t>of </a:t>
            </a:r>
            <a:r>
              <a:rPr sz="850" spc="-15" dirty="0">
                <a:latin typeface="Times New Roman"/>
                <a:cs typeface="Times New Roman"/>
              </a:rPr>
              <a:t>Teachers </a:t>
            </a:r>
            <a:r>
              <a:rPr sz="850" dirty="0">
                <a:latin typeface="Times New Roman"/>
                <a:cs typeface="Times New Roman"/>
              </a:rPr>
              <a:t>of  </a:t>
            </a:r>
            <a:r>
              <a:rPr sz="850" spc="-5" dirty="0">
                <a:latin typeface="Times New Roman"/>
                <a:cs typeface="Times New Roman"/>
              </a:rPr>
              <a:t>Mathematics </a:t>
            </a:r>
            <a:r>
              <a:rPr sz="850" dirty="0">
                <a:latin typeface="Times New Roman"/>
                <a:cs typeface="Times New Roman"/>
              </a:rPr>
              <a:t>(NCTM) </a:t>
            </a:r>
            <a:r>
              <a:rPr sz="850" spc="-5" dirty="0">
                <a:latin typeface="Times New Roman"/>
                <a:cs typeface="Times New Roman"/>
              </a:rPr>
              <a:t>articles and </a:t>
            </a:r>
            <a:r>
              <a:rPr sz="850" dirty="0">
                <a:latin typeface="Times New Roman"/>
                <a:cs typeface="Times New Roman"/>
              </a:rPr>
              <a:t>one </a:t>
            </a:r>
            <a:r>
              <a:rPr sz="850" spc="-5" dirty="0">
                <a:latin typeface="Times New Roman"/>
                <a:cs typeface="Times New Roman"/>
              </a:rPr>
              <a:t>article thought East Carolina </a:t>
            </a:r>
            <a:r>
              <a:rPr sz="850" spc="-10" dirty="0">
                <a:latin typeface="Times New Roman"/>
                <a:cs typeface="Times New Roman"/>
              </a:rPr>
              <a:t>University. </a:t>
            </a:r>
            <a:r>
              <a:rPr sz="850" spc="-5" dirty="0">
                <a:latin typeface="Times New Roman"/>
                <a:cs typeface="Times New Roman"/>
              </a:rPr>
              <a:t>These  articles support the </a:t>
            </a:r>
            <a:r>
              <a:rPr sz="850" dirty="0">
                <a:latin typeface="Times New Roman"/>
                <a:cs typeface="Times New Roman"/>
              </a:rPr>
              <a:t>hypothesis </a:t>
            </a:r>
            <a:r>
              <a:rPr sz="850" spc="-5" dirty="0">
                <a:latin typeface="Times New Roman"/>
                <a:cs typeface="Times New Roman"/>
              </a:rPr>
              <a:t>and also </a:t>
            </a:r>
            <a:r>
              <a:rPr sz="850" dirty="0">
                <a:latin typeface="Times New Roman"/>
                <a:cs typeface="Times New Roman"/>
              </a:rPr>
              <a:t>give </a:t>
            </a:r>
            <a:r>
              <a:rPr sz="850" spc="-5" dirty="0">
                <a:latin typeface="Times New Roman"/>
                <a:cs typeface="Times New Roman"/>
              </a:rPr>
              <a:t>some insight into the </a:t>
            </a:r>
            <a:r>
              <a:rPr sz="850" dirty="0">
                <a:latin typeface="Times New Roman"/>
                <a:cs typeface="Times New Roman"/>
              </a:rPr>
              <a:t>research question. </a:t>
            </a:r>
            <a:r>
              <a:rPr sz="850" spc="-5" dirty="0">
                <a:latin typeface="Times New Roman"/>
                <a:cs typeface="Times New Roman"/>
              </a:rPr>
              <a:t>This  </a:t>
            </a:r>
            <a:r>
              <a:rPr sz="850" dirty="0">
                <a:latin typeface="Times New Roman"/>
                <a:cs typeface="Times New Roman"/>
              </a:rPr>
              <a:t>research poster </a:t>
            </a:r>
            <a:r>
              <a:rPr sz="850" spc="-5" dirty="0">
                <a:latin typeface="Times New Roman"/>
                <a:cs typeface="Times New Roman"/>
              </a:rPr>
              <a:t>also includes </a:t>
            </a:r>
            <a:r>
              <a:rPr sz="850" dirty="0">
                <a:latin typeface="Times New Roman"/>
                <a:cs typeface="Times New Roman"/>
              </a:rPr>
              <a:t>a </a:t>
            </a:r>
            <a:r>
              <a:rPr sz="850" spc="-5" dirty="0">
                <a:latin typeface="Times New Roman"/>
                <a:cs typeface="Times New Roman"/>
              </a:rPr>
              <a:t>survey that was </a:t>
            </a:r>
            <a:r>
              <a:rPr sz="850" dirty="0">
                <a:latin typeface="Times New Roman"/>
                <a:cs typeface="Times New Roman"/>
              </a:rPr>
              <a:t>given out </a:t>
            </a:r>
            <a:r>
              <a:rPr sz="850" spc="-5" dirty="0">
                <a:latin typeface="Times New Roman"/>
                <a:cs typeface="Times New Roman"/>
              </a:rPr>
              <a:t>to sixteen elementary </a:t>
            </a:r>
            <a:r>
              <a:rPr sz="850" dirty="0">
                <a:latin typeface="Times New Roman"/>
                <a:cs typeface="Times New Roman"/>
              </a:rPr>
              <a:t>preservice  </a:t>
            </a:r>
            <a:r>
              <a:rPr sz="850" spc="-5" dirty="0">
                <a:latin typeface="Times New Roman"/>
                <a:cs typeface="Times New Roman"/>
              </a:rPr>
              <a:t>teachers at the University </a:t>
            </a:r>
            <a:r>
              <a:rPr sz="850" dirty="0">
                <a:latin typeface="Times New Roman"/>
                <a:cs typeface="Times New Roman"/>
              </a:rPr>
              <a:t>of </a:t>
            </a:r>
            <a:r>
              <a:rPr sz="850" spc="-5" dirty="0">
                <a:latin typeface="Times New Roman"/>
                <a:cs typeface="Times New Roman"/>
              </a:rPr>
              <a:t>Hawaii at </a:t>
            </a:r>
            <a:r>
              <a:rPr sz="850" spc="-20" dirty="0">
                <a:latin typeface="Times New Roman"/>
                <a:cs typeface="Times New Roman"/>
              </a:rPr>
              <a:t>West </a:t>
            </a:r>
            <a:r>
              <a:rPr sz="850" spc="-5" dirty="0">
                <a:latin typeface="Times New Roman"/>
                <a:cs typeface="Times New Roman"/>
              </a:rPr>
              <a:t>O’ahu. The survey </a:t>
            </a:r>
            <a:r>
              <a:rPr sz="850" dirty="0">
                <a:latin typeface="Times New Roman"/>
                <a:cs typeface="Times New Roman"/>
              </a:rPr>
              <a:t>not only gives background  </a:t>
            </a:r>
            <a:r>
              <a:rPr sz="850" spc="-5" dirty="0">
                <a:latin typeface="Times New Roman"/>
                <a:cs typeface="Times New Roman"/>
              </a:rPr>
              <a:t>information </a:t>
            </a:r>
            <a:r>
              <a:rPr sz="850" dirty="0">
                <a:latin typeface="Times New Roman"/>
                <a:cs typeface="Times New Roman"/>
              </a:rPr>
              <a:t>on how often </a:t>
            </a:r>
            <a:r>
              <a:rPr sz="850" spc="-5" dirty="0">
                <a:latin typeface="Times New Roman"/>
                <a:cs typeface="Times New Roman"/>
              </a:rPr>
              <a:t>these </a:t>
            </a:r>
            <a:r>
              <a:rPr sz="850" dirty="0">
                <a:latin typeface="Times New Roman"/>
                <a:cs typeface="Times New Roman"/>
              </a:rPr>
              <a:t>particular people have </a:t>
            </a:r>
            <a:r>
              <a:rPr sz="850" spc="-5" dirty="0">
                <a:latin typeface="Times New Roman"/>
                <a:cs typeface="Times New Roman"/>
              </a:rPr>
              <a:t>seen writing in </a:t>
            </a:r>
            <a:r>
              <a:rPr sz="850" dirty="0">
                <a:latin typeface="Times New Roman"/>
                <a:cs typeface="Times New Roman"/>
              </a:rPr>
              <a:t>a </a:t>
            </a:r>
            <a:r>
              <a:rPr sz="850" spc="-5" dirty="0">
                <a:latin typeface="Times New Roman"/>
                <a:cs typeface="Times New Roman"/>
              </a:rPr>
              <a:t>mathematics  course, </a:t>
            </a:r>
            <a:r>
              <a:rPr sz="850" dirty="0">
                <a:latin typeface="Times New Roman"/>
                <a:cs typeface="Times New Roman"/>
              </a:rPr>
              <a:t>but </a:t>
            </a:r>
            <a:r>
              <a:rPr sz="850" spc="-5" dirty="0">
                <a:latin typeface="Times New Roman"/>
                <a:cs typeface="Times New Roman"/>
              </a:rPr>
              <a:t>it also shows </a:t>
            </a:r>
            <a:r>
              <a:rPr sz="850" dirty="0">
                <a:latin typeface="Times New Roman"/>
                <a:cs typeface="Times New Roman"/>
              </a:rPr>
              <a:t>how </a:t>
            </a:r>
            <a:r>
              <a:rPr sz="850" spc="-5" dirty="0">
                <a:latin typeface="Times New Roman"/>
                <a:cs typeface="Times New Roman"/>
              </a:rPr>
              <a:t>many </a:t>
            </a:r>
            <a:r>
              <a:rPr sz="850" dirty="0">
                <a:latin typeface="Times New Roman"/>
                <a:cs typeface="Times New Roman"/>
              </a:rPr>
              <a:t>preservice </a:t>
            </a:r>
            <a:r>
              <a:rPr sz="850" spc="-5" dirty="0">
                <a:latin typeface="Times New Roman"/>
                <a:cs typeface="Times New Roman"/>
              </a:rPr>
              <a:t>teachers are willing to incorporate writing  into their </a:t>
            </a:r>
            <a:r>
              <a:rPr sz="850" dirty="0">
                <a:latin typeface="Times New Roman"/>
                <a:cs typeface="Times New Roman"/>
              </a:rPr>
              <a:t>future</a:t>
            </a:r>
            <a:r>
              <a:rPr sz="850" spc="-5" dirty="0">
                <a:latin typeface="Times New Roman"/>
                <a:cs typeface="Times New Roman"/>
              </a:rPr>
              <a:t> classroom.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749781" y="990781"/>
            <a:ext cx="727328" cy="8051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249312" y="1089662"/>
            <a:ext cx="3514725" cy="2318385"/>
          </a:xfrm>
          <a:custGeom>
            <a:avLst/>
            <a:gdLst/>
            <a:ahLst/>
            <a:cxnLst/>
            <a:rect l="l" t="t" r="r" b="b"/>
            <a:pathLst>
              <a:path w="3514725" h="2318385">
                <a:moveTo>
                  <a:pt x="0" y="0"/>
                </a:moveTo>
                <a:lnTo>
                  <a:pt x="3514199" y="0"/>
                </a:lnTo>
                <a:lnTo>
                  <a:pt x="3514199" y="2317799"/>
                </a:lnTo>
                <a:lnTo>
                  <a:pt x="0" y="2317799"/>
                </a:lnTo>
                <a:lnTo>
                  <a:pt x="0" y="0"/>
                </a:lnTo>
                <a:close/>
              </a:path>
            </a:pathLst>
          </a:custGeom>
          <a:ln w="12699">
            <a:solidFill>
              <a:srgbClr val="266F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8249312" y="1091694"/>
            <a:ext cx="3514725" cy="228854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9050" marR="17780">
              <a:lnSpc>
                <a:spcPct val="102899"/>
              </a:lnSpc>
              <a:spcBef>
                <a:spcPts val="70"/>
              </a:spcBef>
            </a:pPr>
            <a:r>
              <a:rPr sz="850" spc="-5" dirty="0">
                <a:latin typeface="Times New Roman"/>
                <a:cs typeface="Times New Roman"/>
              </a:rPr>
              <a:t>Based </a:t>
            </a:r>
            <a:r>
              <a:rPr sz="850" spc="-10" dirty="0">
                <a:latin typeface="Times New Roman"/>
                <a:cs typeface="Times New Roman"/>
              </a:rPr>
              <a:t>off </a:t>
            </a:r>
            <a:r>
              <a:rPr sz="850" dirty="0">
                <a:latin typeface="Times New Roman"/>
                <a:cs typeface="Times New Roman"/>
              </a:rPr>
              <a:t>of </a:t>
            </a:r>
            <a:r>
              <a:rPr sz="850" spc="-5" dirty="0">
                <a:latin typeface="Times New Roman"/>
                <a:cs typeface="Times New Roman"/>
              </a:rPr>
              <a:t>the </a:t>
            </a:r>
            <a:r>
              <a:rPr sz="850" dirty="0">
                <a:latin typeface="Times New Roman"/>
                <a:cs typeface="Times New Roman"/>
              </a:rPr>
              <a:t>research </a:t>
            </a:r>
            <a:r>
              <a:rPr sz="850" spc="-5" dirty="0">
                <a:latin typeface="Times New Roman"/>
                <a:cs typeface="Times New Roman"/>
              </a:rPr>
              <a:t>conducted, incorporating writing into mathematics  classes will </a:t>
            </a:r>
            <a:r>
              <a:rPr sz="850" dirty="0">
                <a:latin typeface="Times New Roman"/>
                <a:cs typeface="Times New Roman"/>
              </a:rPr>
              <a:t>be beneficial </a:t>
            </a:r>
            <a:r>
              <a:rPr sz="850" spc="-5" dirty="0">
                <a:latin typeface="Times New Roman"/>
                <a:cs typeface="Times New Roman"/>
              </a:rPr>
              <a:t>to the students. Writing in mathematics will </a:t>
            </a:r>
            <a:r>
              <a:rPr sz="850" dirty="0">
                <a:latin typeface="Times New Roman"/>
                <a:cs typeface="Times New Roman"/>
              </a:rPr>
              <a:t>give  </a:t>
            </a:r>
            <a:r>
              <a:rPr sz="850" spc="-5" dirty="0">
                <a:latin typeface="Times New Roman"/>
                <a:cs typeface="Times New Roman"/>
              </a:rPr>
              <a:t>students </a:t>
            </a:r>
            <a:r>
              <a:rPr sz="850" dirty="0">
                <a:latin typeface="Times New Roman"/>
                <a:cs typeface="Times New Roman"/>
              </a:rPr>
              <a:t>a better understanding of </a:t>
            </a:r>
            <a:r>
              <a:rPr sz="850" spc="-5" dirty="0">
                <a:latin typeface="Times New Roman"/>
                <a:cs typeface="Times New Roman"/>
              </a:rPr>
              <a:t>concepts </a:t>
            </a:r>
            <a:r>
              <a:rPr sz="850" dirty="0">
                <a:latin typeface="Times New Roman"/>
                <a:cs typeface="Times New Roman"/>
              </a:rPr>
              <a:t>because </a:t>
            </a:r>
            <a:r>
              <a:rPr sz="850" spc="-5" dirty="0">
                <a:latin typeface="Times New Roman"/>
                <a:cs typeface="Times New Roman"/>
              </a:rPr>
              <a:t>they will </a:t>
            </a:r>
            <a:r>
              <a:rPr sz="850" dirty="0">
                <a:latin typeface="Times New Roman"/>
                <a:cs typeface="Times New Roman"/>
              </a:rPr>
              <a:t>be diving deeper  </a:t>
            </a:r>
            <a:r>
              <a:rPr sz="850" spc="-5" dirty="0">
                <a:latin typeface="Times New Roman"/>
                <a:cs typeface="Times New Roman"/>
              </a:rPr>
              <a:t>into the </a:t>
            </a:r>
            <a:r>
              <a:rPr sz="850" dirty="0">
                <a:latin typeface="Times New Roman"/>
                <a:cs typeface="Times New Roman"/>
              </a:rPr>
              <a:t>problems (Bossé, 2008). </a:t>
            </a:r>
            <a:r>
              <a:rPr sz="850" spc="-5" dirty="0">
                <a:latin typeface="Times New Roman"/>
                <a:cs typeface="Times New Roman"/>
              </a:rPr>
              <a:t>When writing tasks are incorporated into the  math class, students can also </a:t>
            </a:r>
            <a:r>
              <a:rPr sz="850" dirty="0">
                <a:latin typeface="Times New Roman"/>
                <a:cs typeface="Times New Roman"/>
              </a:rPr>
              <a:t>be </a:t>
            </a:r>
            <a:r>
              <a:rPr sz="850" spc="-5" dirty="0">
                <a:latin typeface="Times New Roman"/>
                <a:cs typeface="Times New Roman"/>
              </a:rPr>
              <a:t>assessed </a:t>
            </a:r>
            <a:r>
              <a:rPr sz="850" dirty="0">
                <a:latin typeface="Times New Roman"/>
                <a:cs typeface="Times New Roman"/>
              </a:rPr>
              <a:t>on </a:t>
            </a:r>
            <a:r>
              <a:rPr sz="850" spc="-5" dirty="0">
                <a:latin typeface="Times New Roman"/>
                <a:cs typeface="Times New Roman"/>
              </a:rPr>
              <a:t>more than just the </a:t>
            </a:r>
            <a:r>
              <a:rPr sz="850" dirty="0">
                <a:latin typeface="Times New Roman"/>
                <a:cs typeface="Times New Roman"/>
              </a:rPr>
              <a:t>final </a:t>
            </a:r>
            <a:r>
              <a:rPr sz="850" spc="-5" dirty="0">
                <a:latin typeface="Times New Roman"/>
                <a:cs typeface="Times New Roman"/>
              </a:rPr>
              <a:t>answer to </a:t>
            </a:r>
            <a:r>
              <a:rPr sz="850" dirty="0">
                <a:latin typeface="Times New Roman"/>
                <a:cs typeface="Times New Roman"/>
              </a:rPr>
              <a:t>a  problem </a:t>
            </a:r>
            <a:r>
              <a:rPr sz="850" spc="-10" dirty="0">
                <a:latin typeface="Times New Roman"/>
                <a:cs typeface="Times New Roman"/>
              </a:rPr>
              <a:t>(Bixby, </a:t>
            </a:r>
            <a:r>
              <a:rPr sz="850" dirty="0">
                <a:latin typeface="Times New Roman"/>
                <a:cs typeface="Times New Roman"/>
              </a:rPr>
              <a:t>2018). </a:t>
            </a:r>
            <a:r>
              <a:rPr sz="850" spc="-5" dirty="0">
                <a:latin typeface="Times New Roman"/>
                <a:cs typeface="Times New Roman"/>
              </a:rPr>
              <a:t>Sometimes students are so </a:t>
            </a:r>
            <a:r>
              <a:rPr sz="850" dirty="0">
                <a:latin typeface="Times New Roman"/>
                <a:cs typeface="Times New Roman"/>
              </a:rPr>
              <a:t>focused on getting </a:t>
            </a:r>
            <a:r>
              <a:rPr sz="850" spc="-5" dirty="0">
                <a:latin typeface="Times New Roman"/>
                <a:cs typeface="Times New Roman"/>
              </a:rPr>
              <a:t>the </a:t>
            </a:r>
            <a:r>
              <a:rPr sz="850" dirty="0">
                <a:latin typeface="Times New Roman"/>
                <a:cs typeface="Times New Roman"/>
              </a:rPr>
              <a:t>right  </a:t>
            </a:r>
            <a:r>
              <a:rPr sz="850" spc="-5" dirty="0">
                <a:latin typeface="Times New Roman"/>
                <a:cs typeface="Times New Roman"/>
              </a:rPr>
              <a:t>answer to </a:t>
            </a:r>
            <a:r>
              <a:rPr sz="850" dirty="0">
                <a:latin typeface="Times New Roman"/>
                <a:cs typeface="Times New Roman"/>
              </a:rPr>
              <a:t>a problem, </a:t>
            </a:r>
            <a:r>
              <a:rPr sz="850" spc="-5" dirty="0">
                <a:latin typeface="Times New Roman"/>
                <a:cs typeface="Times New Roman"/>
              </a:rPr>
              <a:t>that they don’t even think about the </a:t>
            </a:r>
            <a:r>
              <a:rPr sz="850" dirty="0">
                <a:latin typeface="Times New Roman"/>
                <a:cs typeface="Times New Roman"/>
              </a:rPr>
              <a:t>process of how or </a:t>
            </a:r>
            <a:r>
              <a:rPr sz="850" spc="-5" dirty="0">
                <a:latin typeface="Times New Roman"/>
                <a:cs typeface="Times New Roman"/>
              </a:rPr>
              <a:t>why  they </a:t>
            </a:r>
            <a:r>
              <a:rPr sz="850" dirty="0">
                <a:latin typeface="Times New Roman"/>
                <a:cs typeface="Times New Roman"/>
              </a:rPr>
              <a:t>got </a:t>
            </a:r>
            <a:r>
              <a:rPr sz="850" spc="-5" dirty="0">
                <a:latin typeface="Times New Roman"/>
                <a:cs typeface="Times New Roman"/>
              </a:rPr>
              <a:t>the </a:t>
            </a:r>
            <a:r>
              <a:rPr sz="850" dirty="0">
                <a:latin typeface="Times New Roman"/>
                <a:cs typeface="Times New Roman"/>
              </a:rPr>
              <a:t>final </a:t>
            </a:r>
            <a:r>
              <a:rPr sz="850" spc="-15" dirty="0">
                <a:latin typeface="Times New Roman"/>
                <a:cs typeface="Times New Roman"/>
              </a:rPr>
              <a:t>answer. </a:t>
            </a:r>
            <a:r>
              <a:rPr sz="850" spc="-5" dirty="0">
                <a:latin typeface="Times New Roman"/>
                <a:cs typeface="Times New Roman"/>
              </a:rPr>
              <a:t>When students write about their thought </a:t>
            </a:r>
            <a:r>
              <a:rPr sz="850" dirty="0">
                <a:latin typeface="Times New Roman"/>
                <a:cs typeface="Times New Roman"/>
              </a:rPr>
              <a:t>process, </a:t>
            </a:r>
            <a:r>
              <a:rPr sz="850" spc="-5" dirty="0">
                <a:latin typeface="Times New Roman"/>
                <a:cs typeface="Times New Roman"/>
              </a:rPr>
              <a:t>they  can then apply those same thoughts and </a:t>
            </a:r>
            <a:r>
              <a:rPr sz="850" dirty="0">
                <a:latin typeface="Times New Roman"/>
                <a:cs typeface="Times New Roman"/>
              </a:rPr>
              <a:t>processes </a:t>
            </a:r>
            <a:r>
              <a:rPr sz="850" spc="-5" dirty="0">
                <a:latin typeface="Times New Roman"/>
                <a:cs typeface="Times New Roman"/>
              </a:rPr>
              <a:t>to </a:t>
            </a:r>
            <a:r>
              <a:rPr sz="850" dirty="0">
                <a:latin typeface="Times New Roman"/>
                <a:cs typeface="Times New Roman"/>
              </a:rPr>
              <a:t>a </a:t>
            </a:r>
            <a:r>
              <a:rPr sz="850" spc="-5" dirty="0">
                <a:latin typeface="Times New Roman"/>
                <a:cs typeface="Times New Roman"/>
              </a:rPr>
              <a:t>more challenging  </a:t>
            </a:r>
            <a:r>
              <a:rPr sz="850" dirty="0">
                <a:latin typeface="Times New Roman"/>
                <a:cs typeface="Times New Roman"/>
              </a:rPr>
              <a:t>problem </a:t>
            </a:r>
            <a:r>
              <a:rPr sz="850" spc="-5" dirty="0">
                <a:latin typeface="Times New Roman"/>
                <a:cs typeface="Times New Roman"/>
              </a:rPr>
              <a:t>and maybe </a:t>
            </a:r>
            <a:r>
              <a:rPr sz="850" dirty="0">
                <a:latin typeface="Times New Roman"/>
                <a:cs typeface="Times New Roman"/>
              </a:rPr>
              <a:t>not get </a:t>
            </a:r>
            <a:r>
              <a:rPr sz="850" spc="-5" dirty="0">
                <a:latin typeface="Times New Roman"/>
                <a:cs typeface="Times New Roman"/>
              </a:rPr>
              <a:t>the correct </a:t>
            </a:r>
            <a:r>
              <a:rPr sz="850" spc="-10" dirty="0">
                <a:latin typeface="Times New Roman"/>
                <a:cs typeface="Times New Roman"/>
              </a:rPr>
              <a:t>answer, </a:t>
            </a:r>
            <a:r>
              <a:rPr sz="850" dirty="0">
                <a:latin typeface="Times New Roman"/>
                <a:cs typeface="Times New Roman"/>
              </a:rPr>
              <a:t>but </a:t>
            </a:r>
            <a:r>
              <a:rPr sz="850" spc="-5" dirty="0">
                <a:latin typeface="Times New Roman"/>
                <a:cs typeface="Times New Roman"/>
              </a:rPr>
              <a:t>they </a:t>
            </a:r>
            <a:r>
              <a:rPr sz="850" dirty="0">
                <a:latin typeface="Times New Roman"/>
                <a:cs typeface="Times New Roman"/>
              </a:rPr>
              <a:t>did </a:t>
            </a:r>
            <a:r>
              <a:rPr sz="850" spc="-5" dirty="0">
                <a:latin typeface="Times New Roman"/>
                <a:cs typeface="Times New Roman"/>
              </a:rPr>
              <a:t>apply the correct  </a:t>
            </a:r>
            <a:r>
              <a:rPr sz="850" dirty="0">
                <a:latin typeface="Times New Roman"/>
                <a:cs typeface="Times New Roman"/>
              </a:rPr>
              <a:t>process. </a:t>
            </a:r>
            <a:r>
              <a:rPr sz="850" spc="-5" dirty="0">
                <a:latin typeface="Times New Roman"/>
                <a:cs typeface="Times New Roman"/>
              </a:rPr>
              <a:t>Through writing, the teacher can </a:t>
            </a:r>
            <a:r>
              <a:rPr sz="850" dirty="0">
                <a:latin typeface="Times New Roman"/>
                <a:cs typeface="Times New Roman"/>
              </a:rPr>
              <a:t>visually </a:t>
            </a:r>
            <a:r>
              <a:rPr sz="850" spc="-5" dirty="0">
                <a:latin typeface="Times New Roman"/>
                <a:cs typeface="Times New Roman"/>
              </a:rPr>
              <a:t>see the thought </a:t>
            </a:r>
            <a:r>
              <a:rPr sz="850" dirty="0">
                <a:latin typeface="Times New Roman"/>
                <a:cs typeface="Times New Roman"/>
              </a:rPr>
              <a:t>process of </a:t>
            </a:r>
            <a:r>
              <a:rPr sz="850" spc="-5" dirty="0">
                <a:latin typeface="Times New Roman"/>
                <a:cs typeface="Times New Roman"/>
              </a:rPr>
              <a:t>the  student and </a:t>
            </a:r>
            <a:r>
              <a:rPr sz="850" dirty="0">
                <a:latin typeface="Times New Roman"/>
                <a:cs typeface="Times New Roman"/>
              </a:rPr>
              <a:t>determine </a:t>
            </a:r>
            <a:r>
              <a:rPr sz="850" spc="-5" dirty="0">
                <a:latin typeface="Times New Roman"/>
                <a:cs typeface="Times New Roman"/>
              </a:rPr>
              <a:t>if there are any misconceptions about the mathematical  </a:t>
            </a:r>
            <a:r>
              <a:rPr sz="850" dirty="0">
                <a:latin typeface="Times New Roman"/>
                <a:cs typeface="Times New Roman"/>
              </a:rPr>
              <a:t>process or </a:t>
            </a:r>
            <a:r>
              <a:rPr sz="850" spc="-5" dirty="0">
                <a:latin typeface="Times New Roman"/>
                <a:cs typeface="Times New Roman"/>
              </a:rPr>
              <a:t>content </a:t>
            </a:r>
            <a:r>
              <a:rPr sz="850" spc="-10" dirty="0">
                <a:latin typeface="Times New Roman"/>
                <a:cs typeface="Times New Roman"/>
              </a:rPr>
              <a:t>(Bixby, </a:t>
            </a:r>
            <a:r>
              <a:rPr sz="850" dirty="0">
                <a:latin typeface="Times New Roman"/>
                <a:cs typeface="Times New Roman"/>
              </a:rPr>
              <a:t>2018). </a:t>
            </a:r>
            <a:r>
              <a:rPr sz="850" spc="-5" dirty="0">
                <a:latin typeface="Times New Roman"/>
                <a:cs typeface="Times New Roman"/>
              </a:rPr>
              <a:t>Not </a:t>
            </a:r>
            <a:r>
              <a:rPr sz="850" dirty="0">
                <a:latin typeface="Times New Roman"/>
                <a:cs typeface="Times New Roman"/>
              </a:rPr>
              <a:t>only </a:t>
            </a:r>
            <a:r>
              <a:rPr sz="850" spc="-5" dirty="0">
                <a:latin typeface="Times New Roman"/>
                <a:cs typeface="Times New Roman"/>
              </a:rPr>
              <a:t>will writing increase </a:t>
            </a:r>
            <a:r>
              <a:rPr sz="850" dirty="0">
                <a:latin typeface="Times New Roman"/>
                <a:cs typeface="Times New Roman"/>
              </a:rPr>
              <a:t>understanding  </a:t>
            </a:r>
            <a:r>
              <a:rPr sz="850" spc="-5" dirty="0">
                <a:latin typeface="Times New Roman"/>
                <a:cs typeface="Times New Roman"/>
              </a:rPr>
              <a:t>in students, it will also increase </a:t>
            </a:r>
            <a:r>
              <a:rPr sz="850" dirty="0">
                <a:latin typeface="Times New Roman"/>
                <a:cs typeface="Times New Roman"/>
              </a:rPr>
              <a:t>a </a:t>
            </a:r>
            <a:r>
              <a:rPr sz="850" spc="-5" dirty="0">
                <a:latin typeface="Times New Roman"/>
                <a:cs typeface="Times New Roman"/>
              </a:rPr>
              <a:t>students communication skills </a:t>
            </a:r>
            <a:r>
              <a:rPr sz="850" dirty="0">
                <a:latin typeface="Times New Roman"/>
                <a:cs typeface="Times New Roman"/>
              </a:rPr>
              <a:t>(Bostiga,  2016). </a:t>
            </a:r>
            <a:r>
              <a:rPr sz="850" spc="-5" dirty="0">
                <a:latin typeface="Times New Roman"/>
                <a:cs typeface="Times New Roman"/>
              </a:rPr>
              <a:t>Students can </a:t>
            </a:r>
            <a:r>
              <a:rPr sz="850" dirty="0">
                <a:latin typeface="Times New Roman"/>
                <a:cs typeface="Times New Roman"/>
              </a:rPr>
              <a:t>gather </a:t>
            </a:r>
            <a:r>
              <a:rPr sz="850" spc="-5" dirty="0">
                <a:latin typeface="Times New Roman"/>
                <a:cs typeface="Times New Roman"/>
              </a:rPr>
              <a:t>their ideas </a:t>
            </a:r>
            <a:r>
              <a:rPr sz="850" dirty="0">
                <a:latin typeface="Times New Roman"/>
                <a:cs typeface="Times New Roman"/>
              </a:rPr>
              <a:t>on a </a:t>
            </a:r>
            <a:r>
              <a:rPr sz="850" spc="-5" dirty="0">
                <a:latin typeface="Times New Roman"/>
                <a:cs typeface="Times New Roman"/>
              </a:rPr>
              <a:t>math concept, organize them, and  </a:t>
            </a:r>
            <a:r>
              <a:rPr sz="850" dirty="0">
                <a:latin typeface="Times New Roman"/>
                <a:cs typeface="Times New Roman"/>
              </a:rPr>
              <a:t>revise </a:t>
            </a:r>
            <a:r>
              <a:rPr sz="850" spc="-5" dirty="0">
                <a:latin typeface="Times New Roman"/>
                <a:cs typeface="Times New Roman"/>
              </a:rPr>
              <a:t>them all thought writing. Then students can critique each </a:t>
            </a:r>
            <a:r>
              <a:rPr sz="850" dirty="0">
                <a:latin typeface="Times New Roman"/>
                <a:cs typeface="Times New Roman"/>
              </a:rPr>
              <a:t>other </a:t>
            </a:r>
            <a:r>
              <a:rPr sz="850" spc="-5" dirty="0">
                <a:latin typeface="Times New Roman"/>
                <a:cs typeface="Times New Roman"/>
              </a:rPr>
              <a:t>and create  </a:t>
            </a:r>
            <a:r>
              <a:rPr sz="850" dirty="0">
                <a:latin typeface="Times New Roman"/>
                <a:cs typeface="Times New Roman"/>
              </a:rPr>
              <a:t>valid </a:t>
            </a:r>
            <a:r>
              <a:rPr sz="850" spc="-5" dirty="0">
                <a:latin typeface="Times New Roman"/>
                <a:cs typeface="Times New Roman"/>
              </a:rPr>
              <a:t>arguments </a:t>
            </a:r>
            <a:r>
              <a:rPr sz="850" dirty="0">
                <a:latin typeface="Times New Roman"/>
                <a:cs typeface="Times New Roman"/>
              </a:rPr>
              <a:t>on </a:t>
            </a:r>
            <a:r>
              <a:rPr sz="850" spc="-5" dirty="0">
                <a:latin typeface="Times New Roman"/>
                <a:cs typeface="Times New Roman"/>
              </a:rPr>
              <a:t>their </a:t>
            </a:r>
            <a:r>
              <a:rPr sz="850" dirty="0">
                <a:latin typeface="Times New Roman"/>
                <a:cs typeface="Times New Roman"/>
              </a:rPr>
              <a:t>peers </a:t>
            </a:r>
            <a:r>
              <a:rPr sz="850" spc="-5" dirty="0">
                <a:latin typeface="Times New Roman"/>
                <a:cs typeface="Times New Roman"/>
              </a:rPr>
              <a:t>work </a:t>
            </a:r>
            <a:r>
              <a:rPr sz="850" dirty="0">
                <a:latin typeface="Times New Roman"/>
                <a:cs typeface="Times New Roman"/>
              </a:rPr>
              <a:t>(Bostiga,</a:t>
            </a:r>
            <a:r>
              <a:rPr sz="850" spc="-5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2016).</a:t>
            </a:r>
          </a:p>
        </p:txBody>
      </p:sp>
      <p:sp>
        <p:nvSpPr>
          <p:cNvPr id="19" name="object 19"/>
          <p:cNvSpPr/>
          <p:nvPr/>
        </p:nvSpPr>
        <p:spPr>
          <a:xfrm>
            <a:off x="9761457" y="976009"/>
            <a:ext cx="490918" cy="7858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249349" y="3630424"/>
            <a:ext cx="3514725" cy="1240155"/>
          </a:xfrm>
          <a:custGeom>
            <a:avLst/>
            <a:gdLst/>
            <a:ahLst/>
            <a:cxnLst/>
            <a:rect l="l" t="t" r="r" b="b"/>
            <a:pathLst>
              <a:path w="3514725" h="1240154">
                <a:moveTo>
                  <a:pt x="0" y="0"/>
                </a:moveTo>
                <a:lnTo>
                  <a:pt x="3514199" y="0"/>
                </a:lnTo>
                <a:lnTo>
                  <a:pt x="3514199" y="1239599"/>
                </a:lnTo>
                <a:lnTo>
                  <a:pt x="0" y="1239599"/>
                </a:lnTo>
                <a:lnTo>
                  <a:pt x="0" y="0"/>
                </a:lnTo>
                <a:close/>
              </a:path>
            </a:pathLst>
          </a:custGeom>
          <a:ln w="12699">
            <a:solidFill>
              <a:srgbClr val="266F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8249349" y="3632456"/>
            <a:ext cx="3514725" cy="122174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476250" marR="38100" indent="-294005">
              <a:lnSpc>
                <a:spcPct val="102899"/>
              </a:lnSpc>
              <a:spcBef>
                <a:spcPts val="70"/>
              </a:spcBef>
              <a:buFont typeface="Arial"/>
              <a:buChar char="●"/>
              <a:tabLst>
                <a:tab pos="475615" algn="l"/>
                <a:tab pos="476250" algn="l"/>
              </a:tabLst>
            </a:pPr>
            <a:r>
              <a:rPr sz="850" spc="-5" dirty="0">
                <a:latin typeface="Times New Roman"/>
                <a:cs typeface="Times New Roman"/>
              </a:rPr>
              <a:t>Students will </a:t>
            </a:r>
            <a:r>
              <a:rPr sz="850" dirty="0">
                <a:latin typeface="Times New Roman"/>
                <a:cs typeface="Times New Roman"/>
              </a:rPr>
              <a:t>not only gain a deeper understanding of </a:t>
            </a:r>
            <a:r>
              <a:rPr sz="850" spc="-5" dirty="0">
                <a:latin typeface="Times New Roman"/>
                <a:cs typeface="Times New Roman"/>
              </a:rPr>
              <a:t>the content and  increase critical thinking, </a:t>
            </a:r>
            <a:r>
              <a:rPr sz="850" dirty="0">
                <a:latin typeface="Times New Roman"/>
                <a:cs typeface="Times New Roman"/>
              </a:rPr>
              <a:t>but </a:t>
            </a:r>
            <a:r>
              <a:rPr sz="850" spc="-5" dirty="0">
                <a:latin typeface="Times New Roman"/>
                <a:cs typeface="Times New Roman"/>
              </a:rPr>
              <a:t>they will also </a:t>
            </a:r>
            <a:r>
              <a:rPr sz="850" dirty="0">
                <a:latin typeface="Times New Roman"/>
                <a:cs typeface="Times New Roman"/>
              </a:rPr>
              <a:t>practice </a:t>
            </a:r>
            <a:r>
              <a:rPr sz="850" spc="-5" dirty="0">
                <a:latin typeface="Times New Roman"/>
                <a:cs typeface="Times New Roman"/>
              </a:rPr>
              <a:t>their  communication skills when writing in the math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5" dirty="0">
                <a:latin typeface="Times New Roman"/>
                <a:cs typeface="Times New Roman"/>
              </a:rPr>
              <a:t>class.</a:t>
            </a:r>
            <a:endParaRPr sz="850">
              <a:latin typeface="Times New Roman"/>
              <a:cs typeface="Times New Roman"/>
            </a:endParaRPr>
          </a:p>
          <a:p>
            <a:pPr marL="476250" indent="-294005">
              <a:lnSpc>
                <a:spcPct val="100000"/>
              </a:lnSpc>
              <a:spcBef>
                <a:spcPts val="30"/>
              </a:spcBef>
              <a:buFont typeface="Arial"/>
              <a:buChar char="●"/>
              <a:tabLst>
                <a:tab pos="475615" algn="l"/>
                <a:tab pos="476250" algn="l"/>
              </a:tabLst>
            </a:pPr>
            <a:r>
              <a:rPr sz="850" spc="-5" dirty="0">
                <a:latin typeface="Times New Roman"/>
                <a:cs typeface="Times New Roman"/>
              </a:rPr>
              <a:t>As </a:t>
            </a:r>
            <a:r>
              <a:rPr sz="850" dirty="0">
                <a:latin typeface="Times New Roman"/>
                <a:cs typeface="Times New Roman"/>
              </a:rPr>
              <a:t>a </a:t>
            </a:r>
            <a:r>
              <a:rPr sz="850" spc="-10" dirty="0">
                <a:latin typeface="Times New Roman"/>
                <a:cs typeface="Times New Roman"/>
              </a:rPr>
              <a:t>teacher, </a:t>
            </a:r>
            <a:r>
              <a:rPr sz="850" spc="-5" dirty="0">
                <a:latin typeface="Times New Roman"/>
                <a:cs typeface="Times New Roman"/>
              </a:rPr>
              <a:t>writing can </a:t>
            </a:r>
            <a:r>
              <a:rPr sz="850" dirty="0">
                <a:latin typeface="Times New Roman"/>
                <a:cs typeface="Times New Roman"/>
              </a:rPr>
              <a:t>give </a:t>
            </a:r>
            <a:r>
              <a:rPr sz="850" spc="-5" dirty="0">
                <a:latin typeface="Times New Roman"/>
                <a:cs typeface="Times New Roman"/>
              </a:rPr>
              <a:t>insight into student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5" dirty="0">
                <a:latin typeface="Times New Roman"/>
                <a:cs typeface="Times New Roman"/>
              </a:rPr>
              <a:t>thinking.</a:t>
            </a:r>
            <a:endParaRPr sz="850">
              <a:latin typeface="Times New Roman"/>
              <a:cs typeface="Times New Roman"/>
            </a:endParaRPr>
          </a:p>
          <a:p>
            <a:pPr marL="476250" marR="25400" indent="-294005">
              <a:lnSpc>
                <a:spcPct val="102899"/>
              </a:lnSpc>
              <a:buFont typeface="Arial"/>
              <a:buChar char="●"/>
              <a:tabLst>
                <a:tab pos="475615" algn="l"/>
                <a:tab pos="476250" algn="l"/>
              </a:tabLst>
            </a:pPr>
            <a:r>
              <a:rPr sz="850" spc="-5" dirty="0">
                <a:latin typeface="Times New Roman"/>
                <a:cs typeface="Times New Roman"/>
              </a:rPr>
              <a:t>Writing tasks can </a:t>
            </a:r>
            <a:r>
              <a:rPr sz="850" dirty="0">
                <a:latin typeface="Times New Roman"/>
                <a:cs typeface="Times New Roman"/>
              </a:rPr>
              <a:t>be used </a:t>
            </a:r>
            <a:r>
              <a:rPr sz="850" spc="-5" dirty="0">
                <a:latin typeface="Times New Roman"/>
                <a:cs typeface="Times New Roman"/>
              </a:rPr>
              <a:t>as </a:t>
            </a:r>
            <a:r>
              <a:rPr sz="850" dirty="0">
                <a:latin typeface="Times New Roman"/>
                <a:cs typeface="Times New Roman"/>
              </a:rPr>
              <a:t>a </a:t>
            </a:r>
            <a:r>
              <a:rPr sz="850" spc="-5" dirty="0">
                <a:latin typeface="Times New Roman"/>
                <a:cs typeface="Times New Roman"/>
              </a:rPr>
              <a:t>warm </a:t>
            </a:r>
            <a:r>
              <a:rPr sz="850" dirty="0">
                <a:latin typeface="Times New Roman"/>
                <a:cs typeface="Times New Roman"/>
              </a:rPr>
              <a:t>up, </a:t>
            </a:r>
            <a:r>
              <a:rPr sz="850" spc="-5" dirty="0">
                <a:latin typeface="Times New Roman"/>
                <a:cs typeface="Times New Roman"/>
              </a:rPr>
              <a:t>an assessment, and as an exit  ticket. Writing tasks include </a:t>
            </a:r>
            <a:r>
              <a:rPr sz="850" dirty="0">
                <a:latin typeface="Times New Roman"/>
                <a:cs typeface="Times New Roman"/>
              </a:rPr>
              <a:t>a daily </a:t>
            </a:r>
            <a:r>
              <a:rPr sz="850" spc="-5" dirty="0">
                <a:latin typeface="Times New Roman"/>
                <a:cs typeface="Times New Roman"/>
              </a:rPr>
              <a:t>math journal </a:t>
            </a:r>
            <a:r>
              <a:rPr sz="850" dirty="0">
                <a:latin typeface="Times New Roman"/>
                <a:cs typeface="Times New Roman"/>
              </a:rPr>
              <a:t>for notes, </a:t>
            </a:r>
            <a:r>
              <a:rPr sz="850" spc="-5" dirty="0">
                <a:latin typeface="Times New Roman"/>
                <a:cs typeface="Times New Roman"/>
              </a:rPr>
              <a:t>an  entrance </a:t>
            </a:r>
            <a:r>
              <a:rPr sz="850" dirty="0">
                <a:latin typeface="Times New Roman"/>
                <a:cs typeface="Times New Roman"/>
              </a:rPr>
              <a:t>pass </a:t>
            </a:r>
            <a:r>
              <a:rPr sz="850" spc="-5" dirty="0">
                <a:latin typeface="Times New Roman"/>
                <a:cs typeface="Times New Roman"/>
              </a:rPr>
              <a:t>about what the student already </a:t>
            </a:r>
            <a:r>
              <a:rPr sz="850" dirty="0">
                <a:latin typeface="Times New Roman"/>
                <a:cs typeface="Times New Roman"/>
              </a:rPr>
              <a:t>knows </a:t>
            </a:r>
            <a:r>
              <a:rPr sz="850" spc="-5" dirty="0">
                <a:latin typeface="Times New Roman"/>
                <a:cs typeface="Times New Roman"/>
              </a:rPr>
              <a:t>about </a:t>
            </a:r>
            <a:r>
              <a:rPr sz="850" dirty="0">
                <a:latin typeface="Times New Roman"/>
                <a:cs typeface="Times New Roman"/>
              </a:rPr>
              <a:t>a </a:t>
            </a:r>
            <a:r>
              <a:rPr sz="850" spc="-5" dirty="0">
                <a:latin typeface="Times New Roman"/>
                <a:cs typeface="Times New Roman"/>
              </a:rPr>
              <a:t>concept,  </a:t>
            </a:r>
            <a:r>
              <a:rPr sz="850" dirty="0">
                <a:latin typeface="Times New Roman"/>
                <a:cs typeface="Times New Roman"/>
              </a:rPr>
              <a:t>or </a:t>
            </a:r>
            <a:r>
              <a:rPr sz="850" spc="-5" dirty="0">
                <a:latin typeface="Times New Roman"/>
                <a:cs typeface="Times New Roman"/>
              </a:rPr>
              <a:t>an exit </a:t>
            </a:r>
            <a:r>
              <a:rPr sz="850" dirty="0">
                <a:latin typeface="Times New Roman"/>
                <a:cs typeface="Times New Roman"/>
              </a:rPr>
              <a:t>pass </a:t>
            </a:r>
            <a:r>
              <a:rPr sz="850" spc="-5" dirty="0">
                <a:latin typeface="Times New Roman"/>
                <a:cs typeface="Times New Roman"/>
              </a:rPr>
              <a:t>to write about what they </a:t>
            </a:r>
            <a:r>
              <a:rPr sz="850" dirty="0">
                <a:latin typeface="Times New Roman"/>
                <a:cs typeface="Times New Roman"/>
              </a:rPr>
              <a:t>have </a:t>
            </a:r>
            <a:r>
              <a:rPr sz="850" spc="-5" dirty="0">
                <a:latin typeface="Times New Roman"/>
                <a:cs typeface="Times New Roman"/>
              </a:rPr>
              <a:t>learned </a:t>
            </a:r>
            <a:r>
              <a:rPr sz="850" dirty="0">
                <a:latin typeface="Times New Roman"/>
                <a:cs typeface="Times New Roman"/>
              </a:rPr>
              <a:t>or </a:t>
            </a:r>
            <a:r>
              <a:rPr sz="850" spc="-5" dirty="0">
                <a:latin typeface="Times New Roman"/>
                <a:cs typeface="Times New Roman"/>
              </a:rPr>
              <a:t>what the  student is still confused</a:t>
            </a:r>
            <a:r>
              <a:rPr sz="850" spc="-10" dirty="0">
                <a:latin typeface="Times New Roman"/>
                <a:cs typeface="Times New Roman"/>
              </a:rPr>
              <a:t> </a:t>
            </a:r>
            <a:r>
              <a:rPr sz="850" spc="-5" dirty="0">
                <a:latin typeface="Times New Roman"/>
                <a:cs typeface="Times New Roman"/>
              </a:rPr>
              <a:t>about.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9724508" y="3508336"/>
            <a:ext cx="564735" cy="8051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21276" y="3147558"/>
            <a:ext cx="3482340" cy="2828290"/>
          </a:xfrm>
          <a:custGeom>
            <a:avLst/>
            <a:gdLst/>
            <a:ahLst/>
            <a:cxnLst/>
            <a:rect l="l" t="t" r="r" b="b"/>
            <a:pathLst>
              <a:path w="3482340" h="2828290">
                <a:moveTo>
                  <a:pt x="0" y="0"/>
                </a:moveTo>
                <a:lnTo>
                  <a:pt x="3482239" y="0"/>
                </a:lnTo>
                <a:lnTo>
                  <a:pt x="3482239" y="2827879"/>
                </a:lnTo>
                <a:lnTo>
                  <a:pt x="0" y="2827879"/>
                </a:lnTo>
                <a:lnTo>
                  <a:pt x="0" y="0"/>
                </a:lnTo>
                <a:close/>
              </a:path>
            </a:pathLst>
          </a:custGeom>
          <a:ln w="12699">
            <a:solidFill>
              <a:srgbClr val="266F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327626" y="3149589"/>
            <a:ext cx="3404235" cy="135509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>
              <a:lnSpc>
                <a:spcPct val="102899"/>
              </a:lnSpc>
              <a:spcBef>
                <a:spcPts val="70"/>
              </a:spcBef>
            </a:pPr>
            <a:r>
              <a:rPr sz="850" spc="-15" dirty="0">
                <a:latin typeface="Times New Roman"/>
                <a:cs typeface="Times New Roman"/>
              </a:rPr>
              <a:t>Recently, </a:t>
            </a:r>
            <a:r>
              <a:rPr sz="850" spc="-5" dirty="0">
                <a:latin typeface="Times New Roman"/>
                <a:cs typeface="Times New Roman"/>
              </a:rPr>
              <a:t>there </a:t>
            </a:r>
            <a:r>
              <a:rPr sz="850" dirty="0">
                <a:latin typeface="Times New Roman"/>
                <a:cs typeface="Times New Roman"/>
              </a:rPr>
              <a:t>has been a push </a:t>
            </a:r>
            <a:r>
              <a:rPr sz="850" spc="-5" dirty="0">
                <a:latin typeface="Times New Roman"/>
                <a:cs typeface="Times New Roman"/>
              </a:rPr>
              <a:t>to incorporate more writing into mathematics  classrooms. By including more writing in the math class, students will </a:t>
            </a:r>
            <a:r>
              <a:rPr sz="850" dirty="0">
                <a:latin typeface="Times New Roman"/>
                <a:cs typeface="Times New Roman"/>
              </a:rPr>
              <a:t>have  </a:t>
            </a:r>
            <a:r>
              <a:rPr sz="850" spc="-5" dirty="0">
                <a:latin typeface="Times New Roman"/>
                <a:cs typeface="Times New Roman"/>
              </a:rPr>
              <a:t>more </a:t>
            </a:r>
            <a:r>
              <a:rPr sz="850" dirty="0">
                <a:latin typeface="Times New Roman"/>
                <a:cs typeface="Times New Roman"/>
              </a:rPr>
              <a:t>opportunities </a:t>
            </a:r>
            <a:r>
              <a:rPr sz="850" spc="-5" dirty="0">
                <a:latin typeface="Times New Roman"/>
                <a:cs typeface="Times New Roman"/>
              </a:rPr>
              <a:t>to </a:t>
            </a:r>
            <a:r>
              <a:rPr sz="850" dirty="0">
                <a:latin typeface="Times New Roman"/>
                <a:cs typeface="Times New Roman"/>
              </a:rPr>
              <a:t>practice </a:t>
            </a:r>
            <a:r>
              <a:rPr sz="850" spc="-5" dirty="0">
                <a:latin typeface="Times New Roman"/>
                <a:cs typeface="Times New Roman"/>
              </a:rPr>
              <a:t>their writing skills in </a:t>
            </a:r>
            <a:r>
              <a:rPr sz="850" dirty="0">
                <a:latin typeface="Times New Roman"/>
                <a:cs typeface="Times New Roman"/>
              </a:rPr>
              <a:t>a </a:t>
            </a:r>
            <a:r>
              <a:rPr sz="850" spc="-5" dirty="0">
                <a:latin typeface="Times New Roman"/>
                <a:cs typeface="Times New Roman"/>
              </a:rPr>
              <a:t>class </a:t>
            </a:r>
            <a:r>
              <a:rPr sz="850" dirty="0">
                <a:latin typeface="Times New Roman"/>
                <a:cs typeface="Times New Roman"/>
              </a:rPr>
              <a:t>other </a:t>
            </a:r>
            <a:r>
              <a:rPr sz="850" spc="-5" dirty="0">
                <a:latin typeface="Times New Roman"/>
                <a:cs typeface="Times New Roman"/>
              </a:rPr>
              <a:t>than English.  </a:t>
            </a:r>
            <a:r>
              <a:rPr sz="850" spc="-10" dirty="0">
                <a:latin typeface="Times New Roman"/>
                <a:cs typeface="Times New Roman"/>
              </a:rPr>
              <a:t>Typically </a:t>
            </a:r>
            <a:r>
              <a:rPr sz="850" spc="-5" dirty="0">
                <a:latin typeface="Times New Roman"/>
                <a:cs typeface="Times New Roman"/>
              </a:rPr>
              <a:t>math and English are seen as two completely different subjects with  little in common. </a:t>
            </a:r>
            <a:r>
              <a:rPr sz="850" spc="-10" dirty="0">
                <a:latin typeface="Times New Roman"/>
                <a:cs typeface="Times New Roman"/>
              </a:rPr>
              <a:t>However, </a:t>
            </a:r>
            <a:r>
              <a:rPr sz="850" spc="-5" dirty="0">
                <a:latin typeface="Times New Roman"/>
                <a:cs typeface="Times New Roman"/>
              </a:rPr>
              <a:t>students can </a:t>
            </a:r>
            <a:r>
              <a:rPr sz="850" dirty="0">
                <a:latin typeface="Times New Roman"/>
                <a:cs typeface="Times New Roman"/>
              </a:rPr>
              <a:t>benefit from </a:t>
            </a:r>
            <a:r>
              <a:rPr sz="850" spc="-5" dirty="0">
                <a:latin typeface="Times New Roman"/>
                <a:cs typeface="Times New Roman"/>
              </a:rPr>
              <a:t>more mathematical  writing tasks. When implemented </a:t>
            </a:r>
            <a:r>
              <a:rPr sz="850" spc="-10" dirty="0">
                <a:latin typeface="Times New Roman"/>
                <a:cs typeface="Times New Roman"/>
              </a:rPr>
              <a:t>correctly, </a:t>
            </a:r>
            <a:r>
              <a:rPr sz="850" spc="-5" dirty="0">
                <a:latin typeface="Times New Roman"/>
                <a:cs typeface="Times New Roman"/>
              </a:rPr>
              <a:t>these tasks can improve the  students thought </a:t>
            </a:r>
            <a:r>
              <a:rPr sz="850" dirty="0">
                <a:latin typeface="Times New Roman"/>
                <a:cs typeface="Times New Roman"/>
              </a:rPr>
              <a:t>processes </a:t>
            </a:r>
            <a:r>
              <a:rPr sz="850" spc="-5" dirty="0">
                <a:latin typeface="Times New Roman"/>
                <a:cs typeface="Times New Roman"/>
              </a:rPr>
              <a:t>and increase complex thinking. </a:t>
            </a:r>
            <a:r>
              <a:rPr sz="850" spc="-15" dirty="0">
                <a:latin typeface="Times New Roman"/>
                <a:cs typeface="Times New Roman"/>
              </a:rPr>
              <a:t>Teachers </a:t>
            </a:r>
            <a:r>
              <a:rPr sz="850" spc="-5" dirty="0">
                <a:latin typeface="Times New Roman"/>
                <a:cs typeface="Times New Roman"/>
              </a:rPr>
              <a:t>should  also stress academic </a:t>
            </a:r>
            <a:r>
              <a:rPr sz="850" dirty="0">
                <a:latin typeface="Times New Roman"/>
                <a:cs typeface="Times New Roman"/>
              </a:rPr>
              <a:t>vocabulary </a:t>
            </a:r>
            <a:r>
              <a:rPr sz="850" spc="-5" dirty="0">
                <a:latin typeface="Times New Roman"/>
                <a:cs typeface="Times New Roman"/>
              </a:rPr>
              <a:t>in their math classes. </a:t>
            </a:r>
            <a:r>
              <a:rPr sz="850" spc="-10" dirty="0">
                <a:latin typeface="Times New Roman"/>
                <a:cs typeface="Times New Roman"/>
              </a:rPr>
              <a:t>Occasionally, </a:t>
            </a:r>
            <a:r>
              <a:rPr sz="850" spc="-5" dirty="0">
                <a:latin typeface="Times New Roman"/>
                <a:cs typeface="Times New Roman"/>
              </a:rPr>
              <a:t>teachers  may </a:t>
            </a:r>
            <a:r>
              <a:rPr sz="850" dirty="0">
                <a:latin typeface="Times New Roman"/>
                <a:cs typeface="Times New Roman"/>
              </a:rPr>
              <a:t>need </a:t>
            </a:r>
            <a:r>
              <a:rPr sz="850" spc="-5" dirty="0">
                <a:latin typeface="Times New Roman"/>
                <a:cs typeface="Times New Roman"/>
              </a:rPr>
              <a:t>to adjust </a:t>
            </a:r>
            <a:r>
              <a:rPr sz="850" dirty="0">
                <a:latin typeface="Times New Roman"/>
                <a:cs typeface="Times New Roman"/>
              </a:rPr>
              <a:t>definitions or </a:t>
            </a:r>
            <a:r>
              <a:rPr sz="850" spc="-5" dirty="0">
                <a:latin typeface="Times New Roman"/>
                <a:cs typeface="Times New Roman"/>
              </a:rPr>
              <a:t>theorems to more student </a:t>
            </a:r>
            <a:r>
              <a:rPr sz="850" dirty="0">
                <a:latin typeface="Times New Roman"/>
                <a:cs typeface="Times New Roman"/>
              </a:rPr>
              <a:t>friendly </a:t>
            </a:r>
            <a:r>
              <a:rPr sz="850" spc="-5" dirty="0">
                <a:latin typeface="Times New Roman"/>
                <a:cs typeface="Times New Roman"/>
              </a:rPr>
              <a:t>language  </a:t>
            </a:r>
            <a:r>
              <a:rPr sz="850" dirty="0">
                <a:latin typeface="Times New Roman"/>
                <a:cs typeface="Times New Roman"/>
              </a:rPr>
              <a:t>(Bossé,</a:t>
            </a:r>
            <a:r>
              <a:rPr sz="850" spc="-5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2008).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27626" y="4616439"/>
            <a:ext cx="334581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spc="-5" dirty="0">
                <a:latin typeface="Times New Roman"/>
                <a:cs typeface="Times New Roman"/>
              </a:rPr>
              <a:t>Research</a:t>
            </a:r>
            <a:r>
              <a:rPr sz="850" spc="-10" dirty="0">
                <a:latin typeface="Times New Roman"/>
                <a:cs typeface="Times New Roman"/>
              </a:rPr>
              <a:t> </a:t>
            </a:r>
            <a:r>
              <a:rPr sz="850" spc="-5" dirty="0">
                <a:latin typeface="Times New Roman"/>
                <a:cs typeface="Times New Roman"/>
              </a:rPr>
              <a:t>Question:</a:t>
            </a:r>
            <a:endParaRPr sz="850">
              <a:latin typeface="Times New Roman"/>
              <a:cs typeface="Times New Roman"/>
            </a:endParaRPr>
          </a:p>
          <a:p>
            <a:pPr marL="12700" marR="5080">
              <a:lnSpc>
                <a:spcPct val="102899"/>
              </a:lnSpc>
            </a:pPr>
            <a:r>
              <a:rPr sz="850" spc="-5" dirty="0">
                <a:latin typeface="Times New Roman"/>
                <a:cs typeface="Times New Roman"/>
              </a:rPr>
              <a:t>What are the different types </a:t>
            </a:r>
            <a:r>
              <a:rPr sz="850" dirty="0">
                <a:latin typeface="Times New Roman"/>
                <a:cs typeface="Times New Roman"/>
              </a:rPr>
              <a:t>of </a:t>
            </a:r>
            <a:r>
              <a:rPr sz="850" spc="-5" dirty="0">
                <a:latin typeface="Times New Roman"/>
                <a:cs typeface="Times New Roman"/>
              </a:rPr>
              <a:t>writing tasks that could </a:t>
            </a:r>
            <a:r>
              <a:rPr sz="850" dirty="0">
                <a:latin typeface="Times New Roman"/>
                <a:cs typeface="Times New Roman"/>
              </a:rPr>
              <a:t>be </a:t>
            </a:r>
            <a:r>
              <a:rPr sz="850" spc="-5" dirty="0">
                <a:latin typeface="Times New Roman"/>
                <a:cs typeface="Times New Roman"/>
              </a:rPr>
              <a:t>incorporated into </a:t>
            </a:r>
            <a:r>
              <a:rPr sz="850" dirty="0">
                <a:latin typeface="Times New Roman"/>
                <a:cs typeface="Times New Roman"/>
              </a:rPr>
              <a:t>a  </a:t>
            </a:r>
            <a:r>
              <a:rPr sz="850" spc="-5" dirty="0">
                <a:latin typeface="Times New Roman"/>
                <a:cs typeface="Times New Roman"/>
              </a:rPr>
              <a:t>mathematics</a:t>
            </a:r>
            <a:r>
              <a:rPr sz="850" spc="-10" dirty="0">
                <a:latin typeface="Times New Roman"/>
                <a:cs typeface="Times New Roman"/>
              </a:rPr>
              <a:t> </a:t>
            </a:r>
            <a:r>
              <a:rPr sz="850" spc="-5" dirty="0">
                <a:latin typeface="Times New Roman"/>
                <a:cs typeface="Times New Roman"/>
              </a:rPr>
              <a:t>classroom?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27626" y="5149839"/>
            <a:ext cx="3447415" cy="5549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spc="-5" dirty="0">
                <a:latin typeface="Times New Roman"/>
                <a:cs typeface="Times New Roman"/>
              </a:rPr>
              <a:t>Hypothesis:</a:t>
            </a:r>
            <a:endParaRPr sz="850">
              <a:latin typeface="Times New Roman"/>
              <a:cs typeface="Times New Roman"/>
            </a:endParaRPr>
          </a:p>
          <a:p>
            <a:pPr marL="12700" marR="5080">
              <a:lnSpc>
                <a:spcPct val="102899"/>
              </a:lnSpc>
            </a:pPr>
            <a:r>
              <a:rPr sz="850" dirty="0">
                <a:latin typeface="Times New Roman"/>
                <a:cs typeface="Times New Roman"/>
              </a:rPr>
              <a:t>If </a:t>
            </a:r>
            <a:r>
              <a:rPr sz="850" spc="-5" dirty="0">
                <a:latin typeface="Times New Roman"/>
                <a:cs typeface="Times New Roman"/>
              </a:rPr>
              <a:t>teachers incorporate more writing in their classroom, then the students will  </a:t>
            </a:r>
            <a:r>
              <a:rPr sz="850" dirty="0">
                <a:latin typeface="Times New Roman"/>
                <a:cs typeface="Times New Roman"/>
              </a:rPr>
              <a:t>become better </a:t>
            </a:r>
            <a:r>
              <a:rPr sz="850" spc="-5" dirty="0">
                <a:latin typeface="Times New Roman"/>
                <a:cs typeface="Times New Roman"/>
              </a:rPr>
              <a:t>thinkers and </a:t>
            </a:r>
            <a:r>
              <a:rPr sz="850" dirty="0">
                <a:latin typeface="Times New Roman"/>
                <a:cs typeface="Times New Roman"/>
              </a:rPr>
              <a:t>problem </a:t>
            </a:r>
            <a:r>
              <a:rPr sz="850" spc="-5" dirty="0">
                <a:latin typeface="Times New Roman"/>
                <a:cs typeface="Times New Roman"/>
              </a:rPr>
              <a:t>solvers </a:t>
            </a:r>
            <a:r>
              <a:rPr sz="850" dirty="0">
                <a:latin typeface="Times New Roman"/>
                <a:cs typeface="Times New Roman"/>
              </a:rPr>
              <a:t>because </a:t>
            </a:r>
            <a:r>
              <a:rPr sz="850" spc="-5" dirty="0">
                <a:latin typeface="Times New Roman"/>
                <a:cs typeface="Times New Roman"/>
              </a:rPr>
              <a:t>they are </a:t>
            </a:r>
            <a:r>
              <a:rPr sz="850" dirty="0">
                <a:latin typeface="Times New Roman"/>
                <a:cs typeface="Times New Roman"/>
              </a:rPr>
              <a:t>reflecting on </a:t>
            </a:r>
            <a:r>
              <a:rPr sz="850" spc="-5" dirty="0">
                <a:latin typeface="Times New Roman"/>
                <a:cs typeface="Times New Roman"/>
              </a:rPr>
              <a:t>their  thought </a:t>
            </a:r>
            <a:r>
              <a:rPr sz="850" dirty="0">
                <a:latin typeface="Times New Roman"/>
                <a:cs typeface="Times New Roman"/>
              </a:rPr>
              <a:t>process </a:t>
            </a:r>
            <a:r>
              <a:rPr sz="850" spc="-5" dirty="0">
                <a:latin typeface="Times New Roman"/>
                <a:cs typeface="Times New Roman"/>
              </a:rPr>
              <a:t>through</a:t>
            </a:r>
            <a:r>
              <a:rPr sz="850" spc="-10" dirty="0">
                <a:latin typeface="Times New Roman"/>
                <a:cs typeface="Times New Roman"/>
              </a:rPr>
              <a:t> </a:t>
            </a:r>
            <a:r>
              <a:rPr sz="850" spc="-5" dirty="0">
                <a:latin typeface="Times New Roman"/>
                <a:cs typeface="Times New Roman"/>
              </a:rPr>
              <a:t>writing.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945131" y="2467811"/>
            <a:ext cx="336692" cy="8051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249325" y="5135457"/>
            <a:ext cx="3514725" cy="840105"/>
          </a:xfrm>
          <a:custGeom>
            <a:avLst/>
            <a:gdLst/>
            <a:ahLst/>
            <a:cxnLst/>
            <a:rect l="l" t="t" r="r" b="b"/>
            <a:pathLst>
              <a:path w="3514725" h="840104">
                <a:moveTo>
                  <a:pt x="0" y="0"/>
                </a:moveTo>
                <a:lnTo>
                  <a:pt x="3514199" y="0"/>
                </a:lnTo>
                <a:lnTo>
                  <a:pt x="3514199" y="839999"/>
                </a:lnTo>
                <a:lnTo>
                  <a:pt x="0" y="839999"/>
                </a:lnTo>
                <a:lnTo>
                  <a:pt x="0" y="0"/>
                </a:lnTo>
                <a:close/>
              </a:path>
            </a:pathLst>
          </a:custGeom>
          <a:ln w="12699">
            <a:solidFill>
              <a:srgbClr val="266F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274368" y="5455634"/>
            <a:ext cx="68042" cy="6965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8255675" y="5137489"/>
            <a:ext cx="3495040" cy="82169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>
              <a:lnSpc>
                <a:spcPct val="102899"/>
              </a:lnSpc>
              <a:spcBef>
                <a:spcPts val="70"/>
              </a:spcBef>
            </a:pPr>
            <a:r>
              <a:rPr sz="850" dirty="0">
                <a:latin typeface="Times New Roman"/>
                <a:cs typeface="Times New Roman"/>
              </a:rPr>
              <a:t>1. </a:t>
            </a:r>
            <a:r>
              <a:rPr sz="850" spc="-15" dirty="0">
                <a:latin typeface="Times New Roman"/>
                <a:cs typeface="Times New Roman"/>
              </a:rPr>
              <a:t>Bixby, </a:t>
            </a:r>
            <a:r>
              <a:rPr sz="850" spc="-5" dirty="0">
                <a:latin typeface="Times New Roman"/>
                <a:cs typeface="Times New Roman"/>
              </a:rPr>
              <a:t>M. </a:t>
            </a:r>
            <a:r>
              <a:rPr sz="850" dirty="0">
                <a:latin typeface="Times New Roman"/>
                <a:cs typeface="Times New Roman"/>
              </a:rPr>
              <a:t>(2018). </a:t>
            </a:r>
            <a:r>
              <a:rPr sz="850" spc="-5" dirty="0">
                <a:latin typeface="Times New Roman"/>
                <a:cs typeface="Times New Roman"/>
              </a:rPr>
              <a:t>Effective and Efficient Use </a:t>
            </a:r>
            <a:r>
              <a:rPr sz="850" dirty="0">
                <a:latin typeface="Times New Roman"/>
                <a:cs typeface="Times New Roman"/>
              </a:rPr>
              <a:t>of </a:t>
            </a:r>
            <a:r>
              <a:rPr sz="850" spc="-5" dirty="0">
                <a:latin typeface="Times New Roman"/>
                <a:cs typeface="Times New Roman"/>
              </a:rPr>
              <a:t>Math Writing </a:t>
            </a:r>
            <a:r>
              <a:rPr sz="850" spc="-15" dirty="0">
                <a:latin typeface="Times New Roman"/>
                <a:cs typeface="Times New Roman"/>
              </a:rPr>
              <a:t>Tasks. </a:t>
            </a:r>
            <a:r>
              <a:rPr sz="850" i="1" spc="-5" dirty="0">
                <a:latin typeface="Times New Roman"/>
                <a:cs typeface="Times New Roman"/>
              </a:rPr>
              <a:t>Journal  for </a:t>
            </a:r>
            <a:r>
              <a:rPr sz="850" i="1" spc="-10" dirty="0">
                <a:latin typeface="Times New Roman"/>
                <a:cs typeface="Times New Roman"/>
              </a:rPr>
              <a:t>Research </a:t>
            </a:r>
            <a:r>
              <a:rPr sz="850" i="1" spc="-5" dirty="0">
                <a:latin typeface="Times New Roman"/>
                <a:cs typeface="Times New Roman"/>
              </a:rPr>
              <a:t>in </a:t>
            </a:r>
            <a:r>
              <a:rPr sz="850" i="1" dirty="0">
                <a:latin typeface="Times New Roman"/>
                <a:cs typeface="Times New Roman"/>
              </a:rPr>
              <a:t>Mathematics </a:t>
            </a:r>
            <a:r>
              <a:rPr sz="850" i="1" spc="-5" dirty="0">
                <a:latin typeface="Times New Roman"/>
                <a:cs typeface="Times New Roman"/>
              </a:rPr>
              <a:t>Education,</a:t>
            </a:r>
            <a:r>
              <a:rPr sz="850" i="1" spc="15" dirty="0">
                <a:latin typeface="Times New Roman"/>
                <a:cs typeface="Times New Roman"/>
              </a:rPr>
              <a:t> </a:t>
            </a:r>
            <a:r>
              <a:rPr sz="850" spc="-5" dirty="0">
                <a:latin typeface="Times New Roman"/>
                <a:cs typeface="Times New Roman"/>
              </a:rPr>
              <a:t>112(2).</a:t>
            </a:r>
            <a:endParaRPr sz="850">
              <a:latin typeface="Times New Roman"/>
              <a:cs typeface="Times New Roman"/>
            </a:endParaRPr>
          </a:p>
          <a:p>
            <a:pPr marL="12700" marR="109855" indent="106045">
              <a:lnSpc>
                <a:spcPct val="102899"/>
              </a:lnSpc>
            </a:pPr>
            <a:r>
              <a:rPr sz="850" spc="-5" dirty="0">
                <a:latin typeface="Times New Roman"/>
                <a:cs typeface="Times New Roman"/>
              </a:rPr>
              <a:t>Bostiga, S., Cantin, M., Fontana, C., </a:t>
            </a:r>
            <a:r>
              <a:rPr sz="850" dirty="0">
                <a:latin typeface="Times New Roman"/>
                <a:cs typeface="Times New Roman"/>
              </a:rPr>
              <a:t>&amp; </a:t>
            </a:r>
            <a:r>
              <a:rPr sz="850" spc="-5" dirty="0">
                <a:latin typeface="Times New Roman"/>
                <a:cs typeface="Times New Roman"/>
              </a:rPr>
              <a:t>Casa, </a:t>
            </a:r>
            <a:r>
              <a:rPr sz="850" spc="-35" dirty="0">
                <a:latin typeface="Times New Roman"/>
                <a:cs typeface="Times New Roman"/>
              </a:rPr>
              <a:t>T. </a:t>
            </a:r>
            <a:r>
              <a:rPr sz="850" dirty="0">
                <a:latin typeface="Times New Roman"/>
                <a:cs typeface="Times New Roman"/>
              </a:rPr>
              <a:t>(2016) </a:t>
            </a:r>
            <a:r>
              <a:rPr sz="850" spc="-5" dirty="0">
                <a:latin typeface="Times New Roman"/>
                <a:cs typeface="Times New Roman"/>
              </a:rPr>
              <a:t>Moving Math in the  </a:t>
            </a:r>
            <a:r>
              <a:rPr sz="850" spc="-10" dirty="0">
                <a:latin typeface="Times New Roman"/>
                <a:cs typeface="Times New Roman"/>
              </a:rPr>
              <a:t>Write </a:t>
            </a:r>
            <a:r>
              <a:rPr sz="850" spc="-5" dirty="0">
                <a:latin typeface="Times New Roman"/>
                <a:cs typeface="Times New Roman"/>
              </a:rPr>
              <a:t>Direction. </a:t>
            </a:r>
            <a:r>
              <a:rPr sz="850" i="1" spc="-5" dirty="0">
                <a:latin typeface="Times New Roman"/>
                <a:cs typeface="Times New Roman"/>
              </a:rPr>
              <a:t>Journal for </a:t>
            </a:r>
            <a:r>
              <a:rPr sz="850" i="1" spc="-10" dirty="0">
                <a:latin typeface="Times New Roman"/>
                <a:cs typeface="Times New Roman"/>
              </a:rPr>
              <a:t>Research </a:t>
            </a:r>
            <a:r>
              <a:rPr sz="850" i="1" spc="-5" dirty="0">
                <a:latin typeface="Times New Roman"/>
                <a:cs typeface="Times New Roman"/>
              </a:rPr>
              <a:t>in </a:t>
            </a:r>
            <a:r>
              <a:rPr sz="850" i="1" dirty="0">
                <a:latin typeface="Times New Roman"/>
                <a:cs typeface="Times New Roman"/>
              </a:rPr>
              <a:t>Mathematics </a:t>
            </a:r>
            <a:r>
              <a:rPr sz="850" i="1" spc="-5" dirty="0">
                <a:latin typeface="Times New Roman"/>
                <a:cs typeface="Times New Roman"/>
              </a:rPr>
              <a:t>Education,</a:t>
            </a:r>
            <a:r>
              <a:rPr sz="850" i="1" spc="20" dirty="0">
                <a:latin typeface="Times New Roman"/>
                <a:cs typeface="Times New Roman"/>
              </a:rPr>
              <a:t> </a:t>
            </a:r>
            <a:r>
              <a:rPr sz="850" dirty="0">
                <a:latin typeface="Times New Roman"/>
                <a:cs typeface="Times New Roman"/>
              </a:rPr>
              <a:t>22(9).</a:t>
            </a:r>
            <a:endParaRPr sz="850">
              <a:latin typeface="Times New Roman"/>
              <a:cs typeface="Times New Roman"/>
            </a:endParaRPr>
          </a:p>
          <a:p>
            <a:pPr marL="12700" marR="268605">
              <a:lnSpc>
                <a:spcPct val="102899"/>
              </a:lnSpc>
            </a:pPr>
            <a:r>
              <a:rPr sz="850" dirty="0">
                <a:latin typeface="Times New Roman"/>
                <a:cs typeface="Times New Roman"/>
              </a:rPr>
              <a:t>3. </a:t>
            </a:r>
            <a:r>
              <a:rPr sz="850" spc="-5" dirty="0">
                <a:latin typeface="Times New Roman"/>
                <a:cs typeface="Times New Roman"/>
              </a:rPr>
              <a:t>Bossé, M. </a:t>
            </a:r>
            <a:r>
              <a:rPr sz="850" dirty="0">
                <a:latin typeface="Times New Roman"/>
                <a:cs typeface="Times New Roman"/>
              </a:rPr>
              <a:t>&amp; </a:t>
            </a:r>
            <a:r>
              <a:rPr sz="850" spc="-10" dirty="0">
                <a:latin typeface="Times New Roman"/>
                <a:cs typeface="Times New Roman"/>
              </a:rPr>
              <a:t>Faulconer, </a:t>
            </a:r>
            <a:r>
              <a:rPr sz="850" spc="-5" dirty="0">
                <a:latin typeface="Times New Roman"/>
                <a:cs typeface="Times New Roman"/>
              </a:rPr>
              <a:t>J. </a:t>
            </a:r>
            <a:r>
              <a:rPr sz="850" dirty="0">
                <a:latin typeface="Times New Roman"/>
                <a:cs typeface="Times New Roman"/>
              </a:rPr>
              <a:t>(2008). </a:t>
            </a:r>
            <a:r>
              <a:rPr sz="850" spc="-5" dirty="0">
                <a:latin typeface="Times New Roman"/>
                <a:cs typeface="Times New Roman"/>
              </a:rPr>
              <a:t>Learning and Assessing Mathematics  through Reading and Writing. </a:t>
            </a:r>
            <a:r>
              <a:rPr sz="850" i="1" dirty="0">
                <a:latin typeface="Times New Roman"/>
                <a:cs typeface="Times New Roman"/>
              </a:rPr>
              <a:t>School Science &amp; Mathematics,</a:t>
            </a:r>
            <a:r>
              <a:rPr sz="850" i="1" spc="-40" dirty="0">
                <a:latin typeface="Times New Roman"/>
                <a:cs typeface="Times New Roman"/>
              </a:rPr>
              <a:t> </a:t>
            </a:r>
            <a:r>
              <a:rPr sz="850" i="1" dirty="0">
                <a:latin typeface="Times New Roman"/>
                <a:cs typeface="Times New Roman"/>
              </a:rPr>
              <a:t>108(1).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8249325" y="4927649"/>
            <a:ext cx="3514725" cy="207645"/>
          </a:xfrm>
          <a:custGeom>
            <a:avLst/>
            <a:gdLst/>
            <a:ahLst/>
            <a:cxnLst/>
            <a:rect l="l" t="t" r="r" b="b"/>
            <a:pathLst>
              <a:path w="3514725" h="207645">
                <a:moveTo>
                  <a:pt x="0" y="0"/>
                </a:moveTo>
                <a:lnTo>
                  <a:pt x="3514199" y="0"/>
                </a:lnTo>
                <a:lnTo>
                  <a:pt x="3514199" y="207599"/>
                </a:lnTo>
                <a:lnTo>
                  <a:pt x="0" y="207599"/>
                </a:lnTo>
                <a:lnTo>
                  <a:pt x="0" y="0"/>
                </a:lnTo>
                <a:close/>
              </a:path>
            </a:pathLst>
          </a:custGeom>
          <a:solidFill>
            <a:srgbClr val="266F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249325" y="4927649"/>
            <a:ext cx="3514725" cy="207645"/>
          </a:xfrm>
          <a:custGeom>
            <a:avLst/>
            <a:gdLst/>
            <a:ahLst/>
            <a:cxnLst/>
            <a:rect l="l" t="t" r="r" b="b"/>
            <a:pathLst>
              <a:path w="3514725" h="207645">
                <a:moveTo>
                  <a:pt x="0" y="0"/>
                </a:moveTo>
                <a:lnTo>
                  <a:pt x="3514199" y="0"/>
                </a:lnTo>
                <a:lnTo>
                  <a:pt x="3514199" y="207599"/>
                </a:lnTo>
                <a:lnTo>
                  <a:pt x="0" y="207599"/>
                </a:lnTo>
                <a:lnTo>
                  <a:pt x="0" y="0"/>
                </a:lnTo>
                <a:close/>
              </a:path>
            </a:pathLst>
          </a:custGeom>
          <a:ln w="12699">
            <a:solidFill>
              <a:srgbClr val="256C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9746632" y="4992189"/>
            <a:ext cx="523997" cy="8096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 descr="Figure 1: Amount of elementary preservice teachers who have written in a mathematics course"/>
          <p:cNvSpPr/>
          <p:nvPr/>
        </p:nvSpPr>
        <p:spPr>
          <a:xfrm>
            <a:off x="4045331" y="4410550"/>
            <a:ext cx="1934534" cy="1191317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 descr="Figure 2. Amount of elementary preservice teachers who incorporate writing into their future classroom."/>
          <p:cNvSpPr/>
          <p:nvPr/>
        </p:nvSpPr>
        <p:spPr>
          <a:xfrm>
            <a:off x="6218985" y="4413351"/>
            <a:ext cx="1932334" cy="116323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4140087" y="5585019"/>
            <a:ext cx="1577340" cy="3416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5080" algn="just">
              <a:lnSpc>
                <a:spcPts val="830"/>
              </a:lnSpc>
              <a:spcBef>
                <a:spcPts val="135"/>
              </a:spcBef>
            </a:pPr>
            <a:r>
              <a:rPr sz="700" spc="-5" dirty="0">
                <a:latin typeface="Times New Roman"/>
                <a:cs typeface="Times New Roman"/>
              </a:rPr>
              <a:t>Figure </a:t>
            </a:r>
            <a:r>
              <a:rPr sz="700" dirty="0">
                <a:latin typeface="Times New Roman"/>
                <a:cs typeface="Times New Roman"/>
              </a:rPr>
              <a:t>1. </a:t>
            </a:r>
            <a:r>
              <a:rPr sz="700" spc="-5" dirty="0">
                <a:latin typeface="Times New Roman"/>
                <a:cs typeface="Times New Roman"/>
              </a:rPr>
              <a:t>Amount </a:t>
            </a:r>
            <a:r>
              <a:rPr sz="700" dirty="0">
                <a:latin typeface="Times New Roman"/>
                <a:cs typeface="Times New Roman"/>
              </a:rPr>
              <a:t>of </a:t>
            </a:r>
            <a:r>
              <a:rPr sz="700" spc="-5" dirty="0">
                <a:latin typeface="Times New Roman"/>
                <a:cs typeface="Times New Roman"/>
              </a:rPr>
              <a:t>elementary </a:t>
            </a:r>
            <a:r>
              <a:rPr sz="700" dirty="0">
                <a:latin typeface="Times New Roman"/>
                <a:cs typeface="Times New Roman"/>
              </a:rPr>
              <a:t>preservice  </a:t>
            </a:r>
            <a:r>
              <a:rPr sz="700" spc="-5" dirty="0">
                <a:latin typeface="Times New Roman"/>
                <a:cs typeface="Times New Roman"/>
              </a:rPr>
              <a:t>teachers who </a:t>
            </a:r>
            <a:r>
              <a:rPr sz="700" dirty="0">
                <a:latin typeface="Times New Roman"/>
                <a:cs typeface="Times New Roman"/>
              </a:rPr>
              <a:t>have </a:t>
            </a:r>
            <a:r>
              <a:rPr sz="700" spc="-5" dirty="0">
                <a:latin typeface="Times New Roman"/>
                <a:cs typeface="Times New Roman"/>
              </a:rPr>
              <a:t>written in </a:t>
            </a:r>
            <a:r>
              <a:rPr sz="700" dirty="0">
                <a:latin typeface="Times New Roman"/>
                <a:cs typeface="Times New Roman"/>
              </a:rPr>
              <a:t>a </a:t>
            </a:r>
            <a:r>
              <a:rPr sz="700" spc="-5" dirty="0">
                <a:latin typeface="Times New Roman"/>
                <a:cs typeface="Times New Roman"/>
              </a:rPr>
              <a:t>mathematics  course.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251862" y="5585019"/>
            <a:ext cx="1783714" cy="3416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5080">
              <a:lnSpc>
                <a:spcPts val="830"/>
              </a:lnSpc>
              <a:spcBef>
                <a:spcPts val="135"/>
              </a:spcBef>
            </a:pPr>
            <a:r>
              <a:rPr sz="700" spc="-5" dirty="0">
                <a:latin typeface="Times New Roman"/>
                <a:cs typeface="Times New Roman"/>
              </a:rPr>
              <a:t>Figure </a:t>
            </a:r>
            <a:r>
              <a:rPr sz="700" dirty="0">
                <a:latin typeface="Times New Roman"/>
                <a:cs typeface="Times New Roman"/>
              </a:rPr>
              <a:t>2. </a:t>
            </a:r>
            <a:r>
              <a:rPr sz="700" spc="-5" dirty="0">
                <a:latin typeface="Times New Roman"/>
                <a:cs typeface="Times New Roman"/>
              </a:rPr>
              <a:t>Amount </a:t>
            </a:r>
            <a:r>
              <a:rPr sz="700" dirty="0">
                <a:latin typeface="Times New Roman"/>
                <a:cs typeface="Times New Roman"/>
              </a:rPr>
              <a:t>of </a:t>
            </a:r>
            <a:r>
              <a:rPr sz="700" spc="-5" dirty="0">
                <a:latin typeface="Times New Roman"/>
                <a:cs typeface="Times New Roman"/>
              </a:rPr>
              <a:t>elementary </a:t>
            </a:r>
            <a:r>
              <a:rPr sz="700" dirty="0">
                <a:latin typeface="Times New Roman"/>
                <a:cs typeface="Times New Roman"/>
              </a:rPr>
              <a:t>preservice  </a:t>
            </a:r>
            <a:r>
              <a:rPr sz="700" spc="-5" dirty="0">
                <a:latin typeface="Times New Roman"/>
                <a:cs typeface="Times New Roman"/>
              </a:rPr>
              <a:t>teachers who would incorporate writing into their  </a:t>
            </a:r>
            <a:r>
              <a:rPr sz="700" dirty="0">
                <a:latin typeface="Times New Roman"/>
                <a:cs typeface="Times New Roman"/>
              </a:rPr>
              <a:t>future</a:t>
            </a:r>
            <a:r>
              <a:rPr sz="700" spc="-5" dirty="0">
                <a:latin typeface="Times New Roman"/>
                <a:cs typeface="Times New Roman"/>
              </a:rPr>
              <a:t> classroom.</a:t>
            </a:r>
            <a:endParaRPr sz="7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1070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Writing in Mathematics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in Mathematics</dc:title>
  <dc:creator>Darcy Shioji</dc:creator>
  <cp:lastModifiedBy>Alphie Garcia</cp:lastModifiedBy>
  <cp:revision>1</cp:revision>
  <dcterms:created xsi:type="dcterms:W3CDTF">2019-11-12T18:28:04Z</dcterms:created>
  <dcterms:modified xsi:type="dcterms:W3CDTF">2020-02-07T18:25:35Z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or">
    <vt:lpwstr>Google</vt:lpwstr>
  </property>
</Properties>
</file>