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3562" autoAdjust="0"/>
    <p:restoredTop sz="94698" autoAdjust="0"/>
  </p:normalViewPr>
  <p:slideViewPr>
    <p:cSldViewPr snapToGrid="0">
      <p:cViewPr varScale="1">
        <p:scale>
          <a:sx n="118" d="100"/>
          <a:sy n="118" d="100"/>
        </p:scale>
        <p:origin x="150"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807671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3073823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880285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5" name="Rectangle 14"/>
          <p:cNvSpPr/>
          <p:nvPr userDrawn="1"/>
        </p:nvSpPr>
        <p:spPr>
          <a:xfrm>
            <a:off x="11988800"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6" name="Rectangle 15"/>
          <p:cNvSpPr/>
          <p:nvPr userDrawn="1"/>
        </p:nvSpPr>
        <p:spPr>
          <a:xfrm>
            <a:off x="-1"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7" name="Rectangle 16"/>
          <p:cNvSpPr/>
          <p:nvPr userDrawn="1"/>
        </p:nvSpPr>
        <p:spPr>
          <a:xfrm>
            <a:off x="0" y="0"/>
            <a:ext cx="12192000" cy="8572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8" name="Rectangle 17"/>
          <p:cNvSpPr/>
          <p:nvPr userDrawn="1"/>
        </p:nvSpPr>
        <p:spPr>
          <a:xfrm>
            <a:off x="0" y="6000750"/>
            <a:ext cx="12192000" cy="85725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1" name="Instructions"/>
          <p:cNvSpPr/>
          <p:nvPr userDrawn="1"/>
        </p:nvSpPr>
        <p:spPr>
          <a:xfrm>
            <a:off x="-2921000" y="0"/>
            <a:ext cx="2667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5713" tIns="35713" rIns="35713" bIns="35713"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rgbClr val="7F7F7F"/>
                </a:solidFill>
                <a:latin typeface="Calibri" pitchFamily="34" charset="0"/>
                <a:cs typeface="Calibri" panose="020F0502020204030204" pitchFamily="34" charset="0"/>
              </a:rPr>
              <a:t>Poster Print Size:</a:t>
            </a:r>
            <a:endParaRPr sz="1500" dirty="0">
              <a:solidFill>
                <a:srgbClr val="7F7F7F"/>
              </a:solidFill>
              <a:latin typeface="Calibri" pitchFamily="34" charset="0"/>
              <a:cs typeface="Calibri" panose="020F0502020204030204" pitchFamily="34" charset="0"/>
            </a:endParaRPr>
          </a:p>
          <a:p>
            <a:pPr lvl="0">
              <a:spcBef>
                <a:spcPts val="0"/>
              </a:spcBef>
              <a:spcAft>
                <a:spcPts val="375"/>
              </a:spcAft>
            </a:pPr>
            <a:r>
              <a:rPr lang="en-US" sz="1021"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Placeholders</a:t>
            </a:r>
            <a:r>
              <a:rPr sz="1500" dirty="0">
                <a:solidFill>
                  <a:srgbClr val="7F7F7F"/>
                </a:solidFill>
                <a:latin typeface="Calibri" pitchFamily="34" charset="0"/>
                <a:cs typeface="Calibri" panose="020F0502020204030204" pitchFamily="34" charset="0"/>
              </a:rPr>
              <a:t>:</a:t>
            </a:r>
          </a:p>
          <a:p>
            <a:pPr lvl="0">
              <a:spcBef>
                <a:spcPts val="0"/>
              </a:spcBef>
              <a:spcAft>
                <a:spcPts val="375"/>
              </a:spcAft>
            </a:pPr>
            <a:r>
              <a:rPr sz="1021" dirty="0">
                <a:solidFill>
                  <a:srgbClr val="7F7F7F"/>
                </a:solidFill>
                <a:latin typeface="Calibri" pitchFamily="34" charset="0"/>
                <a:cs typeface="Calibri" panose="020F0502020204030204" pitchFamily="34" charset="0"/>
              </a:rPr>
              <a:t>The </a:t>
            </a:r>
            <a:r>
              <a:rPr lang="en-US" sz="1021" dirty="0">
                <a:solidFill>
                  <a:srgbClr val="7F7F7F"/>
                </a:solidFill>
                <a:latin typeface="Calibri" pitchFamily="34" charset="0"/>
                <a:cs typeface="Calibri" panose="020F0502020204030204" pitchFamily="34" charset="0"/>
              </a:rPr>
              <a:t>various elements included</a:t>
            </a:r>
            <a:r>
              <a:rPr sz="1021" dirty="0">
                <a:solidFill>
                  <a:srgbClr val="7F7F7F"/>
                </a:solidFill>
                <a:latin typeface="Calibri" pitchFamily="34" charset="0"/>
                <a:cs typeface="Calibri" panose="020F0502020204030204" pitchFamily="34" charset="0"/>
              </a:rPr>
              <a:t> in this </a:t>
            </a:r>
            <a:r>
              <a:rPr lang="en-US" sz="1021" dirty="0">
                <a:solidFill>
                  <a:srgbClr val="7F7F7F"/>
                </a:solidFill>
                <a:latin typeface="Calibri" pitchFamily="34" charset="0"/>
                <a:cs typeface="Calibri" panose="020F0502020204030204" pitchFamily="34" charset="0"/>
              </a:rPr>
              <a:t>poster are ones</a:t>
            </a:r>
            <a:r>
              <a:rPr lang="en-US" sz="1021" baseline="0" dirty="0">
                <a:solidFill>
                  <a:srgbClr val="7F7F7F"/>
                </a:solidFill>
                <a:latin typeface="Calibri" pitchFamily="34" charset="0"/>
                <a:cs typeface="Calibri" panose="020F0502020204030204" pitchFamily="34" charset="0"/>
              </a:rPr>
              <a:t> we often see in medical, research, and scientific posters.</a:t>
            </a:r>
            <a:r>
              <a:rPr sz="1021" dirty="0">
                <a:solidFill>
                  <a:srgbClr val="7F7F7F"/>
                </a:solidFill>
                <a:latin typeface="Calibri" pitchFamily="34" charset="0"/>
                <a:cs typeface="Calibri" panose="020F0502020204030204" pitchFamily="34" charset="0"/>
              </a:rPr>
              <a:t> </a:t>
            </a:r>
            <a:r>
              <a:rPr lang="en-US" sz="1021" dirty="0">
                <a:solidFill>
                  <a:srgbClr val="7F7F7F"/>
                </a:solidFill>
                <a:latin typeface="Calibri" pitchFamily="34" charset="0"/>
                <a:cs typeface="Calibri" panose="020F0502020204030204" pitchFamily="34" charset="0"/>
              </a:rPr>
              <a:t>Feel</a:t>
            </a:r>
            <a:r>
              <a:rPr lang="en-US" sz="1021"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Image</a:t>
            </a:r>
            <a:r>
              <a:rPr lang="en-US" sz="1500" baseline="0" dirty="0">
                <a:solidFill>
                  <a:srgbClr val="7F7F7F"/>
                </a:solidFill>
                <a:latin typeface="Calibri" pitchFamily="34" charset="0"/>
                <a:cs typeface="Calibri" panose="020F0502020204030204" pitchFamily="34" charset="0"/>
              </a:rPr>
              <a:t> Quality</a:t>
            </a:r>
            <a:r>
              <a:rPr lang="en-US" sz="1500" dirty="0">
                <a:solidFill>
                  <a:srgbClr val="7F7F7F"/>
                </a:solidFill>
                <a:latin typeface="Calibri" pitchFamily="34" charset="0"/>
                <a:cs typeface="Calibri" panose="020F0502020204030204" pitchFamily="34" charset="0"/>
              </a:rPr>
              <a:t>:</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You can place digital photos or logo art in your poster file by selecting the </a:t>
            </a:r>
            <a:r>
              <a:rPr lang="en-US" sz="1021" b="1" dirty="0">
                <a:solidFill>
                  <a:srgbClr val="7F7F7F"/>
                </a:solidFill>
                <a:latin typeface="Calibri" pitchFamily="34" charset="0"/>
                <a:cs typeface="Calibri" panose="020F0502020204030204" pitchFamily="34" charset="0"/>
              </a:rPr>
              <a:t>Insert, Picture</a:t>
            </a:r>
            <a:r>
              <a:rPr lang="en-US" sz="1021"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1021" b="1" dirty="0">
                <a:solidFill>
                  <a:srgbClr val="7F7F7F"/>
                </a:solidFill>
                <a:latin typeface="Calibri" pitchFamily="34" charset="0"/>
                <a:cs typeface="Calibri" panose="020F0502020204030204" pitchFamily="34" charset="0"/>
              </a:rPr>
              <a:t>150-200 pixels per inch in their final printed size</a:t>
            </a:r>
            <a:r>
              <a:rPr lang="en-US" sz="1021" dirty="0">
                <a:solidFill>
                  <a:srgbClr val="7F7F7F"/>
                </a:solidFill>
                <a:latin typeface="Calibri" pitchFamily="34" charset="0"/>
                <a:cs typeface="Calibri" panose="020F0502020204030204" pitchFamily="34" charset="0"/>
              </a:rPr>
              <a:t>. For instance, a 1600 x 1200 pixel</a:t>
            </a:r>
            <a:r>
              <a:rPr lang="en-US" sz="1021" baseline="0" dirty="0">
                <a:solidFill>
                  <a:srgbClr val="7F7F7F"/>
                </a:solidFill>
                <a:latin typeface="Calibri" pitchFamily="34" charset="0"/>
                <a:cs typeface="Calibri" panose="020F0502020204030204" pitchFamily="34" charset="0"/>
              </a:rPr>
              <a:t> photo will usually look fine up to </a:t>
            </a:r>
            <a:r>
              <a:rPr lang="en-US" sz="1021" dirty="0">
                <a:solidFill>
                  <a:srgbClr val="7F7F7F"/>
                </a:solidFill>
                <a:latin typeface="Calibri" pitchFamily="34" charset="0"/>
                <a:cs typeface="Calibri" panose="020F0502020204030204" pitchFamily="34" charset="0"/>
              </a:rPr>
              <a:t>8“-10” wide on your printed poster.</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375"/>
              </a:spcAft>
            </a:pPr>
            <a:br>
              <a:rPr lang="en-US" sz="750" dirty="0">
                <a:solidFill>
                  <a:srgbClr val="7F7F7F"/>
                </a:solidFill>
                <a:latin typeface="Calibri" pitchFamily="34" charset="0"/>
                <a:cs typeface="Calibri" panose="020F0502020204030204" pitchFamily="34" charset="0"/>
              </a:rPr>
            </a:br>
            <a:r>
              <a:rPr lang="en-US" sz="75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12446000" y="0"/>
            <a:ext cx="2667000" cy="68580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Change</a:t>
              </a:r>
              <a:r>
                <a:rPr lang="en-US" sz="1500" baseline="0" dirty="0">
                  <a:solidFill>
                    <a:schemeClr val="bg1">
                      <a:lumMod val="50000"/>
                    </a:schemeClr>
                  </a:solidFill>
                  <a:latin typeface="Calibri" pitchFamily="34" charset="0"/>
                  <a:cs typeface="Calibri" panose="020F0502020204030204" pitchFamily="34" charset="0"/>
                </a:rPr>
                <a:t> Color Theme</a:t>
              </a:r>
              <a:r>
                <a:rPr lang="en-US" sz="1500" dirty="0">
                  <a:solidFill>
                    <a:schemeClr val="bg1">
                      <a:lumMod val="50000"/>
                    </a:schemeClr>
                  </a:solidFill>
                  <a:latin typeface="Calibri" pitchFamily="34" charset="0"/>
                  <a:cs typeface="Calibri" panose="020F0502020204030204" pitchFamily="34" charset="0"/>
                </a:rPr>
                <a:t>:</a:t>
              </a:r>
              <a:endParaRPr sz="150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1021"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To change the color theme, select the </a:t>
              </a:r>
              <a:r>
                <a:rPr lang="en-US" sz="1021" b="1" baseline="0" dirty="0">
                  <a:solidFill>
                    <a:schemeClr val="bg1">
                      <a:lumMod val="50000"/>
                    </a:schemeClr>
                  </a:solidFill>
                  <a:latin typeface="Calibri" pitchFamily="34" charset="0"/>
                  <a:cs typeface="Calibri" panose="020F0502020204030204" pitchFamily="34" charset="0"/>
                </a:rPr>
                <a:t>Design</a:t>
              </a:r>
              <a:r>
                <a:rPr lang="en-US" sz="1021" baseline="0" dirty="0">
                  <a:solidFill>
                    <a:schemeClr val="bg1">
                      <a:lumMod val="50000"/>
                    </a:schemeClr>
                  </a:solidFill>
                  <a:latin typeface="Calibri" pitchFamily="34" charset="0"/>
                  <a:cs typeface="Calibri" panose="020F0502020204030204" pitchFamily="34" charset="0"/>
                </a:rPr>
                <a:t> tab, then select the </a:t>
              </a:r>
              <a:r>
                <a:rPr lang="en-US" sz="1021" b="1" baseline="0" dirty="0">
                  <a:solidFill>
                    <a:schemeClr val="bg1">
                      <a:lumMod val="50000"/>
                    </a:schemeClr>
                  </a:solidFill>
                  <a:latin typeface="Calibri" pitchFamily="34" charset="0"/>
                  <a:cs typeface="Calibri" panose="020F0502020204030204" pitchFamily="34" charset="0"/>
                </a:rPr>
                <a:t>Colors</a:t>
              </a:r>
              <a:r>
                <a:rPr lang="en-US" sz="1021"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Once your poster file is ready, visit</a:t>
              </a:r>
              <a:r>
                <a:rPr lang="en-US" sz="1021" baseline="0" dirty="0">
                  <a:solidFill>
                    <a:schemeClr val="bg1">
                      <a:lumMod val="50000"/>
                    </a:schemeClr>
                  </a:solidFill>
                  <a:latin typeface="Calibri" pitchFamily="34" charset="0"/>
                  <a:cs typeface="Calibri" panose="020F0502020204030204" pitchFamily="34" charset="0"/>
                </a:rPr>
                <a:t> </a:t>
              </a:r>
              <a:r>
                <a:rPr lang="en-US" sz="1021" b="1" baseline="0" dirty="0">
                  <a:solidFill>
                    <a:schemeClr val="bg1">
                      <a:lumMod val="50000"/>
                    </a:schemeClr>
                  </a:solidFill>
                  <a:latin typeface="Calibri" pitchFamily="34" charset="0"/>
                  <a:cs typeface="Calibri" panose="020F0502020204030204" pitchFamily="34" charset="0"/>
                </a:rPr>
                <a:t>www.genigraphics.com</a:t>
              </a:r>
              <a:r>
                <a:rPr lang="en-US" sz="1021"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1021"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1021" baseline="0" dirty="0">
                  <a:solidFill>
                    <a:schemeClr val="bg1">
                      <a:lumMod val="50000"/>
                    </a:schemeClr>
                  </a:solidFill>
                  <a:latin typeface="Calibri" pitchFamily="34" charset="0"/>
                  <a:cs typeface="Calibri" panose="020F0502020204030204" pitchFamily="34" charset="0"/>
                </a:rPr>
                <a:t>US and Canada:  1-800-790-4001</a:t>
              </a:r>
              <a:br>
                <a:rPr lang="en-US" sz="1021" baseline="0" dirty="0">
                  <a:solidFill>
                    <a:schemeClr val="bg1">
                      <a:lumMod val="50000"/>
                    </a:schemeClr>
                  </a:solidFill>
                  <a:latin typeface="Calibri" pitchFamily="34" charset="0"/>
                  <a:cs typeface="Calibri" panose="020F0502020204030204" pitchFamily="34" charset="0"/>
                </a:rPr>
              </a:br>
              <a:r>
                <a:rPr lang="en-US" sz="1021"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750" dirty="0">
                  <a:solidFill>
                    <a:schemeClr val="bg1">
                      <a:lumMod val="50000"/>
                    </a:schemeClr>
                  </a:solidFill>
                  <a:latin typeface="Calibri" pitchFamily="34" charset="0"/>
                  <a:cs typeface="Calibri" panose="020F0502020204030204" pitchFamily="34" charset="0"/>
                </a:rPr>
              </a:br>
              <a:r>
                <a:rPr lang="en-US" sz="75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68001" y="6794502"/>
            <a:ext cx="1471511" cy="38735"/>
          </a:xfrm>
          <a:prstGeom prst="rect">
            <a:avLst/>
          </a:prstGeom>
        </p:spPr>
      </p:pic>
    </p:spTree>
    <p:extLst>
      <p:ext uri="{BB962C8B-B14F-4D97-AF65-F5344CB8AC3E}">
        <p14:creationId xmlns:p14="http://schemas.microsoft.com/office/powerpoint/2010/main" val="113873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725701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433273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112841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CC9751B-814A-45D6-98B9-A5852FB9DA72}" type="datetimeFigureOut">
              <a:rPr lang="en-US" smtClean="0"/>
              <a:t>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175365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CC9751B-814A-45D6-98B9-A5852FB9DA72}" type="datetimeFigureOut">
              <a:rPr lang="en-US" smtClean="0"/>
              <a:t>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4242823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9751B-814A-45D6-98B9-A5852FB9DA72}" type="datetimeFigureOut">
              <a:rPr lang="en-US" smtClean="0"/>
              <a:t>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53166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348506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580579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9751B-814A-45D6-98B9-A5852FB9DA72}" type="datetimeFigureOut">
              <a:rPr lang="en-US" smtClean="0"/>
              <a:t>2/7/2020</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7CFC42-178F-4D85-8656-07E6BBB94AB1}" type="slidenum">
              <a:rPr lang="en-US" smtClean="0"/>
              <a:t>‹#›</a:t>
            </a:fld>
            <a:endParaRPr lang="en-US"/>
          </a:p>
        </p:txBody>
      </p:sp>
    </p:spTree>
    <p:extLst>
      <p:ext uri="{BB962C8B-B14F-4D97-AF65-F5344CB8AC3E}">
        <p14:creationId xmlns:p14="http://schemas.microsoft.com/office/powerpoint/2010/main" val="344768958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hyperlink" Target="https://pdfs.semanticscholar.org/12ff/e1590bd8bd2af3adfd753f362f2703eb84dd.pdf" TargetMode="External"/><Relationship Id="rId7" Type="http://schemas.openxmlformats.org/officeDocument/2006/relationships/image" Target="../media/image6.png"/><Relationship Id="rId2" Type="http://schemas.openxmlformats.org/officeDocument/2006/relationships/hyperlink" Target="https://www.nctm.org/Publications/mathematics-teaching-in-middle-school/2000/Vol5/Issue8/Daily-Journals-Connect-Mathematics-to-Real-Life/" TargetMode="External"/><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1726301" y="-74256"/>
            <a:ext cx="8619174" cy="5751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28570" tIns="71425" rIns="28570" bIns="71425"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800" b="1" dirty="0">
                <a:solidFill>
                  <a:schemeClr val="accent3">
                    <a:lumMod val="20000"/>
                    <a:lumOff val="80000"/>
                  </a:schemeClr>
                </a:solidFill>
                <a:latin typeface="Arial Black"/>
                <a:ea typeface="Batang" panose="02030600000101010101" pitchFamily="18" charset="-127"/>
                <a:cs typeface="Arial Black"/>
              </a:rPr>
              <a:t>Integrating the world into Math Classrooms</a:t>
            </a:r>
          </a:p>
        </p:txBody>
      </p:sp>
      <p:sp>
        <p:nvSpPr>
          <p:cNvPr id="5" name="Text Box 123"/>
          <p:cNvSpPr txBox="1">
            <a:spLocks noChangeArrowheads="1"/>
          </p:cNvSpPr>
          <p:nvPr/>
        </p:nvSpPr>
        <p:spPr bwMode="auto">
          <a:xfrm>
            <a:off x="2681941" y="455238"/>
            <a:ext cx="6858000" cy="357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28570" tIns="28570" rIns="28570" bIns="2857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1800" baseline="30000" dirty="0">
                <a:solidFill>
                  <a:schemeClr val="accent3">
                    <a:lumMod val="20000"/>
                    <a:lumOff val="80000"/>
                  </a:schemeClr>
                </a:solidFill>
                <a:latin typeface="Bell MT" panose="02020503060305020303" pitchFamily="18" charset="0"/>
              </a:rPr>
              <a:t>Rapunzel Yao</a:t>
            </a:r>
            <a:endParaRPr lang="en-US" sz="1600" baseline="30000" dirty="0">
              <a:solidFill>
                <a:schemeClr val="accent3">
                  <a:lumMod val="20000"/>
                  <a:lumOff val="80000"/>
                </a:schemeClr>
              </a:solidFill>
              <a:latin typeface="Bell MT" panose="02020503060305020303" pitchFamily="18" charset="0"/>
            </a:endParaRPr>
          </a:p>
          <a:p>
            <a:pPr algn="ctr" eaLnBrk="1" hangingPunct="1"/>
            <a:r>
              <a:rPr lang="en-US" sz="833" dirty="0">
                <a:solidFill>
                  <a:schemeClr val="accent3">
                    <a:lumMod val="20000"/>
                    <a:lumOff val="80000"/>
                  </a:schemeClr>
                </a:solidFill>
                <a:latin typeface="Bell MT" panose="02020503060305020303" pitchFamily="18" charset="0"/>
              </a:rPr>
              <a:t>University of Hawaii at West Oahu – Kapolei, HI 96707</a:t>
            </a:r>
          </a:p>
        </p:txBody>
      </p:sp>
      <p:sp>
        <p:nvSpPr>
          <p:cNvPr id="24" name="TextBox 23"/>
          <p:cNvSpPr txBox="1"/>
          <p:nvPr/>
        </p:nvSpPr>
        <p:spPr>
          <a:xfrm>
            <a:off x="2252989" y="6196228"/>
            <a:ext cx="1613469" cy="137536"/>
          </a:xfrm>
          <a:prstGeom prst="rect">
            <a:avLst/>
          </a:prstGeom>
          <a:solidFill>
            <a:schemeClr val="accent1">
              <a:lumMod val="40000"/>
              <a:lumOff val="60000"/>
            </a:schemeClr>
          </a:solidFill>
        </p:spPr>
        <p:txBody>
          <a:bodyPr wrap="square" lIns="14285" tIns="7143" rIns="14285" bIns="7143" rtlCol="0">
            <a:spAutoFit/>
          </a:bodyPr>
          <a:lstStyle/>
          <a:p>
            <a:endParaRPr lang="en-US" sz="800" dirty="0"/>
          </a:p>
        </p:txBody>
      </p:sp>
      <p:sp>
        <p:nvSpPr>
          <p:cNvPr id="10" name="Text Box 189"/>
          <p:cNvSpPr txBox="1">
            <a:spLocks noChangeArrowheads="1"/>
          </p:cNvSpPr>
          <p:nvPr/>
        </p:nvSpPr>
        <p:spPr bwMode="auto">
          <a:xfrm>
            <a:off x="336218" y="1085736"/>
            <a:ext cx="3482240" cy="3035436"/>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050" dirty="0">
                <a:latin typeface="Times New Roman"/>
                <a:cs typeface="Times New Roman"/>
              </a:rPr>
              <a:t>Integrating the real world into math problems have shown to spurs students’ interest, especially when the work is challenging and relevant or has personal connections with the students. Research from different sources explains the importance of creating math problems that are practical and have relevant connections in math. These problems teaches the students that almost every form of mathematics can be applied to real-life. Mathematics will help the students understand and explain things around them, the true purpose of math (Kitchen, 2016). With this, not only will teachers enjoy teaching even more, but students can use the skills they learn later in life.</a:t>
            </a:r>
          </a:p>
          <a:p>
            <a:pPr eaLnBrk="1" hangingPunct="1"/>
            <a:endParaRPr lang="en-US" sz="1000" dirty="0">
              <a:latin typeface="Calibri" pitchFamily="34" charset="0"/>
            </a:endParaRPr>
          </a:p>
          <a:p>
            <a:pPr eaLnBrk="1" hangingPunct="1"/>
            <a:endParaRPr lang="en-US" sz="1000" dirty="0">
              <a:latin typeface="Calibri" pitchFamily="34" charset="0"/>
            </a:endParaRPr>
          </a:p>
          <a:p>
            <a:pPr eaLnBrk="1" hangingPunct="1"/>
            <a:endParaRPr lang="en-US" sz="1000" dirty="0">
              <a:latin typeface="Calibri" pitchFamily="34" charset="0"/>
            </a:endParaRPr>
          </a:p>
          <a:p>
            <a:pPr eaLnBrk="1" hangingPunct="1"/>
            <a:endParaRPr lang="en-US" sz="1200" dirty="0">
              <a:latin typeface="Calibri" pitchFamily="34" charset="0"/>
            </a:endParaRPr>
          </a:p>
          <a:p>
            <a:pPr eaLnBrk="1" hangingPunct="1"/>
            <a:endParaRPr lang="en-US" sz="1200" dirty="0">
              <a:latin typeface="Calibri" pitchFamily="34" charset="0"/>
            </a:endParaRPr>
          </a:p>
          <a:p>
            <a:pPr eaLnBrk="1" hangingPunct="1"/>
            <a:endParaRPr lang="en-US" sz="1200" dirty="0">
              <a:latin typeface="Calibri" pitchFamily="34" charset="0"/>
            </a:endParaRPr>
          </a:p>
          <a:p>
            <a:pPr eaLnBrk="1" hangingPunct="1"/>
            <a:endParaRPr lang="en-US" sz="1200" dirty="0">
              <a:latin typeface="Calibri" pitchFamily="34" charset="0"/>
            </a:endParaRPr>
          </a:p>
        </p:txBody>
      </p:sp>
      <p:sp>
        <p:nvSpPr>
          <p:cNvPr id="32" name="Rectangle 31"/>
          <p:cNvSpPr/>
          <p:nvPr/>
        </p:nvSpPr>
        <p:spPr>
          <a:xfrm>
            <a:off x="341595" y="926644"/>
            <a:ext cx="3482240" cy="157473"/>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Abstract</a:t>
            </a:r>
          </a:p>
        </p:txBody>
      </p:sp>
      <p:sp>
        <p:nvSpPr>
          <p:cNvPr id="33" name="Rectangle 32"/>
          <p:cNvSpPr/>
          <p:nvPr/>
        </p:nvSpPr>
        <p:spPr>
          <a:xfrm>
            <a:off x="341595" y="2942717"/>
            <a:ext cx="3482240" cy="168072"/>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Introduction &amp; Hypothesis </a:t>
            </a:r>
          </a:p>
        </p:txBody>
      </p:sp>
      <p:sp>
        <p:nvSpPr>
          <p:cNvPr id="13" name="Text Box 192"/>
          <p:cNvSpPr txBox="1">
            <a:spLocks noChangeArrowheads="1"/>
          </p:cNvSpPr>
          <p:nvPr/>
        </p:nvSpPr>
        <p:spPr bwMode="auto">
          <a:xfrm>
            <a:off x="4132134" y="1134136"/>
            <a:ext cx="3978535" cy="1988996"/>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050" dirty="0">
                <a:latin typeface="Times New Roman"/>
                <a:cs typeface="Times New Roman"/>
              </a:rPr>
              <a:t>The research project was focused on these questions:</a:t>
            </a:r>
          </a:p>
          <a:p>
            <a:pPr marL="171450" indent="-171450" eaLnBrk="1" hangingPunct="1">
              <a:buFont typeface="Arial"/>
              <a:buChar char="•"/>
            </a:pPr>
            <a:r>
              <a:rPr lang="en-US" sz="1050" dirty="0">
                <a:latin typeface="Times New Roman"/>
                <a:cs typeface="Times New Roman"/>
              </a:rPr>
              <a:t>How can teachers turn the world outside the math classroom into a math problem that’s both fun and challenging?</a:t>
            </a:r>
          </a:p>
          <a:p>
            <a:pPr marL="171450" indent="-171450" eaLnBrk="1" hangingPunct="1">
              <a:buFont typeface="Arial"/>
              <a:buChar char="•"/>
            </a:pPr>
            <a:r>
              <a:rPr lang="en-US" sz="1050" dirty="0">
                <a:latin typeface="Times New Roman"/>
                <a:cs typeface="Times New Roman"/>
              </a:rPr>
              <a:t>How do you make your lesson relevant to the students?</a:t>
            </a:r>
          </a:p>
          <a:p>
            <a:pPr marL="171450" indent="-171450" eaLnBrk="1" hangingPunct="1">
              <a:buFont typeface="Arial"/>
              <a:buChar char="•"/>
            </a:pPr>
            <a:r>
              <a:rPr lang="en-US" sz="1050" dirty="0">
                <a:latin typeface="Times New Roman"/>
                <a:cs typeface="Times New Roman"/>
              </a:rPr>
              <a:t>What are some Real-World Math Strategies?</a:t>
            </a:r>
          </a:p>
          <a:p>
            <a:pPr eaLnBrk="1" hangingPunct="1"/>
            <a:endParaRPr lang="en-US" sz="1000" dirty="0">
              <a:latin typeface="Calibri" pitchFamily="34" charset="0"/>
            </a:endParaRPr>
          </a:p>
          <a:p>
            <a:pPr eaLnBrk="1" hangingPunct="1"/>
            <a:r>
              <a:rPr lang="en-US" sz="1050" dirty="0">
                <a:latin typeface="Times New Roman"/>
                <a:cs typeface="Times New Roman"/>
              </a:rPr>
              <a:t>To help find the necessary information to support the hypothesis, research was conducted through the National Council of Teachers of Mathematics using journal articles and other organizations. The articles used in the research supported the hypothesis by providing examples of how to bring real world into math problems, and other key points related to the research.</a:t>
            </a:r>
          </a:p>
        </p:txBody>
      </p:sp>
      <p:sp>
        <p:nvSpPr>
          <p:cNvPr id="34" name="Rectangle 33"/>
          <p:cNvSpPr/>
          <p:nvPr/>
        </p:nvSpPr>
        <p:spPr>
          <a:xfrm>
            <a:off x="4121974" y="953311"/>
            <a:ext cx="3978535" cy="152568"/>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Research Focus</a:t>
            </a:r>
          </a:p>
        </p:txBody>
      </p:sp>
      <p:sp>
        <p:nvSpPr>
          <p:cNvPr id="12" name="Text Box 191"/>
          <p:cNvSpPr txBox="1">
            <a:spLocks noChangeArrowheads="1"/>
          </p:cNvSpPr>
          <p:nvPr/>
        </p:nvSpPr>
        <p:spPr bwMode="auto">
          <a:xfrm>
            <a:off x="8249357" y="1123971"/>
            <a:ext cx="3514275" cy="2319856"/>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050" dirty="0">
                <a:latin typeface="Times New Roman"/>
                <a:cs typeface="Times New Roman"/>
              </a:rPr>
              <a:t>Based on the different resources that were researched, everyone agreed that using real-world context in the mathematics classroom that involves problem formulation and question development brings a powerful learning experience that every child can enjoy. Students are able to make connections between what they are learning in the classroom and their daily lives. Real world math brings meaning to math, it offers authentic experiences, and it increases their motivation and engagement. When the students are doing all these hands-on activities, it helps them learn about money, budgeting, baking and cooking, building, and managing time. In traditional math, students get the right answer and go on to the next problem. But in Math connections, students asked to prove how they got their answers by explaining, often in writing, their thinking processes.</a:t>
            </a:r>
            <a:endParaRPr lang="en-US" sz="1000" dirty="0">
              <a:latin typeface="Calibri" pitchFamily="34" charset="0"/>
            </a:endParaRPr>
          </a:p>
        </p:txBody>
      </p:sp>
      <p:sp>
        <p:nvSpPr>
          <p:cNvPr id="35" name="Rectangle 34"/>
          <p:cNvSpPr/>
          <p:nvPr/>
        </p:nvSpPr>
        <p:spPr>
          <a:xfrm>
            <a:off x="8249357" y="960253"/>
            <a:ext cx="3514276" cy="15356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Discussion</a:t>
            </a:r>
          </a:p>
        </p:txBody>
      </p:sp>
      <p:sp>
        <p:nvSpPr>
          <p:cNvPr id="36" name="Rectangle 35"/>
          <p:cNvSpPr/>
          <p:nvPr/>
        </p:nvSpPr>
        <p:spPr>
          <a:xfrm>
            <a:off x="8258543" y="3556546"/>
            <a:ext cx="3514276" cy="166524"/>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Conclusions</a:t>
            </a:r>
          </a:p>
        </p:txBody>
      </p:sp>
      <p:sp>
        <p:nvSpPr>
          <p:cNvPr id="11" name="Text Box 190"/>
          <p:cNvSpPr txBox="1">
            <a:spLocks noChangeArrowheads="1"/>
          </p:cNvSpPr>
          <p:nvPr/>
        </p:nvSpPr>
        <p:spPr bwMode="auto">
          <a:xfrm>
            <a:off x="341596" y="3108517"/>
            <a:ext cx="3468597" cy="2643021"/>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050" b="1" dirty="0">
                <a:latin typeface="Times New Roman"/>
                <a:cs typeface="Times New Roman"/>
              </a:rPr>
              <a:t>Introduction: </a:t>
            </a:r>
            <a:r>
              <a:rPr lang="en-US" sz="1050" dirty="0">
                <a:latin typeface="Times New Roman"/>
                <a:cs typeface="Times New Roman"/>
              </a:rPr>
              <a:t>Today, more and more teachers are connecting math problems into the real world, however, student interest and engagement are still not increasing. Instead of depriving away from the question “When will I ever use this?”, students still find the questions boring. The questions being asked are too focused on precise, abstract, formal calculation which is necessary, but students find them less interesting.  Instead, students should be given concrete or abstract work that involves problem formulation and question development to make learning math meaningful (Meyer, D.).</a:t>
            </a:r>
          </a:p>
          <a:p>
            <a:pPr eaLnBrk="1" hangingPunct="1"/>
            <a:endParaRPr lang="en-US" sz="1050" dirty="0">
              <a:latin typeface="Times New Roman"/>
              <a:cs typeface="Times New Roman"/>
            </a:endParaRPr>
          </a:p>
          <a:p>
            <a:pPr eaLnBrk="1" hangingPunct="1"/>
            <a:r>
              <a:rPr lang="en-US" sz="1050" b="1" dirty="0">
                <a:latin typeface="Times New Roman"/>
                <a:cs typeface="Times New Roman"/>
              </a:rPr>
              <a:t>Hypothesis: I</a:t>
            </a:r>
            <a:r>
              <a:rPr lang="en-US" sz="1050" dirty="0">
                <a:latin typeface="Times New Roman"/>
                <a:cs typeface="Times New Roman"/>
              </a:rPr>
              <a:t> believe that if teachers integrate abstract work or lessons that are more relevant to the students but also fun and challenging, students will be more motivated, increase their interest in math, and build more skills that they can use in the real world. </a:t>
            </a:r>
          </a:p>
        </p:txBody>
      </p:sp>
      <p:sp>
        <p:nvSpPr>
          <p:cNvPr id="45" name="Rectangle 44"/>
          <p:cNvSpPr/>
          <p:nvPr/>
        </p:nvSpPr>
        <p:spPr>
          <a:xfrm>
            <a:off x="4142294" y="1975173"/>
            <a:ext cx="3978535"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Methods</a:t>
            </a:r>
          </a:p>
        </p:txBody>
      </p:sp>
      <p:sp>
        <p:nvSpPr>
          <p:cNvPr id="28" name="Text Box 193"/>
          <p:cNvSpPr txBox="1">
            <a:spLocks noChangeArrowheads="1"/>
          </p:cNvSpPr>
          <p:nvPr/>
        </p:nvSpPr>
        <p:spPr bwMode="auto">
          <a:xfrm>
            <a:off x="2061352" y="6193693"/>
            <a:ext cx="7884160" cy="565529"/>
          </a:xfrm>
          <a:prstGeom prst="rect">
            <a:avLst/>
          </a:prstGeom>
          <a:no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171450" indent="-171450" eaLnBrk="1" hangingPunct="1">
              <a:buFont typeface="Arial"/>
              <a:buChar char="•"/>
            </a:pPr>
            <a:r>
              <a:rPr lang="en-US" sz="800" dirty="0">
                <a:latin typeface="Times New Roman"/>
                <a:cs typeface="Times New Roman"/>
              </a:rPr>
              <a:t>Albert, L. R., &amp; </a:t>
            </a:r>
            <a:r>
              <a:rPr lang="en-US" sz="800" dirty="0" err="1">
                <a:latin typeface="Times New Roman"/>
                <a:cs typeface="Times New Roman"/>
              </a:rPr>
              <a:t>Antos</a:t>
            </a:r>
            <a:r>
              <a:rPr lang="en-US" sz="800" dirty="0">
                <a:latin typeface="Times New Roman"/>
                <a:cs typeface="Times New Roman"/>
              </a:rPr>
              <a:t>, J. (2000). Daily Journals. Mathematics Teaching In The Classroom, 5(8), 526–531. Retrieved from </a:t>
            </a:r>
            <a:r>
              <a:rPr lang="en-US" sz="800" dirty="0">
                <a:latin typeface="Times New Roman"/>
                <a:cs typeface="Times New Roman"/>
                <a:hlinkClick r:id="rId2"/>
              </a:rPr>
              <a:t>https://www.nctm.org/Publications/mathematics-teaching-in-middle-school/2000/Vol5/Issue8/Daily-Journals-Connect-Mathematics-to-Real-Life/#</a:t>
            </a:r>
            <a:endParaRPr lang="en-US" sz="800" dirty="0">
              <a:latin typeface="Times New Roman"/>
              <a:cs typeface="Times New Roman"/>
            </a:endParaRPr>
          </a:p>
          <a:p>
            <a:pPr marL="171450" indent="-171450" eaLnBrk="1" hangingPunct="1">
              <a:buFont typeface="Arial"/>
              <a:buChar char="•"/>
            </a:pPr>
            <a:r>
              <a:rPr lang="en-US" sz="800" dirty="0">
                <a:latin typeface="Times New Roman"/>
                <a:cs typeface="Times New Roman"/>
              </a:rPr>
              <a:t>Mayer, D. (2014, September 14). Real work V. Real World {Blog post}. Retrieved from </a:t>
            </a:r>
            <a:r>
              <a:rPr lang="en-US" sz="800" dirty="0" err="1">
                <a:latin typeface="Times New Roman"/>
                <a:cs typeface="Times New Roman"/>
              </a:rPr>
              <a:t>blog.mrmeyer.com</a:t>
            </a:r>
            <a:endParaRPr lang="en-US" sz="800" dirty="0">
              <a:latin typeface="Times New Roman"/>
              <a:cs typeface="Times New Roman"/>
            </a:endParaRPr>
          </a:p>
          <a:p>
            <a:pPr marL="171450" indent="-171450" eaLnBrk="1" hangingPunct="1">
              <a:buFont typeface="Arial"/>
              <a:buChar char="•"/>
            </a:pPr>
            <a:r>
              <a:rPr lang="en-US" sz="800" dirty="0" err="1">
                <a:latin typeface="Times New Roman"/>
                <a:cs typeface="Times New Roman"/>
              </a:rPr>
              <a:t>Wuolle</a:t>
            </a:r>
            <a:r>
              <a:rPr lang="en-US" sz="800" dirty="0">
                <a:latin typeface="Times New Roman"/>
                <a:cs typeface="Times New Roman"/>
              </a:rPr>
              <a:t>, S. (2016). Real World Connections in the Secondary Mathematics Classroom. Retrieved from </a:t>
            </a:r>
            <a:r>
              <a:rPr lang="en-US" sz="800" dirty="0">
                <a:latin typeface="Times New Roman"/>
                <a:cs typeface="Times New Roman"/>
                <a:hlinkClick r:id="rId3"/>
              </a:rPr>
              <a:t>https://pdfs.semanticscholar.org/12ff/e1590bd8bd2af3adfd753f362f2703eb84dd.pdf</a:t>
            </a:r>
            <a:endParaRPr lang="en-US" sz="800" dirty="0">
              <a:latin typeface="Times New Roman"/>
              <a:cs typeface="Times New Roman"/>
            </a:endParaRPr>
          </a:p>
          <a:p>
            <a:pPr eaLnBrk="1" hangingPunct="1"/>
            <a:endParaRPr lang="en-US" sz="100" dirty="0">
              <a:latin typeface="Arial"/>
              <a:cs typeface="Arial"/>
            </a:endParaRPr>
          </a:p>
        </p:txBody>
      </p:sp>
      <p:sp>
        <p:nvSpPr>
          <p:cNvPr id="29" name="Rectangle 28"/>
          <p:cNvSpPr/>
          <p:nvPr/>
        </p:nvSpPr>
        <p:spPr>
          <a:xfrm>
            <a:off x="4241237" y="6014449"/>
            <a:ext cx="3514276" cy="166524"/>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References</a:t>
            </a:r>
          </a:p>
        </p:txBody>
      </p:sp>
      <p:pic>
        <p:nvPicPr>
          <p:cNvPr id="2" name="Picture 1" descr="UHWO logo"/>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8867" y="98632"/>
            <a:ext cx="832419" cy="672353"/>
          </a:xfrm>
          <a:prstGeom prst="rect">
            <a:avLst/>
          </a:prstGeom>
        </p:spPr>
      </p:pic>
      <p:pic>
        <p:nvPicPr>
          <p:cNvPr id="26" name="Picture 25" descr="UHWO logo"/>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53742" y="98632"/>
            <a:ext cx="826158" cy="672353"/>
          </a:xfrm>
          <a:prstGeom prst="rect">
            <a:avLst/>
          </a:prstGeom>
        </p:spPr>
      </p:pic>
      <p:sp>
        <p:nvSpPr>
          <p:cNvPr id="39" name="Rectangle 38"/>
          <p:cNvSpPr/>
          <p:nvPr/>
        </p:nvSpPr>
        <p:spPr>
          <a:xfrm>
            <a:off x="4129963" y="3159555"/>
            <a:ext cx="3978535"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Ways To Integrate the Real World in the Math Classroom</a:t>
            </a:r>
          </a:p>
        </p:txBody>
      </p:sp>
      <p:pic>
        <p:nvPicPr>
          <p:cNvPr id="8" name="Picture 7" descr="Student profile image"/>
          <p:cNvPicPr>
            <a:picLocks noChangeAspect="1"/>
          </p:cNvPicPr>
          <p:nvPr/>
        </p:nvPicPr>
        <p:blipFill rotWithShape="1">
          <a:blip r:embed="rId6" cstate="print">
            <a:extLst>
              <a:ext uri="{28A0092B-C50C-407E-A947-70E740481C1C}">
                <a14:useLocalDpi xmlns:a14="http://schemas.microsoft.com/office/drawing/2010/main" val="0"/>
              </a:ext>
            </a:extLst>
          </a:blip>
          <a:srcRect l="29815" t="4741" r="23704" b="46519"/>
          <a:stretch/>
        </p:blipFill>
        <p:spPr>
          <a:xfrm>
            <a:off x="8641743" y="4867947"/>
            <a:ext cx="766025" cy="995833"/>
          </a:xfrm>
          <a:prstGeom prst="rect">
            <a:avLst/>
          </a:prstGeom>
        </p:spPr>
      </p:pic>
      <p:pic>
        <p:nvPicPr>
          <p:cNvPr id="9" name="Picture 8" descr="Poster for &quot;Teach Budgeting Skills&quot;"/>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31219" y="3389677"/>
            <a:ext cx="1139392" cy="2355632"/>
          </a:xfrm>
          <a:prstGeom prst="rect">
            <a:avLst/>
          </a:prstGeom>
        </p:spPr>
      </p:pic>
      <p:sp>
        <p:nvSpPr>
          <p:cNvPr id="40" name="Text Box 191"/>
          <p:cNvSpPr txBox="1">
            <a:spLocks noChangeArrowheads="1"/>
          </p:cNvSpPr>
          <p:nvPr/>
        </p:nvSpPr>
        <p:spPr bwMode="auto">
          <a:xfrm>
            <a:off x="9581394" y="5100265"/>
            <a:ext cx="1961462" cy="542446"/>
          </a:xfrm>
          <a:prstGeom prst="rect">
            <a:avLst/>
          </a:prstGeom>
          <a:no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1050" dirty="0">
                <a:latin typeface="Times New Roman"/>
                <a:cs typeface="Times New Roman"/>
              </a:rPr>
              <a:t>Rapunzel Yao</a:t>
            </a:r>
          </a:p>
          <a:p>
            <a:r>
              <a:rPr lang="en-US" sz="1050" dirty="0">
                <a:latin typeface="Times New Roman"/>
                <a:cs typeface="Times New Roman"/>
              </a:rPr>
              <a:t>University of Hawaii at West Oahu</a:t>
            </a:r>
          </a:p>
          <a:p>
            <a:r>
              <a:rPr lang="en-US" sz="1050" dirty="0">
                <a:latin typeface="Times New Roman"/>
                <a:cs typeface="Times New Roman"/>
              </a:rPr>
              <a:t>Email: Rapunzel@hawaii.edu</a:t>
            </a:r>
          </a:p>
        </p:txBody>
      </p:sp>
      <p:sp>
        <p:nvSpPr>
          <p:cNvPr id="41" name="Rectangle 40"/>
          <p:cNvSpPr/>
          <p:nvPr/>
        </p:nvSpPr>
        <p:spPr>
          <a:xfrm>
            <a:off x="9594524" y="4891985"/>
            <a:ext cx="1344049" cy="12951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Contact</a:t>
            </a:r>
          </a:p>
        </p:txBody>
      </p:sp>
      <p:pic>
        <p:nvPicPr>
          <p:cNvPr id="20" name="Picture 19" descr="A &quot;Pretend Play&quot; grocery store"/>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248807" y="3390473"/>
            <a:ext cx="2446774" cy="2367165"/>
          </a:xfrm>
          <a:prstGeom prst="rect">
            <a:avLst/>
          </a:prstGeom>
        </p:spPr>
      </p:pic>
      <p:sp>
        <p:nvSpPr>
          <p:cNvPr id="43" name="Text Box 192"/>
          <p:cNvSpPr txBox="1">
            <a:spLocks noChangeArrowheads="1"/>
          </p:cNvSpPr>
          <p:nvPr/>
        </p:nvSpPr>
        <p:spPr bwMode="auto">
          <a:xfrm>
            <a:off x="8264770" y="3738613"/>
            <a:ext cx="3516922" cy="1027194"/>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1050" dirty="0">
                <a:latin typeface="Times New Roman"/>
                <a:cs typeface="Times New Roman"/>
              </a:rPr>
              <a:t>By relating mathematics to students' everyday lives,</a:t>
            </a:r>
          </a:p>
          <a:p>
            <a:pPr marL="171450" indent="-171450">
              <a:buFont typeface="Wingdings" charset="2"/>
              <a:buChar char="Ø"/>
            </a:pPr>
            <a:r>
              <a:rPr lang="en-US" sz="1050" dirty="0">
                <a:latin typeface="Times New Roman"/>
                <a:cs typeface="Times New Roman"/>
              </a:rPr>
              <a:t> it increases students’ problem-solving abilities and conceptual understanding. </a:t>
            </a:r>
          </a:p>
          <a:p>
            <a:pPr marL="171450" indent="-171450">
              <a:buFont typeface="Wingdings" charset="2"/>
              <a:buChar char="Ø"/>
            </a:pPr>
            <a:r>
              <a:rPr lang="en-US" sz="1050" dirty="0">
                <a:latin typeface="Times New Roman"/>
                <a:cs typeface="Times New Roman"/>
              </a:rPr>
              <a:t>They’ll become more invested in learning mathematical processes</a:t>
            </a:r>
          </a:p>
          <a:p>
            <a:pPr marL="171450" indent="-171450">
              <a:buFont typeface="Wingdings" charset="2"/>
              <a:buChar char="Ø"/>
            </a:pPr>
            <a:r>
              <a:rPr lang="en-US" sz="1050" dirty="0">
                <a:latin typeface="Times New Roman"/>
                <a:cs typeface="Times New Roman"/>
              </a:rPr>
              <a:t>No more “When will I ever use this?” questions.</a:t>
            </a:r>
          </a:p>
        </p:txBody>
      </p:sp>
    </p:spTree>
    <p:extLst>
      <p:ext uri="{BB962C8B-B14F-4D97-AF65-F5344CB8AC3E}">
        <p14:creationId xmlns:p14="http://schemas.microsoft.com/office/powerpoint/2010/main" val="2659752990"/>
      </p:ext>
    </p:extLst>
  </p:cSld>
  <p:clrMapOvr>
    <a:masterClrMapping/>
  </p:clrMapOvr>
</p:sld>
</file>

<file path=ppt/theme/theme1.xml><?xml version="1.0" encoding="utf-8"?>
<a:theme xmlns:a="http://schemas.openxmlformats.org/drawingml/2006/main" name="Office Theme">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930</TotalTime>
  <Words>724</Words>
  <Application>Microsoft Office PowerPoint</Application>
  <PresentationFormat>Widescreen</PresentationFormat>
  <Paragraphs>38</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Arial Black</vt:lpstr>
      <vt:lpstr>Bell MT</vt:lpstr>
      <vt:lpstr>Calibri</vt:lpstr>
      <vt:lpstr>Times New Roman</vt:lpstr>
      <vt:lpstr>Wingdings</vt:lpstr>
      <vt:lpstr>Office Theme</vt:lpstr>
      <vt:lpstr>PowerPoint Presentation</vt:lpstr>
    </vt:vector>
  </TitlesOfParts>
  <Company>UHWO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Integrating the world into Math Classrooms</dc:title>
  <dc:creator>Rapunzel Yao</dc:creator>
  <cp:lastModifiedBy>Alphie Garcia</cp:lastModifiedBy>
  <cp:revision>58</cp:revision>
  <dcterms:created xsi:type="dcterms:W3CDTF">2017-09-21T21:13:48Z</dcterms:created>
  <dcterms:modified xsi:type="dcterms:W3CDTF">2020-02-07T18:57:51Z</dcterms:modified>
</cp:coreProperties>
</file>