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90050"/>
  <p:defaultText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60" autoAdjust="0"/>
    <p:restoredTop sz="94676" autoAdjust="0"/>
  </p:normalViewPr>
  <p:slideViewPr>
    <p:cSldViewPr>
      <p:cViewPr>
        <p:scale>
          <a:sx n="66" d="100"/>
          <a:sy n="66" d="100"/>
        </p:scale>
        <p:origin x="5984" y="64"/>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smtClean="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smtClean="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smtClean="0">
                <a:solidFill>
                  <a:srgbClr val="7F7F7F"/>
                </a:solidFill>
                <a:latin typeface="Calibri" pitchFamily="34" charset="0"/>
                <a:cs typeface="Calibri" panose="020F0502020204030204" pitchFamily="34" charset="0"/>
              </a:rPr>
              <a:t>Placeholders</a:t>
            </a:r>
            <a:r>
              <a:rPr sz="7200" dirty="0" smtClean="0">
                <a:solidFill>
                  <a:srgbClr val="7F7F7F"/>
                </a:solidFill>
                <a:latin typeface="Calibri" pitchFamily="34" charset="0"/>
                <a:cs typeface="Calibri" panose="020F0502020204030204" pitchFamily="34" charset="0"/>
              </a:rPr>
              <a:t>:</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smtClean="0">
                <a:solidFill>
                  <a:srgbClr val="7F7F7F"/>
                </a:solidFill>
                <a:latin typeface="Calibri" pitchFamily="34" charset="0"/>
                <a:cs typeface="Calibri" panose="020F0502020204030204" pitchFamily="34" charset="0"/>
              </a:rPr>
              <a:t>various elements included</a:t>
            </a:r>
            <a:r>
              <a:rPr sz="4900" dirty="0" smtClean="0">
                <a:solidFill>
                  <a:srgbClr val="7F7F7F"/>
                </a:solidFill>
                <a:latin typeface="Calibri" pitchFamily="34" charset="0"/>
                <a:cs typeface="Calibri" panose="020F0502020204030204" pitchFamily="34" charset="0"/>
              </a:rPr>
              <a:t> </a:t>
            </a:r>
            <a:r>
              <a:rPr sz="4900" dirty="0">
                <a:solidFill>
                  <a:srgbClr val="7F7F7F"/>
                </a:solidFill>
                <a:latin typeface="Calibri" pitchFamily="34" charset="0"/>
                <a:cs typeface="Calibri" panose="020F0502020204030204" pitchFamily="34" charset="0"/>
              </a:rPr>
              <a:t>in this </a:t>
            </a:r>
            <a:r>
              <a:rPr lang="en-US" sz="4900" dirty="0" smtClean="0">
                <a:solidFill>
                  <a:srgbClr val="7F7F7F"/>
                </a:solidFill>
                <a:latin typeface="Calibri" pitchFamily="34" charset="0"/>
                <a:cs typeface="Calibri" panose="020F0502020204030204" pitchFamily="34" charset="0"/>
              </a:rPr>
              <a:t>poster are ones</a:t>
            </a:r>
            <a:r>
              <a:rPr lang="en-US" sz="4900" baseline="0" dirty="0" smtClean="0">
                <a:solidFill>
                  <a:srgbClr val="7F7F7F"/>
                </a:solidFill>
                <a:latin typeface="Calibri" pitchFamily="34" charset="0"/>
                <a:cs typeface="Calibri" panose="020F0502020204030204" pitchFamily="34" charset="0"/>
              </a:rPr>
              <a:t> we often see in medical, research, and scientific posters.</a:t>
            </a:r>
            <a:r>
              <a:rPr sz="4900" dirty="0" smtClean="0">
                <a:solidFill>
                  <a:srgbClr val="7F7F7F"/>
                </a:solidFill>
                <a:latin typeface="Calibri" pitchFamily="34" charset="0"/>
                <a:cs typeface="Calibri" panose="020F0502020204030204" pitchFamily="34" charset="0"/>
              </a:rPr>
              <a:t> </a:t>
            </a:r>
            <a:r>
              <a:rPr lang="en-US" sz="4900" dirty="0" smtClean="0">
                <a:solidFill>
                  <a:srgbClr val="7F7F7F"/>
                </a:solidFill>
                <a:latin typeface="Calibri" pitchFamily="34" charset="0"/>
                <a:cs typeface="Calibri" panose="020F0502020204030204" pitchFamily="34" charset="0"/>
              </a:rPr>
              <a:t>Feel</a:t>
            </a:r>
            <a:r>
              <a:rPr lang="en-US" sz="4900" baseline="0" dirty="0" smtClean="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smtClean="0">
                <a:solidFill>
                  <a:srgbClr val="7F7F7F"/>
                </a:solidFill>
                <a:latin typeface="Calibri" pitchFamily="34" charset="0"/>
                <a:cs typeface="Calibri" panose="020F0502020204030204" pitchFamily="34" charset="0"/>
              </a:rPr>
              <a:t>Image</a:t>
            </a:r>
            <a:r>
              <a:rPr lang="en-US" sz="7200" baseline="0" dirty="0" smtClean="0">
                <a:solidFill>
                  <a:srgbClr val="7F7F7F"/>
                </a:solidFill>
                <a:latin typeface="Calibri" pitchFamily="34" charset="0"/>
                <a:cs typeface="Calibri" panose="020F0502020204030204" pitchFamily="34" charset="0"/>
              </a:rPr>
              <a:t> Quality</a:t>
            </a:r>
            <a:r>
              <a:rPr lang="en-US" sz="7200" dirty="0" smtClean="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smtClean="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smtClean="0">
                <a:solidFill>
                  <a:srgbClr val="7F7F7F"/>
                </a:solidFill>
                <a:latin typeface="Calibri" pitchFamily="34" charset="0"/>
                <a:cs typeface="Calibri" panose="020F0502020204030204" pitchFamily="34" charset="0"/>
              </a:rPr>
              <a:t>Insert, Picture</a:t>
            </a:r>
            <a:r>
              <a:rPr lang="en-US" sz="4900" dirty="0" smtClean="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smtClean="0">
                <a:solidFill>
                  <a:srgbClr val="7F7F7F"/>
                </a:solidFill>
                <a:latin typeface="Calibri" pitchFamily="34" charset="0"/>
                <a:cs typeface="Calibri" panose="020F0502020204030204" pitchFamily="34" charset="0"/>
              </a:rPr>
              <a:t>150-200 pixels per inch in their final printed size</a:t>
            </a:r>
            <a:r>
              <a:rPr lang="en-US" sz="4900" dirty="0" smtClean="0">
                <a:solidFill>
                  <a:srgbClr val="7F7F7F"/>
                </a:solidFill>
                <a:latin typeface="Calibri" pitchFamily="34" charset="0"/>
                <a:cs typeface="Calibri" panose="020F0502020204030204" pitchFamily="34" charset="0"/>
              </a:rPr>
              <a:t>. For instance, a 1600 x 1200 pixel</a:t>
            </a:r>
            <a:r>
              <a:rPr lang="en-US" sz="4900" baseline="0" dirty="0" smtClean="0">
                <a:solidFill>
                  <a:srgbClr val="7F7F7F"/>
                </a:solidFill>
                <a:latin typeface="Calibri" pitchFamily="34" charset="0"/>
                <a:cs typeface="Calibri" panose="020F0502020204030204" pitchFamily="34" charset="0"/>
              </a:rPr>
              <a:t> photo will usually look fine up to </a:t>
            </a:r>
            <a:r>
              <a:rPr lang="en-US" sz="4900" dirty="0" smtClean="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smtClean="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smtClean="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r>
              <a:rPr lang="en-US" sz="3600" dirty="0" smtClean="0">
                <a:solidFill>
                  <a:srgbClr val="7F7F7F"/>
                </a:solidFill>
                <a:latin typeface="Calibri" pitchFamily="34" charset="0"/>
                <a:cs typeface="Calibri" panose="020F0502020204030204" pitchFamily="34" charset="0"/>
              </a:rPr>
              <a:t/>
            </a:r>
            <a:br>
              <a:rPr lang="en-US" sz="3600" dirty="0" smtClean="0">
                <a:solidFill>
                  <a:srgbClr val="7F7F7F"/>
                </a:solidFill>
                <a:latin typeface="Calibri" pitchFamily="34" charset="0"/>
                <a:cs typeface="Calibri" panose="020F0502020204030204" pitchFamily="34" charset="0"/>
              </a:rPr>
            </a:br>
            <a:r>
              <a:rPr lang="en-US" sz="3600" dirty="0" smtClean="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smtClean="0">
                  <a:solidFill>
                    <a:schemeClr val="bg1">
                      <a:lumMod val="50000"/>
                    </a:schemeClr>
                  </a:solidFill>
                  <a:latin typeface="Calibri" pitchFamily="34" charset="0"/>
                  <a:cs typeface="Calibri" panose="020F0502020204030204" pitchFamily="34" charset="0"/>
                </a:rPr>
                <a:t>Change</a:t>
              </a:r>
              <a:r>
                <a:rPr lang="en-US" sz="7200" baseline="0" dirty="0" smtClean="0">
                  <a:solidFill>
                    <a:schemeClr val="bg1">
                      <a:lumMod val="50000"/>
                    </a:schemeClr>
                  </a:solidFill>
                  <a:latin typeface="Calibri" pitchFamily="34" charset="0"/>
                  <a:cs typeface="Calibri" panose="020F0502020204030204" pitchFamily="34" charset="0"/>
                </a:rPr>
                <a:t> Color Theme</a:t>
              </a:r>
              <a:r>
                <a:rPr lang="en-US" sz="7200" dirty="0" smtClean="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smtClean="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smtClean="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smtClean="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smtClean="0">
                  <a:solidFill>
                    <a:schemeClr val="bg1">
                      <a:lumMod val="50000"/>
                    </a:schemeClr>
                  </a:solidFill>
                  <a:latin typeface="Calibri" pitchFamily="34" charset="0"/>
                  <a:cs typeface="Calibri" panose="020F0502020204030204" pitchFamily="34" charset="0"/>
                </a:rPr>
                <a:t>Design</a:t>
              </a:r>
              <a:r>
                <a:rPr lang="en-US" sz="4900" baseline="0" dirty="0" smtClean="0">
                  <a:solidFill>
                    <a:schemeClr val="bg1">
                      <a:lumMod val="50000"/>
                    </a:schemeClr>
                  </a:solidFill>
                  <a:latin typeface="Calibri" pitchFamily="34" charset="0"/>
                  <a:cs typeface="Calibri" panose="020F0502020204030204" pitchFamily="34" charset="0"/>
                </a:rPr>
                <a:t> tab, then select the </a:t>
              </a:r>
              <a:r>
                <a:rPr lang="en-US" sz="4900" b="1" baseline="0" dirty="0" smtClean="0">
                  <a:solidFill>
                    <a:schemeClr val="bg1">
                      <a:lumMod val="50000"/>
                    </a:schemeClr>
                  </a:solidFill>
                  <a:latin typeface="Calibri" pitchFamily="34" charset="0"/>
                  <a:cs typeface="Calibri" panose="020F0502020204030204" pitchFamily="34" charset="0"/>
                </a:rPr>
                <a:t>Colors</a:t>
              </a:r>
              <a:r>
                <a:rPr lang="en-US" sz="4900" baseline="0" dirty="0" smtClean="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smtClean="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smtClean="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smtClean="0">
                  <a:solidFill>
                    <a:schemeClr val="bg1">
                      <a:lumMod val="50000"/>
                    </a:schemeClr>
                  </a:solidFill>
                  <a:latin typeface="Calibri" pitchFamily="34" charset="0"/>
                  <a:cs typeface="Calibri" panose="020F0502020204030204" pitchFamily="34" charset="0"/>
                </a:rPr>
                <a:t>Once your poster file is ready, visit</a:t>
              </a:r>
              <a:r>
                <a:rPr lang="en-US" sz="4900" baseline="0" dirty="0" smtClean="0">
                  <a:solidFill>
                    <a:schemeClr val="bg1">
                      <a:lumMod val="50000"/>
                    </a:schemeClr>
                  </a:solidFill>
                  <a:latin typeface="Calibri" pitchFamily="34" charset="0"/>
                  <a:cs typeface="Calibri" panose="020F0502020204030204" pitchFamily="34" charset="0"/>
                </a:rPr>
                <a:t> </a:t>
              </a:r>
              <a:r>
                <a:rPr lang="en-US" sz="4900" b="1" baseline="0" dirty="0" smtClean="0">
                  <a:solidFill>
                    <a:schemeClr val="bg1">
                      <a:lumMod val="50000"/>
                    </a:schemeClr>
                  </a:solidFill>
                  <a:latin typeface="Calibri" pitchFamily="34" charset="0"/>
                  <a:cs typeface="Calibri" panose="020F0502020204030204" pitchFamily="34" charset="0"/>
                </a:rPr>
                <a:t>www.genigraphics.com</a:t>
              </a:r>
              <a:r>
                <a:rPr lang="en-US" sz="4900" baseline="0" dirty="0" smtClean="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smtClean="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smtClean="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smtClean="0">
                  <a:solidFill>
                    <a:schemeClr val="bg1">
                      <a:lumMod val="50000"/>
                    </a:schemeClr>
                  </a:solidFill>
                  <a:latin typeface="Calibri" pitchFamily="34" charset="0"/>
                  <a:cs typeface="Calibri" panose="020F0502020204030204" pitchFamily="34" charset="0"/>
                </a:rPr>
                <a:t>US and Canada:  1-800-790-4001</a:t>
              </a:r>
              <a:br>
                <a:rPr lang="en-US" sz="4900" baseline="0" dirty="0" smtClean="0">
                  <a:solidFill>
                    <a:schemeClr val="bg1">
                      <a:lumMod val="50000"/>
                    </a:schemeClr>
                  </a:solidFill>
                  <a:latin typeface="Calibri" pitchFamily="34" charset="0"/>
                  <a:cs typeface="Calibri" panose="020F0502020204030204" pitchFamily="34" charset="0"/>
                </a:rPr>
              </a:br>
              <a:r>
                <a:rPr lang="en-US" sz="4900" baseline="0" dirty="0" smtClean="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3600" dirty="0" smtClean="0">
                  <a:solidFill>
                    <a:schemeClr val="bg1">
                      <a:lumMod val="50000"/>
                    </a:schemeClr>
                  </a:solidFill>
                  <a:latin typeface="Calibri" pitchFamily="34" charset="0"/>
                  <a:cs typeface="Calibri" panose="020F0502020204030204" pitchFamily="34" charset="0"/>
                </a:rPr>
                <a:t/>
              </a:r>
              <a:br>
                <a:rPr lang="en-US" sz="3600" dirty="0" smtClean="0">
                  <a:solidFill>
                    <a:schemeClr val="bg1">
                      <a:lumMod val="50000"/>
                    </a:schemeClr>
                  </a:solidFill>
                  <a:latin typeface="Calibri" pitchFamily="34" charset="0"/>
                  <a:cs typeface="Calibri" panose="020F0502020204030204" pitchFamily="34" charset="0"/>
                </a:rPr>
              </a:br>
              <a:r>
                <a:rPr lang="en-US" sz="3600" dirty="0" smtClean="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3812944807"/>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329128" tIns="164564" rIns="329128" bIns="164564"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194560" y="7680963"/>
            <a:ext cx="39502080" cy="21724623"/>
          </a:xfrm>
          <a:prstGeom prst="rect">
            <a:avLst/>
          </a:prstGeom>
        </p:spPr>
        <p:txBody>
          <a:bodyPr vert="horz" lIns="329128" tIns="164564" rIns="329128" bIns="164564"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2194560" y="30510483"/>
            <a:ext cx="10241280" cy="1752600"/>
          </a:xfrm>
          <a:prstGeom prst="rect">
            <a:avLst/>
          </a:prstGeom>
        </p:spPr>
        <p:txBody>
          <a:bodyPr vert="horz" lIns="329128" tIns="164564" rIns="329128" bIns="164564" rtlCol="0" anchor="ctr"/>
          <a:lstStyle>
            <a:lvl1pPr algn="l">
              <a:defRPr sz="4400">
                <a:solidFill>
                  <a:schemeClr val="tx1">
                    <a:tint val="75000"/>
                  </a:schemeClr>
                </a:solidFill>
              </a:defRPr>
            </a:lvl1pPr>
          </a:lstStyle>
          <a:p>
            <a:fld id="{985D6BDF-9D0E-4E2B-85B8-D8F4790360C9}" type="datetimeFigureOut">
              <a:rPr lang="en-US" smtClean="0"/>
              <a:t>11/17/20</a:t>
            </a:fld>
            <a:endParaRPr lang="en-US" dirty="0"/>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29128" tIns="164564" rIns="329128" bIns="164564" rtlCol="0" anchor="ctr"/>
          <a:lstStyle>
            <a:lvl1pPr algn="ctr">
              <a:defRPr sz="4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29128" tIns="164564" rIns="329128" bIns="164564" rtlCol="0" anchor="ctr"/>
          <a:lstStyle>
            <a:lvl1pPr algn="r">
              <a:defRPr sz="44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xmlns:p14="http://schemas.microsoft.com/office/powerpoint/2010/main" id="1" dur="indefinite" restart="never" nodeType="tmRoot"/>
      </p:par>
    </p:tnLst>
  </p:timing>
  <p:txStyles>
    <p:titleStyle>
      <a:lvl1pPr algn="ctr" defTabSz="3291279" rtl="0" eaLnBrk="1" latinLnBrk="0" hangingPunct="1">
        <a:spcBef>
          <a:spcPct val="0"/>
        </a:spcBef>
        <a:buNone/>
        <a:defRPr sz="6000" kern="1200">
          <a:solidFill>
            <a:schemeClr val="tx1"/>
          </a:solidFill>
          <a:latin typeface="+mj-lt"/>
          <a:ea typeface="+mj-ea"/>
          <a:cs typeface="+mj-cs"/>
        </a:defRPr>
      </a:lvl1pPr>
    </p:titleStyle>
    <p:bodyStyle>
      <a:lvl1pPr marL="342842"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85683"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2pPr>
      <a:lvl3pPr marL="1028525"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371366"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1714209"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905101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6pPr>
      <a:lvl7pPr marL="1069665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7pPr>
      <a:lvl8pPr marL="12342297"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8pPr>
      <a:lvl9pPr marL="13987936"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9pPr>
    </p:bodyStyle>
    <p:other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257800" y="0"/>
            <a:ext cx="32918400" cy="2908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7200" b="1" dirty="0">
                <a:solidFill>
                  <a:schemeClr val="accent3">
                    <a:lumMod val="20000"/>
                    <a:lumOff val="80000"/>
                  </a:schemeClr>
                </a:solidFill>
                <a:latin typeface="+mn-lt"/>
              </a:rPr>
              <a:t>Determining the Effectiveness of </a:t>
            </a:r>
            <a:r>
              <a:rPr lang="en-US" sz="7200" b="1" dirty="0" err="1">
                <a:solidFill>
                  <a:schemeClr val="accent3">
                    <a:lumMod val="20000"/>
                    <a:lumOff val="80000"/>
                  </a:schemeClr>
                </a:solidFill>
                <a:latin typeface="+mn-lt"/>
              </a:rPr>
              <a:t>LoRa</a:t>
            </a:r>
            <a:r>
              <a:rPr lang="en-US" sz="7200" b="1" dirty="0">
                <a:solidFill>
                  <a:schemeClr val="accent3">
                    <a:lumMod val="20000"/>
                    <a:lumOff val="80000"/>
                  </a:schemeClr>
                </a:solidFill>
                <a:latin typeface="+mn-lt"/>
              </a:rPr>
              <a:t> and </a:t>
            </a:r>
            <a:r>
              <a:rPr lang="en-US" sz="7200" b="1" dirty="0" err="1">
                <a:solidFill>
                  <a:schemeClr val="accent3">
                    <a:lumMod val="20000"/>
                    <a:lumOff val="80000"/>
                  </a:schemeClr>
                </a:solidFill>
                <a:latin typeface="+mn-lt"/>
              </a:rPr>
              <a:t>LoRaWAN</a:t>
            </a:r>
            <a:r>
              <a:rPr lang="en-US" sz="7200" b="1" dirty="0">
                <a:solidFill>
                  <a:schemeClr val="accent3">
                    <a:lumMod val="20000"/>
                    <a:lumOff val="80000"/>
                  </a:schemeClr>
                </a:solidFill>
                <a:latin typeface="+mn-lt"/>
              </a:rPr>
              <a:t> Technology within a Mobile Medical Unit (MMU)</a:t>
            </a:r>
          </a:p>
        </p:txBody>
      </p:sp>
      <p:sp>
        <p:nvSpPr>
          <p:cNvPr id="5" name="Text Box 123"/>
          <p:cNvSpPr txBox="1">
            <a:spLocks noChangeArrowheads="1"/>
          </p:cNvSpPr>
          <p:nvPr/>
        </p:nvSpPr>
        <p:spPr bwMode="auto">
          <a:xfrm>
            <a:off x="5486400" y="2400300"/>
            <a:ext cx="329184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dirty="0" smtClean="0">
                <a:solidFill>
                  <a:schemeClr val="accent3">
                    <a:lumMod val="20000"/>
                    <a:lumOff val="80000"/>
                  </a:schemeClr>
                </a:solidFill>
                <a:latin typeface="+mn-lt"/>
              </a:rPr>
              <a:t>Bobby Jo </a:t>
            </a:r>
            <a:r>
              <a:rPr lang="en-US" sz="4000" dirty="0" err="1" smtClean="0">
                <a:solidFill>
                  <a:schemeClr val="accent3">
                    <a:lumMod val="20000"/>
                    <a:lumOff val="80000"/>
                  </a:schemeClr>
                </a:solidFill>
                <a:latin typeface="+mn-lt"/>
              </a:rPr>
              <a:t>Balmonte</a:t>
            </a:r>
            <a:r>
              <a:rPr lang="en-US" sz="4000" dirty="0" smtClean="0">
                <a:solidFill>
                  <a:schemeClr val="accent3">
                    <a:lumMod val="20000"/>
                    <a:lumOff val="80000"/>
                  </a:schemeClr>
                </a:solidFill>
                <a:latin typeface="+mn-lt"/>
              </a:rPr>
              <a:t>; </a:t>
            </a:r>
            <a:endParaRPr lang="en-US" sz="4000" baseline="30000" dirty="0">
              <a:solidFill>
                <a:schemeClr val="accent3">
                  <a:lumMod val="20000"/>
                  <a:lumOff val="80000"/>
                </a:schemeClr>
              </a:solidFill>
              <a:latin typeface="+mn-lt"/>
            </a:endParaRPr>
          </a:p>
          <a:p>
            <a:pPr algn="ctr" eaLnBrk="1" hangingPunct="1"/>
            <a:r>
              <a:rPr lang="en-US" sz="4000" baseline="30000" dirty="0" smtClean="0">
                <a:solidFill>
                  <a:schemeClr val="accent3">
                    <a:lumMod val="20000"/>
                    <a:lumOff val="80000"/>
                  </a:schemeClr>
                </a:solidFill>
                <a:latin typeface="+mn-lt"/>
              </a:rPr>
              <a:t>1</a:t>
            </a:r>
            <a:r>
              <a:rPr lang="en-US" sz="4000" dirty="0" smtClean="0">
                <a:solidFill>
                  <a:schemeClr val="accent3">
                    <a:lumMod val="20000"/>
                    <a:lumOff val="80000"/>
                  </a:schemeClr>
                </a:solidFill>
                <a:latin typeface="+mn-lt"/>
              </a:rPr>
              <a:t>University of Hawaii West Oahu, </a:t>
            </a:r>
            <a:endParaRPr lang="en-US" sz="4000" dirty="0">
              <a:solidFill>
                <a:schemeClr val="accent3">
                  <a:lumMod val="20000"/>
                  <a:lumOff val="80000"/>
                </a:schemeClr>
              </a:solidFill>
              <a:latin typeface="+mn-lt"/>
            </a:endParaRPr>
          </a:p>
        </p:txBody>
      </p:sp>
      <p:sp>
        <p:nvSpPr>
          <p:cNvPr id="24" name="TextBox 23"/>
          <p:cNvSpPr txBox="1"/>
          <p:nvPr/>
        </p:nvSpPr>
        <p:spPr>
          <a:xfrm>
            <a:off x="5029200" y="30022800"/>
            <a:ext cx="4734605" cy="1792786"/>
          </a:xfrm>
          <a:prstGeom prst="rect">
            <a:avLst/>
          </a:prstGeom>
          <a:solidFill>
            <a:schemeClr val="accent1">
              <a:lumMod val="40000"/>
              <a:lumOff val="60000"/>
            </a:schemeClr>
          </a:solidFill>
        </p:spPr>
        <p:txBody>
          <a:bodyPr wrap="none" lIns="68568" tIns="34284" rIns="68568" bIns="34284" rtlCol="0">
            <a:spAutoFit/>
          </a:bodyPr>
          <a:lstStyle/>
          <a:p>
            <a:r>
              <a:rPr lang="en-US" sz="2800" dirty="0" smtClean="0"/>
              <a:t>Bobby Jo </a:t>
            </a:r>
            <a:r>
              <a:rPr lang="en-US" sz="2800" dirty="0" err="1" smtClean="0"/>
              <a:t>Balmonte</a:t>
            </a:r>
            <a:endParaRPr lang="en-US" sz="2800" dirty="0"/>
          </a:p>
          <a:p>
            <a:r>
              <a:rPr lang="en-US" sz="2800" dirty="0" smtClean="0"/>
              <a:t>University of Hawaii West Oahu</a:t>
            </a:r>
            <a:endParaRPr lang="en-US" sz="2800" dirty="0"/>
          </a:p>
          <a:p>
            <a:r>
              <a:rPr lang="en-US" sz="2800" dirty="0" smtClean="0"/>
              <a:t>bobbyjo@hawaii.edu</a:t>
            </a:r>
            <a:endParaRPr lang="en-US" sz="2800" dirty="0"/>
          </a:p>
          <a:p>
            <a:r>
              <a:rPr lang="en-US" sz="2800" dirty="0" smtClean="0"/>
              <a:t>808-656-6740</a:t>
            </a:r>
            <a:endParaRPr lang="en-US" sz="2800" dirty="0"/>
          </a:p>
        </p:txBody>
      </p:sp>
      <p:sp>
        <p:nvSpPr>
          <p:cNvPr id="25" name="TextBox 24"/>
          <p:cNvSpPr txBox="1"/>
          <p:nvPr/>
        </p:nvSpPr>
        <p:spPr>
          <a:xfrm>
            <a:off x="1706880" y="29146502"/>
            <a:ext cx="1937494" cy="746346"/>
          </a:xfrm>
          <a:prstGeom prst="rect">
            <a:avLst/>
          </a:prstGeom>
          <a:noFill/>
        </p:spPr>
        <p:txBody>
          <a:bodyPr wrap="none" lIns="68568" tIns="34284" rIns="68568" bIns="34284" rtlCol="0">
            <a:spAutoFit/>
          </a:bodyPr>
          <a:lstStyle/>
          <a:p>
            <a:r>
              <a:rPr lang="en-US" sz="4400" b="1" dirty="0"/>
              <a:t>Contact</a:t>
            </a:r>
          </a:p>
        </p:txBody>
      </p:sp>
      <p:sp>
        <p:nvSpPr>
          <p:cNvPr id="26" name="TextBox 25"/>
          <p:cNvSpPr txBox="1"/>
          <p:nvPr/>
        </p:nvSpPr>
        <p:spPr>
          <a:xfrm>
            <a:off x="21945600" y="30038039"/>
            <a:ext cx="19507200" cy="2194560"/>
          </a:xfrm>
          <a:prstGeom prst="rect">
            <a:avLst/>
          </a:prstGeom>
          <a:noFill/>
        </p:spPr>
        <p:txBody>
          <a:bodyPr wrap="square" lIns="68568" tIns="68568" rIns="68568" bIns="68568" numCol="1" spcCol="342842" rtlCol="0">
            <a:noAutofit/>
          </a:bodyPr>
          <a:lstStyle/>
          <a:p>
            <a:pPr marL="342842" indent="-342842">
              <a:buFont typeface="+mj-lt"/>
              <a:buAutoNum type="arabicPeriod"/>
            </a:pPr>
            <a:r>
              <a:rPr lang="en-US" sz="1400" dirty="0" err="1" smtClean="0"/>
              <a:t>Wiklundh</a:t>
            </a:r>
            <a:r>
              <a:rPr lang="en-US" sz="1400" dirty="0" smtClean="0"/>
              <a:t>, K. C. (2019). Understanding the </a:t>
            </a:r>
            <a:r>
              <a:rPr lang="en-US" sz="1400" dirty="0" err="1" smtClean="0"/>
              <a:t>IoT</a:t>
            </a:r>
            <a:r>
              <a:rPr lang="en-US" sz="1400" dirty="0" smtClean="0"/>
              <a:t> technology </a:t>
            </a:r>
            <a:r>
              <a:rPr lang="en-US" sz="1400" dirty="0" err="1" smtClean="0"/>
              <a:t>LoRa</a:t>
            </a:r>
            <a:r>
              <a:rPr lang="en-US" sz="1400" dirty="0" smtClean="0"/>
              <a:t> and its interference vulnerability. </a:t>
            </a:r>
            <a:r>
              <a:rPr lang="en-US" sz="1400" i="1" dirty="0" smtClean="0"/>
              <a:t>2019 International Symposium on Electromagnetic Compatibility - EMC EUROPE</a:t>
            </a:r>
            <a:r>
              <a:rPr lang="en-US" sz="1400" dirty="0" smtClean="0"/>
              <a:t>. https://doi.org/10.1109/emceurope.2019.8871966 </a:t>
            </a:r>
          </a:p>
          <a:p>
            <a:pPr marL="342842" indent="-342842">
              <a:buFont typeface="+mj-lt"/>
              <a:buAutoNum type="arabicPeriod"/>
            </a:pPr>
            <a:r>
              <a:rPr lang="en-US" sz="1400" dirty="0" smtClean="0"/>
              <a:t> Islam, M. S., Islam, M. T., </a:t>
            </a:r>
            <a:r>
              <a:rPr lang="en-US" sz="1400" dirty="0" err="1" smtClean="0"/>
              <a:t>Almutairi</a:t>
            </a:r>
            <a:r>
              <a:rPr lang="en-US" sz="1400" dirty="0" smtClean="0"/>
              <a:t>, A. F., </a:t>
            </a:r>
            <a:r>
              <a:rPr lang="en-US" sz="1400" dirty="0" err="1" smtClean="0"/>
              <a:t>Beng</a:t>
            </a:r>
            <a:r>
              <a:rPr lang="en-US" sz="1400" dirty="0" smtClean="0"/>
              <a:t>, G. K., Misran, N., &amp; Amin, N. (2019). Monitoring of the Human Body Signal through the Internet of Things (</a:t>
            </a:r>
            <a:r>
              <a:rPr lang="en-US" sz="1400" dirty="0" err="1" smtClean="0"/>
              <a:t>IoT</a:t>
            </a:r>
            <a:r>
              <a:rPr lang="en-US" sz="1400" dirty="0" smtClean="0"/>
              <a:t>) Based </a:t>
            </a:r>
            <a:r>
              <a:rPr lang="en-US" sz="1400" dirty="0" err="1" smtClean="0"/>
              <a:t>LoRa</a:t>
            </a:r>
            <a:r>
              <a:rPr lang="en-US" sz="1400" dirty="0" smtClean="0"/>
              <a:t> Wireless Network System. </a:t>
            </a:r>
            <a:r>
              <a:rPr lang="en-US" sz="1400" i="1" dirty="0" smtClean="0"/>
              <a:t>Applied Sciences,</a:t>
            </a:r>
            <a:r>
              <a:rPr lang="en-US" sz="1400" dirty="0" smtClean="0"/>
              <a:t> </a:t>
            </a:r>
            <a:r>
              <a:rPr lang="en-US" sz="1400" i="1" dirty="0" smtClean="0"/>
              <a:t>9</a:t>
            </a:r>
            <a:r>
              <a:rPr lang="en-US" sz="1400" dirty="0" smtClean="0"/>
              <a:t>(9), 1884. doi:10.3390/app9091884</a:t>
            </a:r>
          </a:p>
          <a:p>
            <a:pPr marL="342842" indent="-342842">
              <a:buFont typeface="+mj-lt"/>
              <a:buAutoNum type="arabicPeriod"/>
            </a:pPr>
            <a:r>
              <a:rPr lang="en-US" sz="1400" dirty="0" smtClean="0"/>
              <a:t> </a:t>
            </a:r>
            <a:r>
              <a:rPr lang="en-US" sz="1400" dirty="0" err="1" smtClean="0"/>
              <a:t>Queralta</a:t>
            </a:r>
            <a:r>
              <a:rPr lang="en-US" sz="1400" dirty="0" smtClean="0"/>
              <a:t>, J. P., </a:t>
            </a:r>
            <a:r>
              <a:rPr lang="en-US" sz="1400" dirty="0" err="1" smtClean="0"/>
              <a:t>Gia</a:t>
            </a:r>
            <a:r>
              <a:rPr lang="en-US" sz="1400" dirty="0" smtClean="0"/>
              <a:t>, T. N., </a:t>
            </a:r>
            <a:r>
              <a:rPr lang="en-US" sz="1400" dirty="0" err="1" smtClean="0"/>
              <a:t>Tenhunen</a:t>
            </a:r>
            <a:r>
              <a:rPr lang="en-US" sz="1400" dirty="0" smtClean="0"/>
              <a:t>, H., &amp; </a:t>
            </a:r>
            <a:r>
              <a:rPr lang="en-US" sz="1400" dirty="0" err="1" smtClean="0"/>
              <a:t>Westerlund</a:t>
            </a:r>
            <a:r>
              <a:rPr lang="en-US" sz="1400" dirty="0" smtClean="0"/>
              <a:t>, T. (2019). Edge-AI in </a:t>
            </a:r>
            <a:r>
              <a:rPr lang="en-US" sz="1400" dirty="0" err="1" smtClean="0"/>
              <a:t>LoRa</a:t>
            </a:r>
            <a:r>
              <a:rPr lang="en-US" sz="1400" dirty="0" smtClean="0"/>
              <a:t>-based Health Monitoring: Fall Detection System with Fog Computing and LSTM Recurrent Neural Networks. </a:t>
            </a:r>
            <a:r>
              <a:rPr lang="en-US" sz="1400" i="1" dirty="0" smtClean="0"/>
              <a:t>2019 42nd International Conference on Telecommunications and Signal Processing (TSP)</a:t>
            </a:r>
            <a:r>
              <a:rPr lang="en-US" sz="1400" dirty="0" smtClean="0"/>
              <a:t>. doi:10.1109/tsp.2019.8768883</a:t>
            </a:r>
          </a:p>
          <a:p>
            <a:pPr marL="342842" indent="-342842">
              <a:buFont typeface="+mj-lt"/>
              <a:buAutoNum type="arabicPeriod"/>
            </a:pPr>
            <a:r>
              <a:rPr lang="en-US" sz="1400" dirty="0" smtClean="0"/>
              <a:t> </a:t>
            </a:r>
            <a:r>
              <a:rPr lang="en-US" sz="1400" dirty="0" err="1" smtClean="0"/>
              <a:t>Centelles</a:t>
            </a:r>
            <a:r>
              <a:rPr lang="en-US" sz="1400" dirty="0" smtClean="0"/>
              <a:t>, R. P., </a:t>
            </a:r>
            <a:r>
              <a:rPr lang="en-US" sz="1400" dirty="0" err="1" smtClean="0"/>
              <a:t>Freitag</a:t>
            </a:r>
            <a:r>
              <a:rPr lang="en-US" sz="1400" dirty="0" smtClean="0"/>
              <a:t>, F., </a:t>
            </a:r>
            <a:r>
              <a:rPr lang="en-US" sz="1400" dirty="0" err="1" smtClean="0"/>
              <a:t>Meseguer</a:t>
            </a:r>
            <a:r>
              <a:rPr lang="en-US" sz="1400" dirty="0" smtClean="0"/>
              <a:t>, R., Navarro, L., Ochoa, S. F., &amp; Santos, R. M. (2019). A </a:t>
            </a:r>
            <a:r>
              <a:rPr lang="en-US" sz="1400" dirty="0" err="1" smtClean="0"/>
              <a:t>LoRa</a:t>
            </a:r>
            <a:r>
              <a:rPr lang="en-US" sz="1400" dirty="0" smtClean="0"/>
              <a:t>-Based Communication System for Coordinated Response in an Earthquake Aftermath. </a:t>
            </a:r>
            <a:r>
              <a:rPr lang="en-US" sz="1400" i="1" dirty="0" smtClean="0"/>
              <a:t>Proceedings</a:t>
            </a:r>
            <a:r>
              <a:rPr lang="en-US" sz="1400" dirty="0" smtClean="0"/>
              <a:t>, </a:t>
            </a:r>
            <a:r>
              <a:rPr lang="en-US" sz="1400" i="1" dirty="0" smtClean="0"/>
              <a:t>31</a:t>
            </a:r>
            <a:r>
              <a:rPr lang="en-US" sz="1400" dirty="0" smtClean="0"/>
              <a:t>(1), 73. https://doi.org/10.3390/proceedings2019031073</a:t>
            </a:r>
          </a:p>
          <a:p>
            <a:pPr marL="342842" indent="-342842">
              <a:buFont typeface="+mj-lt"/>
              <a:buAutoNum type="arabicPeriod"/>
            </a:pPr>
            <a:r>
              <a:rPr lang="en-US" sz="1400" dirty="0" smtClean="0"/>
              <a:t> </a:t>
            </a:r>
            <a:r>
              <a:rPr lang="en-US" sz="1400" dirty="0" err="1" smtClean="0"/>
              <a:t>Farhad</a:t>
            </a:r>
            <a:r>
              <a:rPr lang="en-US" sz="1400" dirty="0" smtClean="0"/>
              <a:t>, A., Kim, D., Kim, B., Mohammed, A. F., &amp; </a:t>
            </a:r>
            <a:r>
              <a:rPr lang="en-US" sz="1400" dirty="0" err="1" smtClean="0"/>
              <a:t>Pyun</a:t>
            </a:r>
            <a:r>
              <a:rPr lang="en-US" sz="1400" dirty="0" smtClean="0"/>
              <a:t>, J. (2020). Mobility-Aware Resource Assignment to </a:t>
            </a:r>
            <a:r>
              <a:rPr lang="en-US" sz="1400" dirty="0" err="1" smtClean="0"/>
              <a:t>IoT</a:t>
            </a:r>
            <a:r>
              <a:rPr lang="en-US" sz="1400" dirty="0" smtClean="0"/>
              <a:t> Applications in Long-Range Wide Area Networks. </a:t>
            </a:r>
            <a:r>
              <a:rPr lang="en-US" sz="1400" i="1" dirty="0" smtClean="0"/>
              <a:t>IEEE Access,</a:t>
            </a:r>
            <a:r>
              <a:rPr lang="en-US" sz="1400" dirty="0" smtClean="0"/>
              <a:t> 1-1. doi:10.1109/access.2020.3029575</a:t>
            </a:r>
          </a:p>
          <a:p>
            <a:pPr marL="342842" indent="-342842">
              <a:buFont typeface="+mj-lt"/>
              <a:buAutoNum type="arabicPeriod"/>
            </a:pPr>
            <a:r>
              <a:rPr lang="en-US" sz="1400" dirty="0"/>
              <a:t>Moore, D. (2019, October 25). </a:t>
            </a:r>
            <a:r>
              <a:rPr lang="en-US" sz="1400" i="1" dirty="0" err="1"/>
              <a:t>LoRaWAN</a:t>
            </a:r>
            <a:r>
              <a:rPr lang="en-US" sz="1400" i="1" dirty="0"/>
              <a:t> Will Co-exist with the 5G Ecosystem as a De Facto Unlicensed LPWAN Standard</a:t>
            </a:r>
            <a:r>
              <a:rPr lang="en-US" sz="1400" dirty="0"/>
              <a:t>. </a:t>
            </a:r>
            <a:r>
              <a:rPr lang="en-US" sz="1400" dirty="0" err="1"/>
              <a:t>FierceWireless</a:t>
            </a:r>
            <a:r>
              <a:rPr lang="en-US" sz="1400" dirty="0"/>
              <a:t>. https://www.fiercewireless.com/sponsored/lorawan-will-co-exist-5g-ecosystem-as-a-de-facto-unlicensed-lpwan-standard-0. </a:t>
            </a:r>
            <a:endParaRPr lang="en-US" sz="1400" dirty="0" smtClean="0"/>
          </a:p>
          <a:p>
            <a:pPr marL="342842" indent="-342842">
              <a:buFont typeface="+mj-lt"/>
              <a:buAutoNum type="arabicPeriod"/>
            </a:pPr>
            <a:r>
              <a:rPr lang="en-US" sz="1400" dirty="0" smtClean="0"/>
              <a:t> </a:t>
            </a:r>
            <a:r>
              <a:rPr lang="en-US" sz="1400" dirty="0"/>
              <a:t>Slats, L. </a:t>
            </a:r>
            <a:r>
              <a:rPr lang="en-US" sz="1400" i="1" dirty="0"/>
              <a:t>A Brief History of </a:t>
            </a:r>
            <a:r>
              <a:rPr lang="en-US" sz="1400" i="1" dirty="0" err="1"/>
              <a:t>LoRa</a:t>
            </a:r>
            <a:r>
              <a:rPr lang="en-US" sz="1400" i="1" dirty="0"/>
              <a:t>®: Three Inventors Share Their Personal Story at The Things Conference</a:t>
            </a:r>
            <a:r>
              <a:rPr lang="en-US" sz="1400" dirty="0"/>
              <a:t>. https://blog.semtech.com/a-brief-history-of-lora-three-inventors-share-their-personal-story-at-the-things-conference</a:t>
            </a:r>
            <a:r>
              <a:rPr lang="en-US" sz="1400" dirty="0" smtClean="0"/>
              <a:t>.</a:t>
            </a:r>
          </a:p>
          <a:p>
            <a:endParaRPr lang="en-US" sz="1400" dirty="0" smtClean="0"/>
          </a:p>
        </p:txBody>
      </p:sp>
      <p:sp>
        <p:nvSpPr>
          <p:cNvPr id="27" name="TextBox 26"/>
          <p:cNvSpPr txBox="1"/>
          <p:nvPr/>
        </p:nvSpPr>
        <p:spPr>
          <a:xfrm>
            <a:off x="21945603" y="29146502"/>
            <a:ext cx="2703473" cy="746346"/>
          </a:xfrm>
          <a:prstGeom prst="rect">
            <a:avLst/>
          </a:prstGeom>
          <a:noFill/>
        </p:spPr>
        <p:txBody>
          <a:bodyPr wrap="none" lIns="68568" tIns="34284" rIns="68568" bIns="34284" rtlCol="0">
            <a:spAutoFit/>
          </a:bodyPr>
          <a:lstStyle/>
          <a:p>
            <a:r>
              <a:rPr lang="en-US" sz="4400" b="1" dirty="0"/>
              <a:t>References</a:t>
            </a:r>
          </a:p>
        </p:txBody>
      </p:sp>
      <p:sp>
        <p:nvSpPr>
          <p:cNvPr id="10" name="Text Box 189"/>
          <p:cNvSpPr txBox="1">
            <a:spLocks noChangeArrowheads="1"/>
          </p:cNvSpPr>
          <p:nvPr/>
        </p:nvSpPr>
        <p:spPr bwMode="auto">
          <a:xfrm>
            <a:off x="1463040" y="5486400"/>
            <a:ext cx="13167360" cy="717114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During disasters, communication is utmost important as it is the lifeline of many mobile medical units such as firefighters, paramedics, search and rescue teams, medical strike teams and other first responders. From hurricanes, to tsunamis, to wildfires and earthquakes, communications by radios, cellphones and satellites are the primary modes of communication. But sometimes, based on the severity, these modes of communications become inoperable. Mobile medical unit rely on accurate information communication to provide proper assessment and care when responding. This is where </a:t>
            </a:r>
            <a:r>
              <a:rPr lang="en-US" sz="3200" dirty="0" err="1">
                <a:latin typeface="Calibri" pitchFamily="34" charset="0"/>
              </a:rPr>
              <a:t>LoRa</a:t>
            </a:r>
            <a:r>
              <a:rPr lang="en-US" sz="3200" dirty="0">
                <a:latin typeface="Calibri" pitchFamily="34" charset="0"/>
              </a:rPr>
              <a:t> and </a:t>
            </a:r>
            <a:r>
              <a:rPr lang="en-US" sz="3200" dirty="0" err="1">
                <a:latin typeface="Calibri" pitchFamily="34" charset="0"/>
              </a:rPr>
              <a:t>LoRaWAN</a:t>
            </a:r>
            <a:r>
              <a:rPr lang="en-US" sz="3200" dirty="0">
                <a:latin typeface="Calibri" pitchFamily="34" charset="0"/>
              </a:rPr>
              <a:t> technology comes into play. </a:t>
            </a:r>
            <a:r>
              <a:rPr lang="en-US" sz="3200" dirty="0" err="1">
                <a:latin typeface="Calibri" pitchFamily="34" charset="0"/>
              </a:rPr>
              <a:t>LoRa</a:t>
            </a:r>
            <a:r>
              <a:rPr lang="en-US" sz="3200" dirty="0">
                <a:latin typeface="Calibri" pitchFamily="34" charset="0"/>
              </a:rPr>
              <a:t> is wireless radio frequency and </a:t>
            </a:r>
            <a:r>
              <a:rPr lang="en-US" sz="3200" dirty="0" err="1">
                <a:latin typeface="Calibri" pitchFamily="34" charset="0"/>
              </a:rPr>
              <a:t>LoRaWAN</a:t>
            </a:r>
            <a:r>
              <a:rPr lang="en-US" sz="3200" dirty="0">
                <a:latin typeface="Calibri" pitchFamily="34" charset="0"/>
              </a:rPr>
              <a:t> is the network. The purpose of this experiment and study is to determine the effectiveness of </a:t>
            </a:r>
            <a:r>
              <a:rPr lang="en-US" sz="3200" dirty="0" err="1">
                <a:latin typeface="Calibri" pitchFamily="34" charset="0"/>
              </a:rPr>
              <a:t>LoRa</a:t>
            </a:r>
            <a:r>
              <a:rPr lang="en-US" sz="3200" dirty="0">
                <a:latin typeface="Calibri" pitchFamily="34" charset="0"/>
              </a:rPr>
              <a:t> and </a:t>
            </a:r>
            <a:r>
              <a:rPr lang="en-US" sz="3200" dirty="0" err="1">
                <a:latin typeface="Calibri" pitchFamily="34" charset="0"/>
              </a:rPr>
              <a:t>LoRaWAN</a:t>
            </a:r>
            <a:r>
              <a:rPr lang="en-US" sz="3200" dirty="0">
                <a:latin typeface="Calibri" pitchFamily="34" charset="0"/>
              </a:rPr>
              <a:t> within a Mobile Medical Unit (MMU). The focus will be, if </a:t>
            </a:r>
            <a:r>
              <a:rPr lang="en-US" sz="3200" dirty="0" err="1">
                <a:latin typeface="Calibri" pitchFamily="34" charset="0"/>
              </a:rPr>
              <a:t>LoRa</a:t>
            </a:r>
            <a:r>
              <a:rPr lang="en-US" sz="3200" dirty="0">
                <a:latin typeface="Calibri" pitchFamily="34" charset="0"/>
              </a:rPr>
              <a:t> and </a:t>
            </a:r>
            <a:r>
              <a:rPr lang="en-US" sz="3200" dirty="0" err="1">
                <a:latin typeface="Calibri" pitchFamily="34" charset="0"/>
              </a:rPr>
              <a:t>LoRaWAN</a:t>
            </a:r>
            <a:r>
              <a:rPr lang="en-US" sz="3200" dirty="0">
                <a:latin typeface="Calibri" pitchFamily="34" charset="0"/>
              </a:rPr>
              <a:t> technology has the capability to communicate accurate information from the field to base station. </a:t>
            </a:r>
          </a:p>
        </p:txBody>
      </p:sp>
      <p:sp>
        <p:nvSpPr>
          <p:cNvPr id="32" name="Rectangle 31"/>
          <p:cNvSpPr/>
          <p:nvPr/>
        </p:nvSpPr>
        <p:spPr>
          <a:xfrm>
            <a:off x="1463040" y="480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Abstract</a:t>
            </a:r>
          </a:p>
        </p:txBody>
      </p:sp>
      <p:sp>
        <p:nvSpPr>
          <p:cNvPr id="15" name="Text Box 194"/>
          <p:cNvSpPr txBox="1">
            <a:spLocks noChangeArrowheads="1"/>
          </p:cNvSpPr>
          <p:nvPr/>
        </p:nvSpPr>
        <p:spPr bwMode="auto">
          <a:xfrm>
            <a:off x="15361920" y="13106400"/>
            <a:ext cx="13167360" cy="421649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The current set-up of the nodes, base station and programming were limited to line of sight communication. This is reflected on the data that was gathered base on the reception quality and data location (Refer Data 1). Location 1 poor quality due to higher elevation from the base station and the location were inside the tunnel. Location 7 poor quality was due to being in a ravine with heavy shrubbery. Location 8 was nonexistent was due to being behind a building, blocking the line of sight from the bases station. The rest of the locations were clear</a:t>
            </a:r>
            <a:r>
              <a:rPr lang="en-US" sz="3200" dirty="0" smtClean="0">
                <a:latin typeface="Calibri" pitchFamily="34" charset="0"/>
              </a:rPr>
              <a:t>..</a:t>
            </a:r>
            <a:endParaRPr lang="en-US" sz="3200" dirty="0">
              <a:latin typeface="Calibri" pitchFamily="34" charset="0"/>
            </a:endParaRPr>
          </a:p>
        </p:txBody>
      </p:sp>
      <p:sp>
        <p:nvSpPr>
          <p:cNvPr id="33" name="Rectangle 32"/>
          <p:cNvSpPr/>
          <p:nvPr/>
        </p:nvSpPr>
        <p:spPr>
          <a:xfrm>
            <a:off x="1386840" y="129540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smtClean="0">
                <a:solidFill>
                  <a:schemeClr val="accent3">
                    <a:lumMod val="20000"/>
                    <a:lumOff val="80000"/>
                  </a:schemeClr>
                </a:solidFill>
              </a:rPr>
              <a:t>Introduction &amp; Research Question </a:t>
            </a:r>
            <a:endParaRPr lang="en-US" sz="4400" b="1" dirty="0">
              <a:solidFill>
                <a:schemeClr val="accent3">
                  <a:lumMod val="20000"/>
                  <a:lumOff val="80000"/>
                </a:schemeClr>
              </a:solidFill>
            </a:endParaRPr>
          </a:p>
        </p:txBody>
      </p:sp>
      <p:sp>
        <p:nvSpPr>
          <p:cNvPr id="13" name="Text Box 192"/>
          <p:cNvSpPr txBox="1">
            <a:spLocks noChangeArrowheads="1"/>
          </p:cNvSpPr>
          <p:nvPr/>
        </p:nvSpPr>
        <p:spPr bwMode="auto">
          <a:xfrm>
            <a:off x="15361920" y="5486400"/>
            <a:ext cx="13167360" cy="6678705"/>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Field Exercise Training (FTX) will be the main focal point of gathering data from this project. During the FTX, data’s will be gathered to include; distance, time, location, frequency operations, hours of operation, speed, connectivity, capability and graphic user interface (GUI) from the Base station. Weight and size of the </a:t>
            </a:r>
            <a:r>
              <a:rPr lang="en-US" sz="3200" dirty="0" err="1">
                <a:latin typeface="Calibri" pitchFamily="34" charset="0"/>
              </a:rPr>
              <a:t>LoRa</a:t>
            </a:r>
            <a:r>
              <a:rPr lang="en-US" sz="3200" dirty="0">
                <a:latin typeface="Calibri" pitchFamily="34" charset="0"/>
              </a:rPr>
              <a:t> Nodes and base station will be measured along with the power consumption that these technology requires to be functional. Also, any other additional pertinent requirements will be gathered at this point. An AAR (after action report) will also be completed to capture any other findings from DET 1 and UHM College of Engineering.</a:t>
            </a:r>
            <a:endParaRPr lang="en-US" sz="3200" dirty="0" smtClean="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p:txBody>
      </p:sp>
      <p:sp>
        <p:nvSpPr>
          <p:cNvPr id="34" name="Rectangle 33"/>
          <p:cNvSpPr/>
          <p:nvPr/>
        </p:nvSpPr>
        <p:spPr>
          <a:xfrm>
            <a:off x="15361920" y="480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smtClean="0">
                <a:solidFill>
                  <a:schemeClr val="accent3">
                    <a:lumMod val="20000"/>
                    <a:lumOff val="80000"/>
                  </a:schemeClr>
                </a:solidFill>
              </a:rPr>
              <a:t>Research Design &amp; Data Collection </a:t>
            </a:r>
            <a:endParaRPr lang="en-US" sz="4400" b="1" dirty="0">
              <a:solidFill>
                <a:schemeClr val="accent3">
                  <a:lumMod val="20000"/>
                  <a:lumOff val="80000"/>
                </a:schemeClr>
              </a:solidFill>
            </a:endParaRPr>
          </a:p>
        </p:txBody>
      </p:sp>
      <p:sp>
        <p:nvSpPr>
          <p:cNvPr id="12" name="Text Box 191"/>
          <p:cNvSpPr txBox="1">
            <a:spLocks noChangeArrowheads="1"/>
          </p:cNvSpPr>
          <p:nvPr/>
        </p:nvSpPr>
        <p:spPr bwMode="auto">
          <a:xfrm>
            <a:off x="29260800" y="13106400"/>
            <a:ext cx="13167360" cy="717114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200" dirty="0">
                <a:latin typeface="+mj-lt"/>
              </a:rPr>
              <a:t>The following feedback of the user experience was </a:t>
            </a:r>
            <a:r>
              <a:rPr lang="en-US" sz="3200" dirty="0" smtClean="0">
                <a:latin typeface="+mj-lt"/>
              </a:rPr>
              <a:t>provided for the current design.</a:t>
            </a:r>
            <a:endParaRPr lang="en-US" sz="3200" dirty="0">
              <a:latin typeface="+mj-lt"/>
            </a:endParaRPr>
          </a:p>
          <a:p>
            <a:pPr lvl="0"/>
            <a:r>
              <a:rPr lang="en-US" sz="3200" dirty="0" smtClean="0">
                <a:latin typeface="+mj-lt"/>
              </a:rPr>
              <a:t>1. Simplify </a:t>
            </a:r>
            <a:r>
              <a:rPr lang="en-US" sz="3200" dirty="0">
                <a:latin typeface="+mj-lt"/>
              </a:rPr>
              <a:t>the on/off indicator such as having steady green and red light or a sliding switch with painted indicator’s that either reveals green and red.</a:t>
            </a:r>
          </a:p>
          <a:p>
            <a:pPr lvl="0"/>
            <a:r>
              <a:rPr lang="en-US" sz="3200" dirty="0" smtClean="0">
                <a:latin typeface="+mj-lt"/>
              </a:rPr>
              <a:t>2. Determine </a:t>
            </a:r>
            <a:r>
              <a:rPr lang="en-US" sz="3200" dirty="0">
                <a:latin typeface="+mj-lt"/>
              </a:rPr>
              <a:t>battery level simply by either visually or audibly.</a:t>
            </a:r>
          </a:p>
          <a:p>
            <a:pPr lvl="0"/>
            <a:r>
              <a:rPr lang="en-US" sz="3200" dirty="0" smtClean="0">
                <a:latin typeface="+mj-lt"/>
              </a:rPr>
              <a:t>3. Light </a:t>
            </a:r>
            <a:r>
              <a:rPr lang="en-US" sz="3200" dirty="0">
                <a:latin typeface="+mj-lt"/>
              </a:rPr>
              <a:t>indicators were legible under bright sunny conditions.</a:t>
            </a:r>
          </a:p>
          <a:p>
            <a:pPr lvl="0"/>
            <a:r>
              <a:rPr lang="en-US" sz="3200" dirty="0" smtClean="0">
                <a:latin typeface="+mj-lt"/>
              </a:rPr>
              <a:t>4. Toggle </a:t>
            </a:r>
            <a:r>
              <a:rPr lang="en-US" sz="3200" dirty="0">
                <a:latin typeface="+mj-lt"/>
              </a:rPr>
              <a:t>switch feels fragile; it is suggested to have tactical feel like that of a handheld transceiver button.</a:t>
            </a:r>
          </a:p>
          <a:p>
            <a:pPr lvl="0"/>
            <a:r>
              <a:rPr lang="en-US" sz="3200" dirty="0" smtClean="0">
                <a:latin typeface="+mj-lt"/>
              </a:rPr>
              <a:t>5. Indicator </a:t>
            </a:r>
            <a:r>
              <a:rPr lang="en-US" sz="3200" dirty="0">
                <a:latin typeface="+mj-lt"/>
              </a:rPr>
              <a:t>to determine if the device is connected to the base station like that of a signal indicator on a cell phone. </a:t>
            </a:r>
          </a:p>
          <a:p>
            <a:pPr eaLnBrk="1" hangingPunct="1"/>
            <a:endParaRPr lang="en-US" sz="3200" dirty="0">
              <a:latin typeface="+mj-lt"/>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r>
              <a:rPr lang="en-US" sz="3200" dirty="0" smtClean="0">
                <a:latin typeface="Calibri" pitchFamily="34" charset="0"/>
              </a:rPr>
              <a:t>.</a:t>
            </a:r>
            <a:endParaRPr lang="en-US" sz="3200" dirty="0">
              <a:latin typeface="Calibri" pitchFamily="34" charset="0"/>
            </a:endParaRPr>
          </a:p>
        </p:txBody>
      </p:sp>
      <p:sp>
        <p:nvSpPr>
          <p:cNvPr id="35" name="Rectangle 34"/>
          <p:cNvSpPr/>
          <p:nvPr/>
        </p:nvSpPr>
        <p:spPr>
          <a:xfrm>
            <a:off x="29260800" y="1242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Discussion</a:t>
            </a:r>
          </a:p>
        </p:txBody>
      </p:sp>
      <p:sp>
        <p:nvSpPr>
          <p:cNvPr id="14" name="Text Box 193"/>
          <p:cNvSpPr txBox="1">
            <a:spLocks noChangeArrowheads="1"/>
          </p:cNvSpPr>
          <p:nvPr/>
        </p:nvSpPr>
        <p:spPr bwMode="auto">
          <a:xfrm>
            <a:off x="29260800" y="21259801"/>
            <a:ext cx="13167360" cy="717114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smtClean="0">
                <a:latin typeface="Calibri" pitchFamily="34" charset="0"/>
              </a:rPr>
              <a:t>The current design as of now is not capable of being effective within a Mobile Medical Unit (MMU) environment. </a:t>
            </a:r>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smtClean="0">
              <a:latin typeface="Calibri" pitchFamily="34" charset="0"/>
            </a:endParaRPr>
          </a:p>
          <a:p>
            <a:pPr eaLnBrk="1" hangingPunct="1"/>
            <a:endParaRPr lang="en-US" sz="3200" dirty="0">
              <a:latin typeface="Calibri" pitchFamily="34" charset="0"/>
            </a:endParaRPr>
          </a:p>
          <a:p>
            <a:pPr eaLnBrk="1" hangingPunct="1"/>
            <a:endParaRPr lang="en-US" sz="3200" dirty="0" smtClean="0">
              <a:latin typeface="Calibri" pitchFamily="34" charset="0"/>
            </a:endParaRPr>
          </a:p>
          <a:p>
            <a:pPr eaLnBrk="1" hangingPunct="1"/>
            <a:endParaRPr lang="en-US" sz="3200" dirty="0">
              <a:latin typeface="Calibri" pitchFamily="34" charset="0"/>
            </a:endParaRPr>
          </a:p>
          <a:p>
            <a:pPr eaLnBrk="1" hangingPunct="1"/>
            <a:endParaRPr lang="en-US" sz="3200" dirty="0" smtClean="0">
              <a:latin typeface="Calibri" pitchFamily="34" charset="0"/>
            </a:endParaRPr>
          </a:p>
          <a:p>
            <a:pPr eaLnBrk="1" hangingPunct="1"/>
            <a:endParaRPr lang="en-US" sz="3200" dirty="0">
              <a:latin typeface="Calibri" pitchFamily="34" charset="0"/>
            </a:endParaRPr>
          </a:p>
          <a:p>
            <a:pPr eaLnBrk="1" hangingPunct="1"/>
            <a:endParaRPr lang="en-US" sz="3200" dirty="0" smtClean="0">
              <a:latin typeface="Calibri" pitchFamily="34" charset="0"/>
            </a:endParaRPr>
          </a:p>
          <a:p>
            <a:pPr eaLnBrk="1" hangingPunct="1"/>
            <a:endParaRPr lang="en-US" sz="3200" dirty="0">
              <a:latin typeface="Calibri" pitchFamily="34" charset="0"/>
            </a:endParaRPr>
          </a:p>
          <a:p>
            <a:pPr eaLnBrk="1" hangingPunct="1"/>
            <a:endParaRPr lang="en-US" sz="3200" dirty="0" smtClean="0">
              <a:latin typeface="Calibri" pitchFamily="34" charset="0"/>
            </a:endParaRPr>
          </a:p>
          <a:p>
            <a:pPr eaLnBrk="1" hangingPunct="1"/>
            <a:endParaRPr lang="en-US" sz="3200" dirty="0">
              <a:latin typeface="Calibri" pitchFamily="34" charset="0"/>
            </a:endParaRPr>
          </a:p>
          <a:p>
            <a:pPr eaLnBrk="1" hangingPunct="1"/>
            <a:r>
              <a:rPr lang="en-US" sz="3200" dirty="0" smtClean="0">
                <a:latin typeface="Calibri" pitchFamily="34" charset="0"/>
              </a:rPr>
              <a:t>.</a:t>
            </a:r>
            <a:endParaRPr lang="en-US" sz="3200" dirty="0">
              <a:latin typeface="Calibri" pitchFamily="34" charset="0"/>
            </a:endParaRPr>
          </a:p>
        </p:txBody>
      </p:sp>
      <p:sp>
        <p:nvSpPr>
          <p:cNvPr id="36" name="Rectangle 35"/>
          <p:cNvSpPr/>
          <p:nvPr/>
        </p:nvSpPr>
        <p:spPr>
          <a:xfrm>
            <a:off x="29260800" y="205740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Conclusions</a:t>
            </a:r>
          </a:p>
        </p:txBody>
      </p:sp>
      <p:sp>
        <p:nvSpPr>
          <p:cNvPr id="11" name="Text Box 190"/>
          <p:cNvSpPr txBox="1">
            <a:spLocks noChangeArrowheads="1"/>
          </p:cNvSpPr>
          <p:nvPr/>
        </p:nvSpPr>
        <p:spPr bwMode="auto">
          <a:xfrm>
            <a:off x="1386840" y="13639800"/>
            <a:ext cx="13167360" cy="1406534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i="1" dirty="0" smtClean="0">
                <a:latin typeface="+mn-lt"/>
              </a:rPr>
              <a:t>Introduction</a:t>
            </a:r>
          </a:p>
          <a:p>
            <a:pPr eaLnBrk="1" hangingPunct="1"/>
            <a:r>
              <a:rPr lang="en-US" sz="3200" dirty="0" smtClean="0">
                <a:latin typeface="+mn-lt"/>
              </a:rPr>
              <a:t>Detachment </a:t>
            </a:r>
            <a:r>
              <a:rPr lang="en-US" sz="3200" dirty="0">
                <a:latin typeface="+mn-lt"/>
              </a:rPr>
              <a:t>1, HQ 154 MDG relies on heavy and bulky hand-held radios for communication that requires programming to a certain frequency when deployed to a CBRNE incident. These frequencies are regulated by FCC and can only be utilized in the state that is programmed in. These frequencies cannot be utilized in another state or face hundreds of thousands in fines. Also, the capability of the DET 1 requires rapid mobility when responding to DOMOPS missions anywhere and anytime. This has been proven many times over and communications is always an issue as towers become overloaded and/or disabled. Finding another technology that does not rely on regulated frequencies, towers and are lightweight will greatly enhanced the capability of the DET and any other Mobile Medical Unit. </a:t>
            </a:r>
          </a:p>
          <a:p>
            <a:pPr eaLnBrk="1" hangingPunct="1"/>
            <a:endParaRPr lang="en-US" sz="3200" i="1" dirty="0" smtClean="0">
              <a:latin typeface="+mn-lt"/>
            </a:endParaRPr>
          </a:p>
          <a:p>
            <a:pPr eaLnBrk="1" hangingPunct="1"/>
            <a:r>
              <a:rPr lang="en-US" sz="3200" i="1" dirty="0" smtClean="0">
                <a:latin typeface="+mn-lt"/>
              </a:rPr>
              <a:t>Research Question </a:t>
            </a:r>
          </a:p>
          <a:p>
            <a:pPr eaLnBrk="1" hangingPunct="1"/>
            <a:r>
              <a:rPr lang="en-US" sz="3200" dirty="0" smtClean="0">
                <a:latin typeface="+mn-lt"/>
              </a:rPr>
              <a:t>The </a:t>
            </a:r>
            <a:r>
              <a:rPr lang="en-US" sz="3200" dirty="0">
                <a:latin typeface="+mn-lt"/>
              </a:rPr>
              <a:t>primary objective of this research is to provide another modes of communication that any MMU (i.e. DET 1) can utilized without the limitations of cell towers, regulated frequencies and lightweight with long battery life. </a:t>
            </a:r>
            <a:r>
              <a:rPr lang="en-US" sz="3200" dirty="0" err="1">
                <a:latin typeface="+mn-lt"/>
              </a:rPr>
              <a:t>LoRa</a:t>
            </a:r>
            <a:r>
              <a:rPr lang="en-US" sz="3200" dirty="0">
                <a:latin typeface="+mn-lt"/>
              </a:rPr>
              <a:t> and </a:t>
            </a:r>
            <a:r>
              <a:rPr lang="en-US" sz="3200" dirty="0" err="1">
                <a:latin typeface="+mn-lt"/>
              </a:rPr>
              <a:t>LoRaWAN</a:t>
            </a:r>
            <a:r>
              <a:rPr lang="en-US" sz="3200" dirty="0">
                <a:latin typeface="+mn-lt"/>
              </a:rPr>
              <a:t> will be the focal point of this research as it fits all the requirements. This technology will be tested on the CIA (Confidentiality, Integrity and Availability). </a:t>
            </a:r>
          </a:p>
          <a:p>
            <a:pPr eaLnBrk="1" hangingPunct="1"/>
            <a:endParaRPr lang="en-US" sz="3200" dirty="0" smtClean="0">
              <a:latin typeface="+mn-lt"/>
            </a:endParaRPr>
          </a:p>
          <a:p>
            <a:pPr eaLnBrk="1" hangingPunct="1"/>
            <a:r>
              <a:rPr lang="en-US" sz="3200" i="1" dirty="0" smtClean="0">
                <a:latin typeface="+mn-lt"/>
              </a:rPr>
              <a:t>Hypothesis </a:t>
            </a:r>
          </a:p>
          <a:p>
            <a:pPr eaLnBrk="1" hangingPunct="1"/>
            <a:r>
              <a:rPr lang="en-US" sz="3200" dirty="0" smtClean="0">
                <a:latin typeface="+mn-lt"/>
              </a:rPr>
              <a:t>The </a:t>
            </a:r>
            <a:r>
              <a:rPr lang="en-US" sz="3200" dirty="0">
                <a:latin typeface="+mn-lt"/>
              </a:rPr>
              <a:t>more data requirement that is place on the </a:t>
            </a:r>
            <a:r>
              <a:rPr lang="en-US" sz="3200" dirty="0" err="1">
                <a:latin typeface="+mn-lt"/>
              </a:rPr>
              <a:t>LoRa</a:t>
            </a:r>
            <a:r>
              <a:rPr lang="en-US" sz="3200" dirty="0">
                <a:latin typeface="+mn-lt"/>
              </a:rPr>
              <a:t> nodes will greatly impact CIA, therefore finding the balance of data necessity will need to be the priority. </a:t>
            </a:r>
          </a:p>
          <a:p>
            <a:pPr eaLnBrk="1" hangingPunct="1"/>
            <a:endParaRPr lang="en-US" sz="3200" dirty="0">
              <a:latin typeface="+mn-lt"/>
            </a:endParaRPr>
          </a:p>
          <a:p>
            <a:pPr eaLnBrk="1" hangingPunct="1"/>
            <a:endParaRPr lang="en-US" sz="3200" dirty="0" smtClean="0">
              <a:latin typeface="+mn-lt"/>
            </a:endParaRPr>
          </a:p>
          <a:p>
            <a:pPr eaLnBrk="1" hangingPunct="1"/>
            <a:endParaRPr lang="en-US" sz="3200" dirty="0">
              <a:latin typeface="+mn-lt"/>
            </a:endParaRPr>
          </a:p>
        </p:txBody>
      </p:sp>
      <p:sp>
        <p:nvSpPr>
          <p:cNvPr id="45" name="Rectangle 44"/>
          <p:cNvSpPr/>
          <p:nvPr/>
        </p:nvSpPr>
        <p:spPr>
          <a:xfrm>
            <a:off x="15361920" y="1242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Results</a:t>
            </a:r>
          </a:p>
        </p:txBody>
      </p:sp>
      <p:sp>
        <p:nvSpPr>
          <p:cNvPr id="30" name="TextBox 29"/>
          <p:cNvSpPr txBox="1"/>
          <p:nvPr/>
        </p:nvSpPr>
        <p:spPr>
          <a:xfrm>
            <a:off x="1859281" y="30190439"/>
            <a:ext cx="2117407" cy="931012"/>
          </a:xfrm>
          <a:prstGeom prst="rect">
            <a:avLst/>
          </a:prstGeom>
          <a:solidFill>
            <a:schemeClr val="accent1">
              <a:lumMod val="40000"/>
              <a:lumOff val="60000"/>
            </a:schemeClr>
          </a:solidFill>
        </p:spPr>
        <p:txBody>
          <a:bodyPr wrap="none" lIns="68568" tIns="34284" rIns="68568" bIns="34284" rtlCol="0">
            <a:spAutoFit/>
          </a:bodyPr>
          <a:lstStyle/>
          <a:p>
            <a:r>
              <a:rPr lang="en-US" sz="2800" dirty="0" smtClean="0"/>
              <a:t>YOUR PHOTO</a:t>
            </a:r>
            <a:endParaRPr lang="en-US" sz="2800" dirty="0"/>
          </a:p>
          <a:p>
            <a:r>
              <a:rPr lang="en-US" sz="2800" dirty="0"/>
              <a:t>Phone:</a:t>
            </a:r>
          </a:p>
        </p:txBody>
      </p:sp>
      <p:sp>
        <p:nvSpPr>
          <p:cNvPr id="42" name="Text Box 181"/>
          <p:cNvSpPr txBox="1">
            <a:spLocks noChangeArrowheads="1"/>
          </p:cNvSpPr>
          <p:nvPr/>
        </p:nvSpPr>
        <p:spPr bwMode="auto">
          <a:xfrm>
            <a:off x="15346680" y="17678400"/>
            <a:ext cx="4683117"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400" b="1" dirty="0" smtClean="0">
                <a:latin typeface="Calibri" pitchFamily="34" charset="0"/>
              </a:rPr>
              <a:t>Table 1. Data Locations and Results</a:t>
            </a:r>
            <a:r>
              <a:rPr lang="en-US" sz="2400" dirty="0" smtClean="0">
                <a:latin typeface="Calibri" pitchFamily="34" charset="0"/>
              </a:rPr>
              <a:t>.</a:t>
            </a:r>
            <a:endParaRPr lang="en-US" sz="2400" dirty="0">
              <a:latin typeface="Calibri"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635781179"/>
              </p:ext>
            </p:extLst>
          </p:nvPr>
        </p:nvGraphicFramePr>
        <p:xfrm>
          <a:off x="15331440" y="18224547"/>
          <a:ext cx="13197841" cy="10206400"/>
        </p:xfrm>
        <a:graphic>
          <a:graphicData uri="http://schemas.openxmlformats.org/drawingml/2006/table">
            <a:tbl>
              <a:tblPr firstRow="1" firstCol="1" bandRow="1">
                <a:tableStyleId>{5C22544A-7EE6-4342-B048-85BDC9FD1C3A}</a:tableStyleId>
              </a:tblPr>
              <a:tblGrid>
                <a:gridCol w="2741000"/>
                <a:gridCol w="2037428"/>
                <a:gridCol w="2348172"/>
                <a:gridCol w="2614943"/>
                <a:gridCol w="3456298"/>
              </a:tblGrid>
              <a:tr h="1275800">
                <a:tc>
                  <a:txBody>
                    <a:bodyPr/>
                    <a:lstStyle/>
                    <a:p>
                      <a:pPr marL="0" marR="0" algn="ctr">
                        <a:spcBef>
                          <a:spcPts val="0"/>
                        </a:spcBef>
                        <a:spcAft>
                          <a:spcPts val="0"/>
                        </a:spcAft>
                      </a:pPr>
                      <a:r>
                        <a:rPr lang="en-US" sz="2400" dirty="0">
                          <a:effectLst/>
                        </a:rPr>
                        <a:t>	Location</a:t>
                      </a:r>
                      <a:endParaRPr lang="en-US" sz="2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2400">
                          <a:effectLst/>
                        </a:rPr>
                        <a:t>Longitude</a:t>
                      </a:r>
                      <a:endParaRPr lang="en-US" sz="24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2400">
                          <a:effectLst/>
                        </a:rPr>
                        <a:t>Latitude</a:t>
                      </a:r>
                      <a:endParaRPr lang="en-US" sz="24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2400">
                          <a:effectLst/>
                        </a:rPr>
                        <a:t>Distance from base (meters)</a:t>
                      </a:r>
                      <a:endParaRPr lang="en-US" sz="24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2400">
                          <a:effectLst/>
                        </a:rPr>
                        <a:t>Reception quality</a:t>
                      </a:r>
                      <a:endParaRPr lang="en-US" sz="2400">
                        <a:effectLst/>
                        <a:latin typeface="Times New Roman"/>
                        <a:ea typeface="Times New Roman"/>
                      </a:endParaRPr>
                    </a:p>
                  </a:txBody>
                  <a:tcPr marL="68580" marR="68580" marT="0" marB="0" anchor="ctr"/>
                </a:tc>
              </a:tr>
              <a:tr h="637900">
                <a:tc>
                  <a:txBody>
                    <a:bodyPr/>
                    <a:lstStyle/>
                    <a:p>
                      <a:pPr marL="0" marR="0" algn="l">
                        <a:spcBef>
                          <a:spcPts val="0"/>
                        </a:spcBef>
                        <a:spcAft>
                          <a:spcPts val="0"/>
                        </a:spcAft>
                      </a:pPr>
                      <a:r>
                        <a:rPr lang="en-US" sz="2400">
                          <a:effectLst/>
                        </a:rPr>
                        <a:t>Base</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21.264554</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-157.803133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 </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1</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21.263440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-157.801653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190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Poor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2</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21.263173</a:t>
                      </a:r>
                      <a:endParaRPr lang="en-US" sz="2400">
                        <a:effectLst/>
                        <a:latin typeface="Times New Roman"/>
                        <a:ea typeface="Times New Roman"/>
                      </a:endParaRPr>
                    </a:p>
                  </a:txBody>
                  <a:tcPr marL="68580" marR="68580" marT="0" marB="0"/>
                </a:tc>
                <a:tc>
                  <a:txBody>
                    <a:bodyPr/>
                    <a:lstStyle/>
                    <a:p>
                      <a:pPr marL="0" marR="0" algn="ctr">
                        <a:spcBef>
                          <a:spcPts val="0"/>
                        </a:spcBef>
                        <a:spcAft>
                          <a:spcPts val="0"/>
                        </a:spcAft>
                      </a:pPr>
                      <a:r>
                        <a:rPr lang="en-US" sz="2400">
                          <a:effectLst/>
                        </a:rPr>
                        <a:t>-157.801653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160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21.261575</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-157.801846</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350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4</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21.259023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-157.802798</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600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5</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21.258262</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-157.806343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800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6</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21.260060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-157.806937</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650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7</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21.260281</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-157.803347</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500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Poor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8 (side of bldg.)</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21.263465</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-157.80405</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170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 (line of sight)</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8 (back of bldg.)</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21.263465</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-157.80405</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170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None existent </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9</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21.264162</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-157.805049</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190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10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21.266608</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dirty="0">
                          <a:effectLst/>
                        </a:rPr>
                        <a:t>-157.804414</a:t>
                      </a:r>
                      <a:endParaRPr lang="en-US" sz="24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290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11</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21.266128</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-157.803498</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Clear</a:t>
                      </a:r>
                      <a:endParaRPr lang="en-US" sz="2400">
                        <a:effectLst/>
                        <a:latin typeface="Times New Roman"/>
                        <a:ea typeface="Times New Roman"/>
                      </a:endParaRPr>
                    </a:p>
                  </a:txBody>
                  <a:tcPr marL="68580" marR="68580" marT="0" marB="0"/>
                </a:tc>
              </a:tr>
              <a:tr h="637900">
                <a:tc>
                  <a:txBody>
                    <a:bodyPr/>
                    <a:lstStyle/>
                    <a:p>
                      <a:pPr marL="0" marR="0" algn="l">
                        <a:spcBef>
                          <a:spcPts val="0"/>
                        </a:spcBef>
                        <a:spcAft>
                          <a:spcPts val="0"/>
                        </a:spcAft>
                      </a:pPr>
                      <a:r>
                        <a:rPr lang="en-US" sz="2400">
                          <a:effectLst/>
                        </a:rPr>
                        <a:t>12</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21.264603</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-157.802434</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a:effectLst/>
                        </a:rPr>
                        <a:t>70</a:t>
                      </a:r>
                      <a:endParaRPr lang="en-US" sz="2400">
                        <a:effectLst/>
                        <a:latin typeface="Times New Roman"/>
                        <a:ea typeface="Times New Roman"/>
                      </a:endParaRPr>
                    </a:p>
                  </a:txBody>
                  <a:tcPr marL="68580" marR="68580" marT="0" marB="0"/>
                </a:tc>
                <a:tc>
                  <a:txBody>
                    <a:bodyPr/>
                    <a:lstStyle/>
                    <a:p>
                      <a:pPr marL="0" marR="0" algn="l">
                        <a:spcBef>
                          <a:spcPts val="0"/>
                        </a:spcBef>
                        <a:spcAft>
                          <a:spcPts val="0"/>
                        </a:spcAft>
                      </a:pPr>
                      <a:r>
                        <a:rPr lang="en-US" sz="2400" dirty="0">
                          <a:effectLst/>
                        </a:rPr>
                        <a:t>Clear</a:t>
                      </a:r>
                      <a:endParaRPr lang="en-US" sz="2400" dirty="0">
                        <a:effectLst/>
                        <a:latin typeface="Times New Roman"/>
                        <a:ea typeface="Times New Roman"/>
                      </a:endParaRPr>
                    </a:p>
                  </a:txBody>
                  <a:tcPr marL="68580" marR="68580" marT="0" marB="0"/>
                </a:tc>
              </a:tr>
            </a:tbl>
          </a:graphicData>
        </a:graphic>
      </p:graphicFrame>
      <p:pic>
        <p:nvPicPr>
          <p:cNvPr id="43"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614" y="227617"/>
            <a:ext cx="32480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71600" y="227617"/>
            <a:ext cx="32480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60800" y="4800599"/>
            <a:ext cx="13167360" cy="7458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 Box 180"/>
          <p:cNvSpPr txBox="1">
            <a:spLocks noChangeArrowheads="1"/>
          </p:cNvSpPr>
          <p:nvPr/>
        </p:nvSpPr>
        <p:spPr bwMode="auto">
          <a:xfrm>
            <a:off x="29260800" y="11820335"/>
            <a:ext cx="3617056"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smtClean="0">
                <a:solidFill>
                  <a:schemeClr val="bg1"/>
                </a:solidFill>
                <a:latin typeface="Calibri" pitchFamily="34" charset="0"/>
              </a:rPr>
              <a:t>Locations </a:t>
            </a:r>
            <a:r>
              <a:rPr lang="en-US" sz="2400" b="1" dirty="0">
                <a:solidFill>
                  <a:schemeClr val="bg1"/>
                </a:solidFill>
                <a:latin typeface="Calibri" pitchFamily="34" charset="0"/>
              </a:rPr>
              <a:t>1.</a:t>
            </a:r>
            <a:r>
              <a:rPr lang="en-US" sz="2400" dirty="0">
                <a:solidFill>
                  <a:schemeClr val="bg1"/>
                </a:solidFill>
                <a:latin typeface="Calibri" pitchFamily="34" charset="0"/>
              </a:rPr>
              <a:t> </a:t>
            </a:r>
            <a:r>
              <a:rPr lang="en-US" sz="2400" dirty="0" smtClean="0">
                <a:solidFill>
                  <a:schemeClr val="bg1"/>
                </a:solidFill>
                <a:latin typeface="Calibri" pitchFamily="34" charset="0"/>
              </a:rPr>
              <a:t>Location Points</a:t>
            </a:r>
            <a:endParaRPr lang="en-US" sz="2400" dirty="0">
              <a:solidFill>
                <a:schemeClr val="bg1"/>
              </a:solidFill>
              <a:latin typeface="Calibri" pitchFamily="34" charset="0"/>
            </a:endParaRPr>
          </a:p>
        </p:txBody>
      </p:sp>
    </p:spTree>
    <p:extLst>
      <p:ext uri="{BB962C8B-B14F-4D97-AF65-F5344CB8AC3E}">
        <p14:creationId xmlns:p14="http://schemas.microsoft.com/office/powerpoint/2010/main" val="22512518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2675</TotalTime>
  <Words>1138</Words>
  <Application>Microsoft Macintosh PowerPoint</Application>
  <PresentationFormat>Custom</PresentationFormat>
  <Paragraphs>138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Genigraphics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Jay Larson</dc:creator>
  <dc:description>Quality poster printing
www.genigraphics.com
1-800-790-4001</dc:description>
  <cp:lastModifiedBy>Microsoft Office</cp:lastModifiedBy>
  <cp:revision>103</cp:revision>
  <cp:lastPrinted>2013-02-12T02:21:55Z</cp:lastPrinted>
  <dcterms:created xsi:type="dcterms:W3CDTF">2013-02-10T21:14:48Z</dcterms:created>
  <dcterms:modified xsi:type="dcterms:W3CDTF">2020-11-17T17:24:18Z</dcterms:modified>
</cp:coreProperties>
</file>