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3"/>
  </p:notesMasterIdLst>
  <p:sldIdLst>
    <p:sldId id="256" r:id="rId2"/>
  </p:sldIdLst>
  <p:sldSz cx="43891200" cy="32918400"/>
  <p:notesSz cx="7004050" cy="92900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368">
          <p15:clr>
            <a:srgbClr val="000000"/>
          </p15:clr>
        </p15:guide>
        <p15:guide id="2" pos="13824">
          <p15:clr>
            <a:srgbClr val="000000"/>
          </p15:clr>
        </p15:guide>
      </p15:sldGuideLst>
    </p:ext>
    <p:ext uri="{2D200454-40CA-4A62-9FC3-DE9A4176ACB9}">
      <p15:notesGuideLst xmlns:p15="http://schemas.microsoft.com/office/powerpoint/2012/main">
        <p15:guide id="1" orient="horz" pos="2926">
          <p15:clr>
            <a:srgbClr val="000000"/>
          </p15:clr>
        </p15:guide>
        <p15:guide id="2" pos="2206">
          <p15:clr>
            <a:srgbClr val="000000"/>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F3CA46C-B5B7-461A-B070-EA262C5093B6}">
  <a:tblStyle styleId="{5F3CA46C-B5B7-461A-B070-EA262C5093B6}"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FF3E9"/>
          </a:solidFill>
        </a:fill>
      </a:tcStyle>
    </a:wholeTbl>
    <a:band1H>
      <a:tcTxStyle b="off" i="off"/>
      <a:tcStyle>
        <a:tcBdr/>
        <a:fill>
          <a:solidFill>
            <a:srgbClr val="DEE7D0"/>
          </a:solidFill>
        </a:fill>
      </a:tcStyle>
    </a:band1H>
    <a:band2H>
      <a:tcTxStyle b="off" i="off"/>
      <a:tcStyle>
        <a:tcBdr/>
      </a:tcStyle>
    </a:band2H>
    <a:band1V>
      <a:tcTxStyle b="off" i="off"/>
      <a:tcStyle>
        <a:tcBdr/>
        <a:fill>
          <a:solidFill>
            <a:srgbClr val="DEE7D0"/>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3"/>
          </a:solidFill>
        </a:fill>
      </a:tcStyle>
    </a:lastCol>
    <a:firstCol>
      <a:tcTxStyle b="on" i="off">
        <a:font>
          <a:latin typeface="Calibri"/>
          <a:ea typeface="Calibri"/>
          <a:cs typeface="Calibri"/>
        </a:font>
        <a:schemeClr val="lt1"/>
      </a:tcTxStyle>
      <a:tcStyle>
        <a:tcBdr/>
        <a:fill>
          <a:solidFill>
            <a:schemeClr val="accent3"/>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3"/>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3"/>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6" d="100"/>
          <a:sy n="16" d="100"/>
        </p:scale>
        <p:origin x="2136" y="105"/>
      </p:cViewPr>
      <p:guideLst>
        <p:guide orient="horz" pos="10368"/>
        <p:guide pos="13824"/>
      </p:guideLst>
    </p:cSldViewPr>
  </p:slideViewPr>
  <p:notesTextViewPr>
    <p:cViewPr>
      <p:scale>
        <a:sx n="100" d="100"/>
        <a:sy n="100" d="100"/>
      </p:scale>
      <p:origin x="0" y="0"/>
    </p:cViewPr>
  </p:notesTextViewPr>
  <p:notesViewPr>
    <p:cSldViewPr snapToGrid="0">
      <p:cViewPr varScale="1">
        <p:scale>
          <a:sx n="100" d="100"/>
          <a:sy n="100" d="100"/>
        </p:scale>
        <p:origin x="0" y="0"/>
      </p:cViewPr>
      <p:guideLst>
        <p:guide orient="horz" pos="2926"/>
        <p:guide pos="2206"/>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67575" y="696750"/>
            <a:ext cx="4669600" cy="34837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0400" y="4412750"/>
            <a:ext cx="5603225" cy="41805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185382567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
        <p:cNvGrpSpPr/>
        <p:nvPr/>
      </p:nvGrpSpPr>
      <p:grpSpPr>
        <a:xfrm>
          <a:off x="0" y="0"/>
          <a:ext cx="0" cy="0"/>
          <a:chOff x="0" y="0"/>
          <a:chExt cx="0" cy="0"/>
        </a:xfrm>
      </p:grpSpPr>
      <p:sp>
        <p:nvSpPr>
          <p:cNvPr id="22" name="Google Shape;22;p1:notes"/>
          <p:cNvSpPr txBox="1">
            <a:spLocks noGrp="1"/>
          </p:cNvSpPr>
          <p:nvPr>
            <p:ph type="body" idx="1"/>
          </p:nvPr>
        </p:nvSpPr>
        <p:spPr>
          <a:xfrm>
            <a:off x="700400" y="4412750"/>
            <a:ext cx="5603225" cy="4180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 name="Google Shape;23;p1:notes"/>
          <p:cNvSpPr>
            <a:spLocks noGrp="1" noRot="1" noChangeAspect="1"/>
          </p:cNvSpPr>
          <p:nvPr>
            <p:ph type="sldImg" idx="2"/>
          </p:nvPr>
        </p:nvSpPr>
        <p:spPr>
          <a:xfrm>
            <a:off x="1179513" y="696913"/>
            <a:ext cx="4645025" cy="34829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
        <p:cNvGrpSpPr/>
        <p:nvPr/>
      </p:nvGrpSpPr>
      <p:grpSpPr>
        <a:xfrm>
          <a:off x="0" y="0"/>
          <a:ext cx="0" cy="0"/>
          <a:chOff x="0" y="0"/>
          <a:chExt cx="0" cy="0"/>
        </a:xfrm>
      </p:grpSpPr>
      <p:sp>
        <p:nvSpPr>
          <p:cNvPr id="12" name="Google Shape;12;p2"/>
          <p:cNvSpPr/>
          <p:nvPr/>
        </p:nvSpPr>
        <p:spPr>
          <a:xfrm>
            <a:off x="43159681" y="0"/>
            <a:ext cx="731520" cy="32918401"/>
          </a:xfrm>
          <a:prstGeom prst="rect">
            <a:avLst/>
          </a:prstGeom>
          <a:solidFill>
            <a:srgbClr val="D6E3BC"/>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6400"/>
              <a:buFont typeface="Arial"/>
              <a:buNone/>
            </a:pPr>
            <a:endParaRPr sz="6400" b="0" i="0" u="none" strike="noStrike" cap="none">
              <a:solidFill>
                <a:schemeClr val="lt1"/>
              </a:solidFill>
              <a:latin typeface="Calibri"/>
              <a:ea typeface="Calibri"/>
              <a:cs typeface="Calibri"/>
              <a:sym typeface="Calibri"/>
            </a:endParaRPr>
          </a:p>
        </p:txBody>
      </p:sp>
      <p:sp>
        <p:nvSpPr>
          <p:cNvPr id="13" name="Google Shape;13;p2"/>
          <p:cNvSpPr/>
          <p:nvPr/>
        </p:nvSpPr>
        <p:spPr>
          <a:xfrm>
            <a:off x="-3" y="0"/>
            <a:ext cx="731520" cy="32918401"/>
          </a:xfrm>
          <a:prstGeom prst="rect">
            <a:avLst/>
          </a:prstGeom>
          <a:solidFill>
            <a:srgbClr val="D6E3BC"/>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6400"/>
              <a:buFont typeface="Arial"/>
              <a:buNone/>
            </a:pPr>
            <a:endParaRPr sz="6400" b="0" i="0" u="none" strike="noStrike" cap="none">
              <a:solidFill>
                <a:schemeClr val="lt1"/>
              </a:solidFill>
              <a:latin typeface="Calibri"/>
              <a:ea typeface="Calibri"/>
              <a:cs typeface="Calibri"/>
              <a:sym typeface="Calibri"/>
            </a:endParaRPr>
          </a:p>
        </p:txBody>
      </p:sp>
      <p:sp>
        <p:nvSpPr>
          <p:cNvPr id="14" name="Google Shape;14;p2"/>
          <p:cNvSpPr/>
          <p:nvPr/>
        </p:nvSpPr>
        <p:spPr>
          <a:xfrm>
            <a:off x="0" y="0"/>
            <a:ext cx="43891199" cy="4114800"/>
          </a:xfrm>
          <a:prstGeom prst="rect">
            <a:avLst/>
          </a:prstGeom>
          <a:solidFill>
            <a:srgbClr val="366092"/>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6400"/>
              <a:buFont typeface="Arial"/>
              <a:buNone/>
            </a:pPr>
            <a:endParaRPr sz="6400" b="0" i="0" u="none" strike="noStrike" cap="none">
              <a:solidFill>
                <a:schemeClr val="lt1"/>
              </a:solidFill>
              <a:latin typeface="Calibri"/>
              <a:ea typeface="Calibri"/>
              <a:cs typeface="Calibri"/>
              <a:sym typeface="Calibri"/>
            </a:endParaRPr>
          </a:p>
        </p:txBody>
      </p:sp>
      <p:sp>
        <p:nvSpPr>
          <p:cNvPr id="15" name="Google Shape;15;p2"/>
          <p:cNvSpPr/>
          <p:nvPr/>
        </p:nvSpPr>
        <p:spPr>
          <a:xfrm>
            <a:off x="0" y="28803600"/>
            <a:ext cx="43891199" cy="4114800"/>
          </a:xfrm>
          <a:prstGeom prst="rect">
            <a:avLst/>
          </a:prstGeom>
          <a:solidFill>
            <a:srgbClr val="B7CCE4"/>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6400"/>
              <a:buFont typeface="Arial"/>
              <a:buNone/>
            </a:pPr>
            <a:endParaRPr sz="6400" b="0" i="0" u="none" strike="noStrike" cap="none">
              <a:solidFill>
                <a:schemeClr val="lt1"/>
              </a:solidFill>
              <a:latin typeface="Calibri"/>
              <a:ea typeface="Calibri"/>
              <a:cs typeface="Calibri"/>
              <a:sym typeface="Calibri"/>
            </a:endParaRPr>
          </a:p>
        </p:txBody>
      </p:sp>
      <p:sp>
        <p:nvSpPr>
          <p:cNvPr id="16" name="Google Shape;16;p2"/>
          <p:cNvSpPr/>
          <p:nvPr/>
        </p:nvSpPr>
        <p:spPr>
          <a:xfrm>
            <a:off x="-10515600" y="0"/>
            <a:ext cx="9601200" cy="32918401"/>
          </a:xfrm>
          <a:prstGeom prst="rect">
            <a:avLst/>
          </a:prstGeom>
          <a:solidFill>
            <a:srgbClr val="D8D8D8"/>
          </a:solidFill>
          <a:ln>
            <a:noFill/>
          </a:ln>
        </p:spPr>
        <p:txBody>
          <a:bodyPr spcFirstLastPara="1" wrap="square" lIns="171400" tIns="171400" rIns="171400" bIns="171400" anchor="t" anchorCtr="0">
            <a:noAutofit/>
          </a:bodyPr>
          <a:lstStyle/>
          <a:p>
            <a:pPr marL="0" marR="0" lvl="0" indent="0" algn="l" rtl="0">
              <a:lnSpc>
                <a:spcPct val="100000"/>
              </a:lnSpc>
              <a:spcBef>
                <a:spcPts val="0"/>
              </a:spcBef>
              <a:spcAft>
                <a:spcPts val="0"/>
              </a:spcAft>
              <a:buClr>
                <a:srgbClr val="000000"/>
              </a:buClr>
              <a:buSzPts val="7200"/>
              <a:buFont typeface="Arial"/>
              <a:buNone/>
            </a:pPr>
            <a:r>
              <a:rPr lang="en-US" sz="7200" b="0" i="0" u="none" strike="noStrike" cap="none" dirty="0">
                <a:solidFill>
                  <a:srgbClr val="7F7F7F"/>
                </a:solidFill>
                <a:latin typeface="Calibri"/>
                <a:ea typeface="Calibri"/>
                <a:cs typeface="Calibri"/>
                <a:sym typeface="Calibri"/>
              </a:rPr>
              <a:t>Poster Print Size:</a:t>
            </a:r>
            <a:endParaRPr sz="7200" b="0" i="0" u="none" strike="noStrike" cap="none" dirty="0">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dirty="0">
                <a:solidFill>
                  <a:srgbClr val="7F7F7F"/>
                </a:solidFill>
                <a:latin typeface="Calibri"/>
                <a:ea typeface="Calibri"/>
                <a:cs typeface="Calibri"/>
                <a:sym typeface="Calibri"/>
              </a:rPr>
              <a:t>This poster template is 36” high by 48” wide. It can be used to print any poster with a 3:4 aspect ratio.</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7200"/>
              <a:buFont typeface="Arial"/>
              <a:buNone/>
            </a:pPr>
            <a:r>
              <a:rPr lang="en-US" sz="7200" b="0" i="0" u="none" strike="noStrike" cap="none" dirty="0">
                <a:solidFill>
                  <a:srgbClr val="7F7F7F"/>
                </a:solidFill>
                <a:latin typeface="Calibri"/>
                <a:ea typeface="Calibri"/>
                <a:cs typeface="Calibri"/>
                <a:sym typeface="Calibri"/>
              </a:rPr>
              <a:t>Placeholders:</a:t>
            </a:r>
            <a:endParaRPr sz="7200" b="0" i="0" u="none" strike="noStrike" cap="none" dirty="0">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dirty="0">
                <a:solidFill>
                  <a:srgbClr val="7F7F7F"/>
                </a:solidFill>
                <a:latin typeface="Calibri"/>
                <a:ea typeface="Calibri"/>
                <a:cs typeface="Calibri"/>
                <a:sym typeface="Calibri"/>
              </a:rP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7200"/>
              <a:buFont typeface="Arial"/>
              <a:buNone/>
            </a:pPr>
            <a:r>
              <a:rPr lang="en-US" sz="7200" b="0" i="0" u="none" strike="noStrike" cap="none" dirty="0">
                <a:solidFill>
                  <a:srgbClr val="7F7F7F"/>
                </a:solidFill>
                <a:latin typeface="Calibri"/>
                <a:ea typeface="Calibri"/>
                <a:cs typeface="Calibri"/>
                <a:sym typeface="Calibri"/>
              </a:rPr>
              <a:t>Image Quality:</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dirty="0">
                <a:solidFill>
                  <a:srgbClr val="7F7F7F"/>
                </a:solidFill>
                <a:latin typeface="Calibri"/>
                <a:ea typeface="Calibri"/>
                <a:cs typeface="Calibri"/>
                <a:sym typeface="Calibri"/>
              </a:rPr>
              <a:t>You can place digital photos or logo art in your poster file by selecting the </a:t>
            </a:r>
            <a:r>
              <a:rPr lang="en-US" sz="4900" b="1" i="0" u="none" strike="noStrike" cap="none" dirty="0">
                <a:solidFill>
                  <a:srgbClr val="7F7F7F"/>
                </a:solidFill>
                <a:latin typeface="Calibri"/>
                <a:ea typeface="Calibri"/>
                <a:cs typeface="Calibri"/>
                <a:sym typeface="Calibri"/>
              </a:rPr>
              <a:t>Insert, Picture</a:t>
            </a:r>
            <a:r>
              <a:rPr lang="en-US" sz="4900" b="0" i="0" u="none" strike="noStrike" cap="none" dirty="0">
                <a:solidFill>
                  <a:srgbClr val="7F7F7F"/>
                </a:solidFill>
                <a:latin typeface="Calibri"/>
                <a:ea typeface="Calibri"/>
                <a:cs typeface="Calibri"/>
                <a:sym typeface="Calibri"/>
              </a:rPr>
              <a:t> command, or by using standard copy &amp; paste. For best results, all graphic elements should be at least </a:t>
            </a:r>
            <a:r>
              <a:rPr lang="en-US" sz="4900" b="1" i="0" u="none" strike="noStrike" cap="none" dirty="0">
                <a:solidFill>
                  <a:srgbClr val="7F7F7F"/>
                </a:solidFill>
                <a:latin typeface="Calibri"/>
                <a:ea typeface="Calibri"/>
                <a:cs typeface="Calibri"/>
                <a:sym typeface="Calibri"/>
              </a:rPr>
              <a:t>150-200 pixels per inch in their final printed size</a:t>
            </a:r>
            <a:r>
              <a:rPr lang="en-US" sz="4900" b="0" i="0" u="none" strike="noStrike" cap="none" dirty="0">
                <a:solidFill>
                  <a:srgbClr val="7F7F7F"/>
                </a:solidFill>
                <a:latin typeface="Calibri"/>
                <a:ea typeface="Calibri"/>
                <a:cs typeface="Calibri"/>
                <a:sym typeface="Calibri"/>
              </a:rPr>
              <a:t>. For instance, a 1600 x 1200 pixel photo will usually look fine up to 8“-10” wide on your printed poster.</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dirty="0">
                <a:solidFill>
                  <a:srgbClr val="7F7F7F"/>
                </a:solidFill>
                <a:latin typeface="Calibri"/>
                <a:ea typeface="Calibri"/>
                <a:cs typeface="Calibri"/>
                <a:sym typeface="Calibri"/>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dirty="0">
                <a:solidFill>
                  <a:srgbClr val="7F7F7F"/>
                </a:solidFill>
                <a:latin typeface="Calibri"/>
                <a:ea typeface="Calibri"/>
                <a:cs typeface="Calibri"/>
                <a:sym typeface="Calibri"/>
              </a:rPr>
              <a:t>Please note that graphics from websites (such as the logo on your hospital's or university's home page) will only be 72dpi and not suitable for printing.</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1800"/>
              </a:spcBef>
              <a:spcAft>
                <a:spcPts val="0"/>
              </a:spcAft>
              <a:buClr>
                <a:srgbClr val="000000"/>
              </a:buClr>
              <a:buSzPts val="3600"/>
              <a:buFont typeface="Arial"/>
              <a:buNone/>
            </a:pPr>
            <a:br>
              <a:rPr lang="en-US" sz="3600" b="0" i="0" u="none" strike="noStrike" cap="none" dirty="0">
                <a:solidFill>
                  <a:srgbClr val="7F7F7F"/>
                </a:solidFill>
                <a:latin typeface="Calibri"/>
                <a:ea typeface="Calibri"/>
                <a:cs typeface="Calibri"/>
                <a:sym typeface="Calibri"/>
              </a:rPr>
            </a:br>
            <a:r>
              <a:rPr lang="en-US" sz="3600" b="0" i="0" u="none" strike="noStrike" cap="none" dirty="0">
                <a:solidFill>
                  <a:srgbClr val="7F7F7F"/>
                </a:solidFill>
                <a:latin typeface="Calibri"/>
                <a:ea typeface="Calibri"/>
                <a:cs typeface="Calibri"/>
                <a:sym typeface="Calibri"/>
              </a:rPr>
              <a:t>[This sidebar area does not print.]</a:t>
            </a:r>
            <a:endParaRPr sz="1400" b="0" i="0" u="none" strike="noStrike" cap="none" dirty="0">
              <a:solidFill>
                <a:srgbClr val="000000"/>
              </a:solidFill>
              <a:latin typeface="Arial"/>
              <a:ea typeface="Arial"/>
              <a:cs typeface="Arial"/>
              <a:sym typeface="Arial"/>
            </a:endParaRPr>
          </a:p>
        </p:txBody>
      </p:sp>
      <p:grpSp>
        <p:nvGrpSpPr>
          <p:cNvPr id="17" name="Google Shape;17;p2"/>
          <p:cNvGrpSpPr/>
          <p:nvPr/>
        </p:nvGrpSpPr>
        <p:grpSpPr>
          <a:xfrm>
            <a:off x="44805600" y="0"/>
            <a:ext cx="9601200" cy="32918399"/>
            <a:chOff x="33832800" y="0"/>
            <a:chExt cx="12801600" cy="43891199"/>
          </a:xfrm>
        </p:grpSpPr>
        <p:sp>
          <p:nvSpPr>
            <p:cNvPr id="18" name="Google Shape;18;p2"/>
            <p:cNvSpPr/>
            <p:nvPr/>
          </p:nvSpPr>
          <p:spPr>
            <a:xfrm>
              <a:off x="33832800" y="0"/>
              <a:ext cx="12801600" cy="43891199"/>
            </a:xfrm>
            <a:prstGeom prst="rect">
              <a:avLst/>
            </a:prstGeom>
            <a:solidFill>
              <a:srgbClr val="D8D8D8"/>
            </a:solidFill>
            <a:ln>
              <a:noFill/>
            </a:ln>
          </p:spPr>
          <p:txBody>
            <a:bodyPr spcFirstLastPara="1" wrap="square" lIns="228600" tIns="228600" rIns="228600" bIns="228600" anchor="t" anchorCtr="0">
              <a:noAutofit/>
            </a:bodyPr>
            <a:lstStyle/>
            <a:p>
              <a:pPr marL="0" marR="0" lvl="0" indent="0" algn="l" rtl="0">
                <a:lnSpc>
                  <a:spcPct val="100000"/>
                </a:lnSpc>
                <a:spcBef>
                  <a:spcPts val="0"/>
                </a:spcBef>
                <a:spcAft>
                  <a:spcPts val="0"/>
                </a:spcAft>
                <a:buClr>
                  <a:srgbClr val="000000"/>
                </a:buClr>
                <a:buSzPts val="7200"/>
                <a:buFont typeface="Arial"/>
                <a:buNone/>
              </a:pPr>
              <a:r>
                <a:rPr lang="en-US" sz="7200" b="0" i="0" u="none" strike="noStrike" cap="none" dirty="0">
                  <a:solidFill>
                    <a:srgbClr val="7F7F7F"/>
                  </a:solidFill>
                  <a:latin typeface="Calibri"/>
                  <a:ea typeface="Calibri"/>
                  <a:cs typeface="Calibri"/>
                  <a:sym typeface="Calibri"/>
                </a:rPr>
                <a:t>Change Color Theme:</a:t>
              </a:r>
              <a:endParaRPr sz="7200" b="0" i="0" u="none" strike="noStrike" cap="none" dirty="0">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dirty="0">
                  <a:solidFill>
                    <a:srgbClr val="7F7F7F"/>
                  </a:solidFill>
                  <a:latin typeface="Calibri"/>
                  <a:ea typeface="Calibri"/>
                  <a:cs typeface="Calibri"/>
                  <a:sym typeface="Calibri"/>
                </a:rPr>
                <a:t>This template is designed to use the built-in color themes in the newer versions of PowerPoint.</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dirty="0">
                  <a:solidFill>
                    <a:srgbClr val="7F7F7F"/>
                  </a:solidFill>
                  <a:latin typeface="Calibri"/>
                  <a:ea typeface="Calibri"/>
                  <a:cs typeface="Calibri"/>
                  <a:sym typeface="Calibri"/>
                </a:rPr>
                <a:t>To change the color theme, select the </a:t>
              </a:r>
              <a:r>
                <a:rPr lang="en-US" sz="4900" b="1" i="0" u="none" strike="noStrike" cap="none" dirty="0">
                  <a:solidFill>
                    <a:srgbClr val="7F7F7F"/>
                  </a:solidFill>
                  <a:latin typeface="Calibri"/>
                  <a:ea typeface="Calibri"/>
                  <a:cs typeface="Calibri"/>
                  <a:sym typeface="Calibri"/>
                </a:rPr>
                <a:t>Design</a:t>
              </a:r>
              <a:r>
                <a:rPr lang="en-US" sz="4900" b="0" i="0" u="none" strike="noStrike" cap="none" dirty="0">
                  <a:solidFill>
                    <a:srgbClr val="7F7F7F"/>
                  </a:solidFill>
                  <a:latin typeface="Calibri"/>
                  <a:ea typeface="Calibri"/>
                  <a:cs typeface="Calibri"/>
                  <a:sym typeface="Calibri"/>
                </a:rPr>
                <a:t> tab, then select the </a:t>
              </a:r>
              <a:r>
                <a:rPr lang="en-US" sz="4900" b="1" i="0" u="none" strike="noStrike" cap="none" dirty="0">
                  <a:solidFill>
                    <a:srgbClr val="7F7F7F"/>
                  </a:solidFill>
                  <a:latin typeface="Calibri"/>
                  <a:ea typeface="Calibri"/>
                  <a:cs typeface="Calibri"/>
                  <a:sym typeface="Calibri"/>
                </a:rPr>
                <a:t>Colors</a:t>
              </a:r>
              <a:r>
                <a:rPr lang="en-US" sz="4900" b="0" i="0" u="none" strike="noStrike" cap="none" dirty="0">
                  <a:solidFill>
                    <a:srgbClr val="7F7F7F"/>
                  </a:solidFill>
                  <a:latin typeface="Calibri"/>
                  <a:ea typeface="Calibri"/>
                  <a:cs typeface="Calibri"/>
                  <a:sym typeface="Calibri"/>
                </a:rPr>
                <a:t> drop-down list.</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dirty="0">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dirty="0">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dirty="0">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dirty="0">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dirty="0">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dirty="0">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dirty="0">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dirty="0">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dirty="0">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dirty="0">
                  <a:solidFill>
                    <a:srgbClr val="7F7F7F"/>
                  </a:solidFill>
                  <a:latin typeface="Calibri"/>
                  <a:ea typeface="Calibri"/>
                  <a:cs typeface="Calibri"/>
                  <a:sym typeface="Calibri"/>
                </a:rPr>
                <a:t>The default color theme for this template is “Office”, so you can always return to that after trying some of the alternatives.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7200"/>
                <a:buFont typeface="Arial"/>
                <a:buNone/>
              </a:pPr>
              <a:r>
                <a:rPr lang="en-US" sz="7200" b="0" i="0" u="none" strike="noStrike" cap="none" dirty="0">
                  <a:solidFill>
                    <a:srgbClr val="7F7F7F"/>
                  </a:solidFill>
                  <a:latin typeface="Calibri"/>
                  <a:ea typeface="Calibri"/>
                  <a:cs typeface="Calibri"/>
                  <a:sym typeface="Calibri"/>
                </a:rPr>
                <a:t>Printing Your Poster:</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dirty="0">
                  <a:solidFill>
                    <a:srgbClr val="7F7F7F"/>
                  </a:solidFill>
                  <a:latin typeface="Calibri"/>
                  <a:ea typeface="Calibri"/>
                  <a:cs typeface="Calibri"/>
                  <a:sym typeface="Calibri"/>
                </a:rPr>
                <a:t>Once your poster file is ready, visit </a:t>
              </a:r>
              <a:r>
                <a:rPr lang="en-US" sz="4900" b="1" i="0" u="none" strike="noStrike" cap="none" dirty="0">
                  <a:solidFill>
                    <a:srgbClr val="7F7F7F"/>
                  </a:solidFill>
                  <a:latin typeface="Calibri"/>
                  <a:ea typeface="Calibri"/>
                  <a:cs typeface="Calibri"/>
                  <a:sym typeface="Calibri"/>
                </a:rPr>
                <a:t>www.genigraphics.com</a:t>
              </a:r>
              <a:r>
                <a:rPr lang="en-US" sz="4900" b="0" i="0" u="none" strike="noStrike" cap="none" dirty="0">
                  <a:solidFill>
                    <a:srgbClr val="7F7F7F"/>
                  </a:solidFill>
                  <a:latin typeface="Calibri"/>
                  <a:ea typeface="Calibri"/>
                  <a:cs typeface="Calibri"/>
                  <a:sym typeface="Calibri"/>
                </a:rPr>
                <a:t> to order a high-quality, affordable poster print. Every order receives a free design review and we can deliver as fast as next business day within the US and Canada.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dirty="0">
                  <a:solidFill>
                    <a:srgbClr val="7F7F7F"/>
                  </a:solidFill>
                  <a:latin typeface="Calibri"/>
                  <a:ea typeface="Calibri"/>
                  <a:cs typeface="Calibri"/>
                  <a:sym typeface="Calibri"/>
                </a:rPr>
                <a:t>Genigraphics® has been producing output from PowerPoint® longer than anyone in the industry; dating back to when we helped Microsoft® design the PowerPoint® software.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dirty="0">
                <a:solidFill>
                  <a:srgbClr val="7F7F7F"/>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4900"/>
                <a:buFont typeface="Arial"/>
                <a:buNone/>
              </a:pPr>
              <a:r>
                <a:rPr lang="en-US" sz="4900" b="0" i="0" u="none" strike="noStrike" cap="none" dirty="0">
                  <a:solidFill>
                    <a:srgbClr val="7F7F7F"/>
                  </a:solidFill>
                  <a:latin typeface="Calibri"/>
                  <a:ea typeface="Calibri"/>
                  <a:cs typeface="Calibri"/>
                  <a:sym typeface="Calibri"/>
                </a:rPr>
                <a:t>US and Canada:  1-800-790-4001</a:t>
              </a:r>
              <a:br>
                <a:rPr lang="en-US" sz="4900" b="0" i="0" u="none" strike="noStrike" cap="none" dirty="0">
                  <a:solidFill>
                    <a:srgbClr val="7F7F7F"/>
                  </a:solidFill>
                  <a:latin typeface="Calibri"/>
                  <a:ea typeface="Calibri"/>
                  <a:cs typeface="Calibri"/>
                  <a:sym typeface="Calibri"/>
                </a:rPr>
              </a:br>
              <a:r>
                <a:rPr lang="en-US" sz="4900" b="0" i="0" u="none" strike="noStrike" cap="none" dirty="0">
                  <a:solidFill>
                    <a:srgbClr val="7F7F7F"/>
                  </a:solidFill>
                  <a:latin typeface="Calibri"/>
                  <a:ea typeface="Calibri"/>
                  <a:cs typeface="Calibri"/>
                  <a:sym typeface="Calibri"/>
                </a:rPr>
                <a:t>Email: </a:t>
              </a:r>
              <a:r>
                <a:rPr lang="en-US" sz="4900" b="0" i="0" u="none" strike="noStrike" cap="none" dirty="0" err="1">
                  <a:solidFill>
                    <a:srgbClr val="7F7F7F"/>
                  </a:solidFill>
                  <a:latin typeface="Calibri"/>
                  <a:ea typeface="Calibri"/>
                  <a:cs typeface="Calibri"/>
                  <a:sym typeface="Calibri"/>
                </a:rPr>
                <a:t>info@genigraphics.com</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600"/>
                <a:buFont typeface="Arial"/>
                <a:buNone/>
              </a:pPr>
              <a:br>
                <a:rPr lang="en-US" sz="3600" b="0" i="0" u="none" strike="noStrike" cap="none" dirty="0">
                  <a:solidFill>
                    <a:srgbClr val="7F7F7F"/>
                  </a:solidFill>
                  <a:latin typeface="Calibri"/>
                  <a:ea typeface="Calibri"/>
                  <a:cs typeface="Calibri"/>
                  <a:sym typeface="Calibri"/>
                </a:rPr>
              </a:br>
              <a:r>
                <a:rPr lang="en-US" sz="3600" b="0" i="0" u="none" strike="noStrike" cap="none" dirty="0">
                  <a:solidFill>
                    <a:srgbClr val="7F7F7F"/>
                  </a:solidFill>
                  <a:latin typeface="Calibri"/>
                  <a:ea typeface="Calibri"/>
                  <a:cs typeface="Calibri"/>
                  <a:sym typeface="Calibri"/>
                </a:rPr>
                <a:t>[This sidebar area does not print.]</a:t>
              </a:r>
              <a:endParaRPr sz="1400" b="0" i="0" u="none" strike="noStrike" cap="none" dirty="0">
                <a:solidFill>
                  <a:srgbClr val="000000"/>
                </a:solidFill>
                <a:latin typeface="Arial"/>
                <a:ea typeface="Arial"/>
                <a:cs typeface="Arial"/>
                <a:sym typeface="Arial"/>
              </a:endParaRPr>
            </a:p>
          </p:txBody>
        </p:sp>
        <p:pic>
          <p:nvPicPr>
            <p:cNvPr id="19" name="Google Shape;19;p2"/>
            <p:cNvPicPr preferRelativeResize="0"/>
            <p:nvPr/>
          </p:nvPicPr>
          <p:blipFill rotWithShape="1">
            <a:blip r:embed="rId2">
              <a:alphaModFix/>
            </a:blip>
            <a:srcRect/>
            <a:stretch/>
          </p:blipFill>
          <p:spPr>
            <a:xfrm>
              <a:off x="34281341" y="9260274"/>
              <a:ext cx="11904515" cy="10246926"/>
            </a:xfrm>
            <a:prstGeom prst="rect">
              <a:avLst/>
            </a:prstGeom>
            <a:noFill/>
            <a:ln>
              <a:noFill/>
            </a:ln>
          </p:spPr>
        </p:pic>
      </p:grpSp>
      <p:pic>
        <p:nvPicPr>
          <p:cNvPr id="20" name="Google Shape;20;p2"/>
          <p:cNvPicPr preferRelativeResize="0"/>
          <p:nvPr/>
        </p:nvPicPr>
        <p:blipFill rotWithShape="1">
          <a:blip r:embed="rId3">
            <a:alphaModFix/>
          </a:blip>
          <a:srcRect/>
          <a:stretch/>
        </p:blipFill>
        <p:spPr>
          <a:xfrm>
            <a:off x="38404800" y="32613600"/>
            <a:ext cx="5297435" cy="18592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194560" y="1318262"/>
            <a:ext cx="39502081" cy="5486400"/>
          </a:xfrm>
          <a:prstGeom prst="rect">
            <a:avLst/>
          </a:prstGeom>
          <a:noFill/>
          <a:ln>
            <a:noFill/>
          </a:ln>
        </p:spPr>
        <p:txBody>
          <a:bodyPr spcFirstLastPara="1" wrap="square" lIns="329125" tIns="164550" rIns="329125" bIns="164550" anchor="ctr" anchorCtr="0">
            <a:noAutofit/>
          </a:bodyPr>
          <a:lstStyle>
            <a:lvl1pPr marR="0" lvl="0" algn="ctr" rtl="0">
              <a:lnSpc>
                <a:spcPct val="10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2194560" y="7680963"/>
            <a:ext cx="39502081" cy="21724623"/>
          </a:xfrm>
          <a:prstGeom prst="rect">
            <a:avLst/>
          </a:prstGeom>
          <a:noFill/>
          <a:ln>
            <a:noFill/>
          </a:ln>
        </p:spPr>
        <p:txBody>
          <a:bodyPr spcFirstLastPara="1" wrap="square" lIns="329125" tIns="164550" rIns="329125" bIns="164550" anchor="t" anchorCtr="0">
            <a:noAutofit/>
          </a:bodyPr>
          <a:lstStyle>
            <a:lvl1pPr marL="457200" marR="0" lvl="0" indent="-400050" algn="l" rtl="0">
              <a:lnSpc>
                <a:spcPct val="100000"/>
              </a:lnSpc>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1pPr>
            <a:lvl2pPr marL="914400" marR="0" lvl="1" indent="-400050" algn="l" rtl="0">
              <a:lnSpc>
                <a:spcPct val="100000"/>
              </a:lnSpc>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2pPr>
            <a:lvl3pPr marL="1371600" marR="0" lvl="2" indent="-400050" algn="l" rtl="0">
              <a:lnSpc>
                <a:spcPct val="100000"/>
              </a:lnSpc>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3pPr>
            <a:lvl4pPr marL="1828800" marR="0" lvl="3" indent="-400050" algn="l" rtl="0">
              <a:lnSpc>
                <a:spcPct val="100000"/>
              </a:lnSpc>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4pPr>
            <a:lvl5pPr marL="2286000" marR="0" lvl="4" indent="-400050" algn="l" rtl="0">
              <a:lnSpc>
                <a:spcPct val="100000"/>
              </a:lnSpc>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5pPr>
            <a:lvl6pPr marL="2743200" marR="0" lvl="5" indent="-685800" algn="l" rtl="0">
              <a:lnSpc>
                <a:spcPct val="100000"/>
              </a:lnSpc>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6pPr>
            <a:lvl7pPr marL="3200400" marR="0" lvl="6" indent="-685800" algn="l" rtl="0">
              <a:lnSpc>
                <a:spcPct val="100000"/>
              </a:lnSpc>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7pPr>
            <a:lvl8pPr marL="3657600" marR="0" lvl="7" indent="-685800" algn="l" rtl="0">
              <a:lnSpc>
                <a:spcPct val="100000"/>
              </a:lnSpc>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8pPr>
            <a:lvl9pPr marL="4114800" marR="0" lvl="8" indent="-685800" algn="l" rtl="0">
              <a:lnSpc>
                <a:spcPct val="100000"/>
              </a:lnSpc>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2194560" y="30510484"/>
            <a:ext cx="10241280" cy="1752600"/>
          </a:xfrm>
          <a:prstGeom prst="rect">
            <a:avLst/>
          </a:prstGeom>
          <a:noFill/>
          <a:ln>
            <a:noFill/>
          </a:ln>
        </p:spPr>
        <p:txBody>
          <a:bodyPr spcFirstLastPara="1" wrap="square" lIns="329125" tIns="164550" rIns="329125" bIns="164550" anchor="ctr" anchorCtr="0">
            <a:noAutofit/>
          </a:bodyPr>
          <a:lstStyle>
            <a:lvl1pPr marR="0" lvl="0" algn="l" rtl="0">
              <a:lnSpc>
                <a:spcPct val="100000"/>
              </a:lnSpc>
              <a:spcBef>
                <a:spcPts val="0"/>
              </a:spcBef>
              <a:spcAft>
                <a:spcPts val="0"/>
              </a:spcAft>
              <a:buClr>
                <a:srgbClr val="000000"/>
              </a:buClr>
              <a:buSzPts val="1400"/>
              <a:buFont typeface="Arial"/>
              <a:buNone/>
              <a:defRPr sz="44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14996159" y="30510484"/>
            <a:ext cx="13898880" cy="1752600"/>
          </a:xfrm>
          <a:prstGeom prst="rect">
            <a:avLst/>
          </a:prstGeom>
          <a:noFill/>
          <a:ln>
            <a:noFill/>
          </a:ln>
        </p:spPr>
        <p:txBody>
          <a:bodyPr spcFirstLastPara="1" wrap="square" lIns="329125" tIns="164550" rIns="329125" bIns="164550" anchor="ctr" anchorCtr="0">
            <a:noAutofit/>
          </a:bodyPr>
          <a:lstStyle>
            <a:lvl1pPr marR="0" lvl="0" algn="ctr" rtl="0">
              <a:lnSpc>
                <a:spcPct val="100000"/>
              </a:lnSpc>
              <a:spcBef>
                <a:spcPts val="0"/>
              </a:spcBef>
              <a:spcAft>
                <a:spcPts val="0"/>
              </a:spcAft>
              <a:buClr>
                <a:srgbClr val="000000"/>
              </a:buClr>
              <a:buSzPts val="1400"/>
              <a:buFont typeface="Arial"/>
              <a:buNone/>
              <a:defRPr sz="44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64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31455359" y="30510484"/>
            <a:ext cx="10241280" cy="1752600"/>
          </a:xfrm>
          <a:prstGeom prst="rect">
            <a:avLst/>
          </a:prstGeom>
          <a:noFill/>
          <a:ln>
            <a:noFill/>
          </a:ln>
        </p:spPr>
        <p:txBody>
          <a:bodyPr spcFirstLastPara="1" wrap="square" lIns="329125" tIns="164550" rIns="329125" bIns="164550" anchor="ctr" anchorCtr="0">
            <a:noAutofit/>
          </a:bodyPr>
          <a:lstStyle>
            <a:lvl1pPr marL="0" marR="0" lvl="0" indent="0" algn="r" rtl="0">
              <a:lnSpc>
                <a:spcPct val="100000"/>
              </a:lnSpc>
              <a:spcBef>
                <a:spcPts val="0"/>
              </a:spcBef>
              <a:spcAft>
                <a:spcPts val="0"/>
              </a:spcAft>
              <a:buClr>
                <a:srgbClr val="000000"/>
              </a:buClr>
              <a:buSzPts val="4400"/>
              <a:buFont typeface="Arial"/>
              <a:buNone/>
              <a:defRPr sz="44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4400"/>
              <a:buFont typeface="Arial"/>
              <a:buNone/>
              <a:defRPr sz="44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4400"/>
              <a:buFont typeface="Arial"/>
              <a:buNone/>
              <a:defRPr sz="44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4400"/>
              <a:buFont typeface="Arial"/>
              <a:buNone/>
              <a:defRPr sz="44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4400"/>
              <a:buFont typeface="Arial"/>
              <a:buNone/>
              <a:defRPr sz="44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4400"/>
              <a:buFont typeface="Arial"/>
              <a:buNone/>
              <a:defRPr sz="44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4400"/>
              <a:buFont typeface="Arial"/>
              <a:buNone/>
              <a:defRPr sz="44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4400"/>
              <a:buFont typeface="Arial"/>
              <a:buNone/>
              <a:defRPr sz="44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4400"/>
              <a:buFont typeface="Arial"/>
              <a:buNone/>
              <a:defRPr sz="44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
        <p:cNvGrpSpPr/>
        <p:nvPr/>
      </p:nvGrpSpPr>
      <p:grpSpPr>
        <a:xfrm>
          <a:off x="0" y="0"/>
          <a:ext cx="0" cy="0"/>
          <a:chOff x="0" y="0"/>
          <a:chExt cx="0" cy="0"/>
        </a:xfrm>
      </p:grpSpPr>
      <p:pic>
        <p:nvPicPr>
          <p:cNvPr id="25" name="Google Shape;25;p3"/>
          <p:cNvPicPr preferRelativeResize="0"/>
          <p:nvPr/>
        </p:nvPicPr>
        <p:blipFill rotWithShape="1">
          <a:blip r:embed="rId3">
            <a:alphaModFix/>
          </a:blip>
          <a:srcRect/>
          <a:stretch/>
        </p:blipFill>
        <p:spPr>
          <a:xfrm>
            <a:off x="29380400" y="4846338"/>
            <a:ext cx="13054532" cy="5228995"/>
          </a:xfrm>
          <a:prstGeom prst="rect">
            <a:avLst/>
          </a:prstGeom>
          <a:noFill/>
          <a:ln>
            <a:noFill/>
          </a:ln>
        </p:spPr>
      </p:pic>
      <p:sp>
        <p:nvSpPr>
          <p:cNvPr id="26" name="Google Shape;26;p3"/>
          <p:cNvSpPr txBox="1"/>
          <p:nvPr/>
        </p:nvSpPr>
        <p:spPr>
          <a:xfrm>
            <a:off x="5257800" y="553997"/>
            <a:ext cx="32918401" cy="1800376"/>
          </a:xfrm>
          <a:prstGeom prst="rect">
            <a:avLst/>
          </a:prstGeom>
          <a:noFill/>
          <a:ln>
            <a:noFill/>
          </a:ln>
        </p:spPr>
        <p:txBody>
          <a:bodyPr spcFirstLastPara="1" wrap="square" lIns="137125" tIns="342825" rIns="137125" bIns="342825" anchor="ctr" anchorCtr="0">
            <a:noAutofit/>
          </a:bodyPr>
          <a:lstStyle/>
          <a:p>
            <a:pPr marL="0" marR="0" lvl="0" indent="0" algn="ctr" rtl="0">
              <a:lnSpc>
                <a:spcPct val="100000"/>
              </a:lnSpc>
              <a:spcBef>
                <a:spcPts val="0"/>
              </a:spcBef>
              <a:spcAft>
                <a:spcPts val="0"/>
              </a:spcAft>
              <a:buClr>
                <a:srgbClr val="000000"/>
              </a:buClr>
              <a:buSzPts val="7200"/>
              <a:buFont typeface="Arial"/>
              <a:buNone/>
            </a:pPr>
            <a:r>
              <a:rPr lang="en-US" sz="7200" b="1" i="0" u="none" strike="noStrike" cap="none" dirty="0">
                <a:solidFill>
                  <a:srgbClr val="EAF1DD"/>
                </a:solidFill>
                <a:latin typeface="Calibri"/>
                <a:ea typeface="Calibri"/>
                <a:cs typeface="Calibri"/>
                <a:sym typeface="Calibri"/>
              </a:rPr>
              <a:t>Effects of 5G and Multi-access Edge Computing on the Internet of Things</a:t>
            </a:r>
            <a:endParaRPr sz="7200" b="1" i="0" u="none" strike="noStrike" cap="none" dirty="0">
              <a:solidFill>
                <a:srgbClr val="EAF1DD"/>
              </a:solidFill>
              <a:latin typeface="Calibri"/>
              <a:ea typeface="Calibri"/>
              <a:cs typeface="Calibri"/>
              <a:sym typeface="Calibri"/>
            </a:endParaRPr>
          </a:p>
        </p:txBody>
      </p:sp>
      <p:sp>
        <p:nvSpPr>
          <p:cNvPr id="27" name="Google Shape;27;p3"/>
          <p:cNvSpPr txBox="1"/>
          <p:nvPr/>
        </p:nvSpPr>
        <p:spPr>
          <a:xfrm>
            <a:off x="5486400" y="2044700"/>
            <a:ext cx="32918401" cy="1714500"/>
          </a:xfrm>
          <a:prstGeom prst="rect">
            <a:avLst/>
          </a:prstGeom>
          <a:noFill/>
          <a:ln>
            <a:noFill/>
          </a:ln>
        </p:spPr>
        <p:txBody>
          <a:bodyPr spcFirstLastPara="1" wrap="square" lIns="137125" tIns="137125" rIns="137125" bIns="137125"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n-US" sz="4000" b="0" i="0" u="none" strike="noStrike" cap="none" dirty="0">
                <a:solidFill>
                  <a:srgbClr val="EAF1DD"/>
                </a:solidFill>
                <a:latin typeface="Calibri"/>
                <a:ea typeface="Calibri"/>
                <a:cs typeface="Calibri"/>
                <a:sym typeface="Calibri"/>
              </a:rPr>
              <a:t>Ryan Young, AS</a:t>
            </a:r>
            <a:endParaRPr sz="4000" b="0" i="0" u="none" strike="noStrike" cap="none" baseline="30000" dirty="0">
              <a:solidFill>
                <a:srgbClr val="EAF1DD"/>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4000"/>
              <a:buFont typeface="Arial"/>
              <a:buNone/>
            </a:pPr>
            <a:r>
              <a:rPr lang="en-US" sz="4000" dirty="0">
                <a:solidFill>
                  <a:srgbClr val="EAF1DD"/>
                </a:solidFill>
                <a:latin typeface="Calibri"/>
                <a:ea typeface="Calibri"/>
                <a:cs typeface="Calibri"/>
                <a:sym typeface="Calibri"/>
              </a:rPr>
              <a:t>University of Hawai’i - West O’ahu</a:t>
            </a:r>
            <a:endParaRPr sz="1400" b="0" i="0" u="none" strike="noStrike" cap="none" dirty="0">
              <a:solidFill>
                <a:srgbClr val="000000"/>
              </a:solidFill>
              <a:latin typeface="Arial"/>
              <a:ea typeface="Arial"/>
              <a:cs typeface="Arial"/>
              <a:sym typeface="Arial"/>
            </a:endParaRPr>
          </a:p>
        </p:txBody>
      </p:sp>
      <p:sp>
        <p:nvSpPr>
          <p:cNvPr id="28" name="Google Shape;28;p3"/>
          <p:cNvSpPr txBox="1"/>
          <p:nvPr/>
        </p:nvSpPr>
        <p:spPr>
          <a:xfrm>
            <a:off x="1753350" y="30023525"/>
            <a:ext cx="6696000" cy="1361881"/>
          </a:xfrm>
          <a:prstGeom prst="rect">
            <a:avLst/>
          </a:prstGeom>
          <a:solidFill>
            <a:srgbClr val="B7CCE4"/>
          </a:solid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dirty="0">
                <a:solidFill>
                  <a:schemeClr val="dk1"/>
                </a:solidFill>
                <a:latin typeface="Calibri"/>
                <a:ea typeface="Calibri"/>
                <a:cs typeface="Calibri"/>
                <a:sym typeface="Calibri"/>
              </a:rPr>
              <a:t>Ryan Young</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en-US" sz="2800" b="0" i="0" u="none" strike="noStrike" cap="none" dirty="0">
                <a:solidFill>
                  <a:schemeClr val="dk1"/>
                </a:solidFill>
                <a:latin typeface="Calibri"/>
                <a:ea typeface="Calibri"/>
                <a:cs typeface="Calibri"/>
                <a:sym typeface="Calibri"/>
              </a:rPr>
              <a:t>University of Hawai`</a:t>
            </a:r>
            <a:r>
              <a:rPr lang="en-US" sz="2800" dirty="0">
                <a:solidFill>
                  <a:schemeClr val="dk1"/>
                </a:solidFill>
                <a:latin typeface="Calibri"/>
                <a:ea typeface="Calibri"/>
                <a:cs typeface="Calibri"/>
                <a:sym typeface="Calibri"/>
              </a:rPr>
              <a:t>i </a:t>
            </a:r>
            <a:r>
              <a:rPr lang="mr-IN" sz="2800" dirty="0">
                <a:solidFill>
                  <a:schemeClr val="dk1"/>
                </a:solidFill>
                <a:latin typeface="Calibri"/>
                <a:ea typeface="Calibri"/>
                <a:cs typeface="Calibri"/>
                <a:sym typeface="Calibri"/>
              </a:rPr>
              <a:t>–</a:t>
            </a:r>
            <a:r>
              <a:rPr lang="en-US" sz="2800" dirty="0">
                <a:solidFill>
                  <a:schemeClr val="dk1"/>
                </a:solidFill>
                <a:latin typeface="Calibri"/>
                <a:ea typeface="Calibri"/>
                <a:cs typeface="Calibri"/>
                <a:sym typeface="Calibri"/>
              </a:rPr>
              <a:t> West O`ahu</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800"/>
              <a:buFont typeface="Arial"/>
              <a:buNone/>
            </a:pPr>
            <a:r>
              <a:rPr lang="en-US" sz="2800" b="0" i="0" u="none" strike="noStrike" cap="none" dirty="0">
                <a:solidFill>
                  <a:schemeClr val="dk1"/>
                </a:solidFill>
                <a:latin typeface="Calibri"/>
                <a:ea typeface="Calibri"/>
                <a:cs typeface="Calibri"/>
                <a:sym typeface="Calibri"/>
              </a:rPr>
              <a:t>ryaney@hawaii.edu</a:t>
            </a:r>
            <a:endParaRPr sz="1400" b="0" i="0" u="none" strike="noStrike" cap="none" dirty="0">
              <a:solidFill>
                <a:srgbClr val="000000"/>
              </a:solidFill>
              <a:latin typeface="Arial"/>
              <a:ea typeface="Arial"/>
              <a:cs typeface="Arial"/>
              <a:sym typeface="Arial"/>
            </a:endParaRPr>
          </a:p>
        </p:txBody>
      </p:sp>
      <p:sp>
        <p:nvSpPr>
          <p:cNvPr id="29" name="Google Shape;29;p3"/>
          <p:cNvSpPr txBox="1"/>
          <p:nvPr/>
        </p:nvSpPr>
        <p:spPr>
          <a:xfrm>
            <a:off x="1706880" y="29146503"/>
            <a:ext cx="1937494" cy="746346"/>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dirty="0">
                <a:solidFill>
                  <a:schemeClr val="dk1"/>
                </a:solidFill>
                <a:latin typeface="Calibri"/>
                <a:ea typeface="Calibri"/>
                <a:cs typeface="Calibri"/>
                <a:sym typeface="Calibri"/>
              </a:rPr>
              <a:t>Contact</a:t>
            </a:r>
            <a:endParaRPr sz="1400" b="0" i="0" u="none" strike="noStrike" cap="none" dirty="0">
              <a:solidFill>
                <a:srgbClr val="000000"/>
              </a:solidFill>
              <a:latin typeface="Arial"/>
              <a:ea typeface="Arial"/>
              <a:cs typeface="Arial"/>
              <a:sym typeface="Arial"/>
            </a:endParaRPr>
          </a:p>
        </p:txBody>
      </p:sp>
      <p:sp>
        <p:nvSpPr>
          <p:cNvPr id="30" name="Google Shape;30;p3"/>
          <p:cNvSpPr txBox="1"/>
          <p:nvPr/>
        </p:nvSpPr>
        <p:spPr>
          <a:xfrm>
            <a:off x="15487550" y="29987250"/>
            <a:ext cx="16567250" cy="2559900"/>
          </a:xfrm>
          <a:prstGeom prst="rect">
            <a:avLst/>
          </a:prstGeom>
          <a:noFill/>
          <a:ln>
            <a:noFill/>
          </a:ln>
        </p:spPr>
        <p:txBody>
          <a:bodyPr spcFirstLastPara="1" wrap="square" lIns="68550" tIns="68550" rIns="68550" bIns="68550" anchor="t" anchorCtr="0">
            <a:noAutofit/>
          </a:bodyPr>
          <a:lstStyle/>
          <a:p>
            <a:pPr marL="0" marR="0" lvl="0" indent="0" algn="l" rtl="0">
              <a:lnSpc>
                <a:spcPct val="100000"/>
              </a:lnSpc>
              <a:spcBef>
                <a:spcPts val="0"/>
              </a:spcBef>
              <a:spcAft>
                <a:spcPts val="0"/>
              </a:spcAft>
              <a:buNone/>
            </a:pPr>
            <a:r>
              <a:rPr lang="en-US" sz="1400" b="0" i="0" u="none" strike="noStrike" cap="none" dirty="0">
                <a:solidFill>
                  <a:schemeClr val="dk1"/>
                </a:solidFill>
                <a:latin typeface="Calibri"/>
                <a:ea typeface="Calibri"/>
                <a:cs typeface="Calibri"/>
                <a:sym typeface="Calibri"/>
              </a:rPr>
              <a:t>U.S. Executive Office of the President. (2017). National Cyber Strategy of the United States of America. Washington, DC.</a:t>
            </a:r>
            <a:endParaRPr dirty="0"/>
          </a:p>
          <a:p>
            <a:pPr marL="0" marR="0" lvl="0" indent="0" algn="l" rtl="0">
              <a:lnSpc>
                <a:spcPct val="100000"/>
              </a:lnSpc>
              <a:spcBef>
                <a:spcPts val="0"/>
              </a:spcBef>
              <a:spcAft>
                <a:spcPts val="0"/>
              </a:spcAft>
              <a:buNone/>
            </a:pPr>
            <a:endParaRPr sz="14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r>
              <a:rPr lang="en-US" sz="1400" b="0" i="0" u="none" strike="noStrike" cap="none" dirty="0">
                <a:solidFill>
                  <a:schemeClr val="dk1"/>
                </a:solidFill>
                <a:latin typeface="Calibri"/>
                <a:ea typeface="Calibri"/>
                <a:cs typeface="Calibri"/>
                <a:sym typeface="Calibri"/>
              </a:rPr>
              <a:t>Nordrum, A., &amp; Clark, K. (2017, February 6). Everything you need to know about 5G. IEEE Spectrum, 27.</a:t>
            </a:r>
            <a:endParaRPr sz="14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endParaRPr sz="14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r>
              <a:rPr lang="en-US" sz="1400" b="0" i="0" u="none" strike="noStrike" cap="none" dirty="0">
                <a:solidFill>
                  <a:schemeClr val="dk1"/>
                </a:solidFill>
                <a:latin typeface="Calibri"/>
                <a:ea typeface="Calibri"/>
                <a:cs typeface="Calibri"/>
                <a:sym typeface="Calibri"/>
              </a:rPr>
              <a:t>Hsieh, H. C., Chen, J. L., &amp; Benslimane, A. (2018). 5G virtualized multi-access edge computing platform for IoT applications. Journal of Network and Computer Applications, 115, 94-102.</a:t>
            </a:r>
            <a:endParaRPr dirty="0"/>
          </a:p>
          <a:p>
            <a:pPr marL="0" marR="0" lvl="0" indent="0" algn="l" rtl="0">
              <a:lnSpc>
                <a:spcPct val="100000"/>
              </a:lnSpc>
              <a:spcBef>
                <a:spcPts val="0"/>
              </a:spcBef>
              <a:spcAft>
                <a:spcPts val="0"/>
              </a:spcAft>
              <a:buNone/>
            </a:pPr>
            <a:endParaRPr sz="14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r>
              <a:rPr lang="en-US" sz="1400" b="0" i="0" u="none" strike="noStrike" cap="none" dirty="0">
                <a:solidFill>
                  <a:schemeClr val="dk1"/>
                </a:solidFill>
                <a:latin typeface="Calibri"/>
                <a:ea typeface="Calibri"/>
                <a:cs typeface="Calibri"/>
                <a:sym typeface="Calibri"/>
              </a:rPr>
              <a:t>O'Dea, S. (2020, February 27). IoT Device Installed Base Worldwide 2009-2020. Statista. Retrieved from www.statista.com/statistics/764026/number-of-iot-devices-in-use-worldwide/</a:t>
            </a:r>
            <a:endParaRPr sz="14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endParaRPr sz="14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r>
              <a:rPr lang="en-US" sz="1400" b="0" i="0" u="none" strike="noStrike" cap="none" dirty="0">
                <a:solidFill>
                  <a:schemeClr val="dk1"/>
                </a:solidFill>
                <a:latin typeface="Calibri"/>
                <a:ea typeface="Calibri"/>
                <a:cs typeface="Calibri"/>
                <a:sym typeface="Calibri"/>
              </a:rPr>
              <a:t>IoT Devices [Digital image]. (2016, December14). Retrieved from https://blackboxparadox.com/2016/12/14/one-day-in-your-high-tech-life/</a:t>
            </a:r>
            <a:endParaRPr sz="14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endParaRPr sz="14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r>
              <a:rPr lang="en-US" sz="1400" b="0" i="0" u="none" strike="noStrike" cap="none" dirty="0">
                <a:solidFill>
                  <a:schemeClr val="dk1"/>
                </a:solidFill>
                <a:latin typeface="Calibri"/>
                <a:ea typeface="Calibri"/>
                <a:cs typeface="Calibri"/>
                <a:sym typeface="Calibri"/>
              </a:rPr>
              <a:t>Tabbane, Sami. (2018, October 17-18). 4G to 5G Networks and Standard Releases. Presentation at the ITU Asia-Pacific Centre of Excellence Training on Traffic engineering and advanced wireless network planning, Suva, Fiji.</a:t>
            </a:r>
            <a:endParaRPr sz="1400" b="0" i="0" u="none" strike="noStrike" cap="none" dirty="0">
              <a:solidFill>
                <a:schemeClr val="dk1"/>
              </a:solidFill>
              <a:latin typeface="Calibri"/>
              <a:ea typeface="Calibri"/>
              <a:cs typeface="Calibri"/>
              <a:sym typeface="Calibri"/>
            </a:endParaRPr>
          </a:p>
        </p:txBody>
      </p:sp>
      <p:sp>
        <p:nvSpPr>
          <p:cNvPr id="31" name="Google Shape;31;p3"/>
          <p:cNvSpPr txBox="1"/>
          <p:nvPr/>
        </p:nvSpPr>
        <p:spPr>
          <a:xfrm>
            <a:off x="15409336" y="29112638"/>
            <a:ext cx="4216397" cy="746346"/>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dirty="0">
                <a:solidFill>
                  <a:schemeClr val="dk1"/>
                </a:solidFill>
                <a:latin typeface="Calibri"/>
                <a:ea typeface="Calibri"/>
                <a:cs typeface="Calibri"/>
                <a:sym typeface="Calibri"/>
              </a:rPr>
              <a:t>References</a:t>
            </a:r>
            <a:endParaRPr sz="1400" b="0" i="0" u="none" strike="noStrike" cap="none" dirty="0">
              <a:solidFill>
                <a:srgbClr val="000000"/>
              </a:solidFill>
              <a:latin typeface="Arial"/>
              <a:ea typeface="Arial"/>
              <a:cs typeface="Arial"/>
              <a:sym typeface="Arial"/>
            </a:endParaRPr>
          </a:p>
        </p:txBody>
      </p:sp>
      <p:sp>
        <p:nvSpPr>
          <p:cNvPr id="32" name="Google Shape;32;p3"/>
          <p:cNvSpPr txBox="1"/>
          <p:nvPr/>
        </p:nvSpPr>
        <p:spPr>
          <a:xfrm>
            <a:off x="15375469" y="12075103"/>
            <a:ext cx="13153782" cy="10487418"/>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noAutofit/>
          </a:bodyPr>
          <a:lstStyle/>
          <a:p>
            <a:pPr marL="4572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Capable of supporting 1000 times more traffic than 4G LTE technology</a:t>
            </a:r>
            <a:endParaRPr sz="3200" b="0" i="0" u="none" strike="noStrike" cap="none" dirty="0">
              <a:solidFill>
                <a:schemeClr val="dk1"/>
              </a:solidFill>
              <a:latin typeface="Calibri"/>
              <a:ea typeface="Calibri"/>
              <a:cs typeface="Calibri"/>
              <a:sym typeface="Calibri"/>
            </a:endParaRPr>
          </a:p>
          <a:p>
            <a:pPr marL="4572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Five core technologies:</a:t>
            </a:r>
            <a:endParaRPr sz="3200" b="0" i="0" u="none" strike="noStrike" cap="none" dirty="0">
              <a:solidFill>
                <a:schemeClr val="dk1"/>
              </a:solidFill>
              <a:latin typeface="Calibri"/>
              <a:ea typeface="Calibri"/>
              <a:cs typeface="Calibri"/>
              <a:sym typeface="Calibri"/>
            </a:endParaRPr>
          </a:p>
          <a:p>
            <a:pPr marL="914400" marR="0" lvl="1" indent="-431800" algn="l" rtl="0">
              <a:lnSpc>
                <a:spcPct val="100000"/>
              </a:lnSpc>
              <a:spcBef>
                <a:spcPts val="1500"/>
              </a:spcBef>
              <a:spcAft>
                <a:spcPts val="0"/>
              </a:spcAft>
              <a:buClr>
                <a:schemeClr val="dk1"/>
              </a:buClr>
              <a:buSzPts val="3200"/>
              <a:buFont typeface="Calibri"/>
              <a:buChar char="○"/>
            </a:pPr>
            <a:r>
              <a:rPr lang="en-US" sz="3200" b="0" i="1" u="sng" strike="noStrike" cap="none" dirty="0">
                <a:solidFill>
                  <a:srgbClr val="222222"/>
                </a:solidFill>
                <a:latin typeface="Calibri"/>
                <a:ea typeface="Calibri"/>
                <a:cs typeface="Calibri"/>
                <a:sym typeface="Calibri"/>
              </a:rPr>
              <a:t>Millimeter Waves </a:t>
            </a:r>
            <a:r>
              <a:rPr lang="en-US" sz="3200" b="0" i="0" u="none" strike="noStrike" cap="none" dirty="0">
                <a:solidFill>
                  <a:srgbClr val="222222"/>
                </a:solidFill>
                <a:latin typeface="Calibri"/>
                <a:ea typeface="Calibri"/>
                <a:cs typeface="Calibri"/>
                <a:sym typeface="Calibri"/>
              </a:rPr>
              <a:t>- opens more spectrum by using smaller waves</a:t>
            </a:r>
            <a:endParaRPr sz="3200" b="0" i="0" u="none" strike="noStrike" cap="none" dirty="0">
              <a:solidFill>
                <a:srgbClr val="222222"/>
              </a:solidFill>
              <a:latin typeface="Calibri"/>
              <a:ea typeface="Calibri"/>
              <a:cs typeface="Calibri"/>
              <a:sym typeface="Calibri"/>
            </a:endParaRPr>
          </a:p>
          <a:p>
            <a:pPr marL="914400" marR="0" lvl="1" indent="-431800" algn="l" rtl="0">
              <a:lnSpc>
                <a:spcPct val="100000"/>
              </a:lnSpc>
              <a:spcBef>
                <a:spcPts val="1500"/>
              </a:spcBef>
              <a:spcAft>
                <a:spcPts val="0"/>
              </a:spcAft>
              <a:buClr>
                <a:srgbClr val="222222"/>
              </a:buClr>
              <a:buSzPts val="3200"/>
              <a:buFont typeface="Calibri"/>
              <a:buChar char="○"/>
            </a:pPr>
            <a:r>
              <a:rPr lang="en-US" sz="3200" b="0" i="1" u="sng" strike="noStrike" cap="none" dirty="0">
                <a:solidFill>
                  <a:srgbClr val="222222"/>
                </a:solidFill>
                <a:latin typeface="Calibri"/>
                <a:ea typeface="Calibri"/>
                <a:cs typeface="Calibri"/>
                <a:sym typeface="Calibri"/>
              </a:rPr>
              <a:t>Small Cell Networks</a:t>
            </a:r>
            <a:r>
              <a:rPr lang="en-US" sz="3200" b="0" i="0" u="none" strike="noStrike" cap="none" dirty="0">
                <a:solidFill>
                  <a:srgbClr val="222222"/>
                </a:solidFill>
                <a:latin typeface="Calibri"/>
                <a:ea typeface="Calibri"/>
                <a:cs typeface="Calibri"/>
                <a:sym typeface="Calibri"/>
              </a:rPr>
              <a:t>- many small cells relay signals around objects</a:t>
            </a:r>
            <a:endParaRPr sz="3200" b="0" i="0" u="none" strike="noStrike" cap="none" dirty="0">
              <a:solidFill>
                <a:srgbClr val="222222"/>
              </a:solidFill>
              <a:latin typeface="Calibri"/>
              <a:ea typeface="Calibri"/>
              <a:cs typeface="Calibri"/>
              <a:sym typeface="Calibri"/>
            </a:endParaRPr>
          </a:p>
          <a:p>
            <a:pPr marL="914400" marR="0" lvl="1" indent="-431800" algn="l" rtl="0">
              <a:lnSpc>
                <a:spcPct val="100000"/>
              </a:lnSpc>
              <a:spcBef>
                <a:spcPts val="1500"/>
              </a:spcBef>
              <a:spcAft>
                <a:spcPts val="0"/>
              </a:spcAft>
              <a:buClr>
                <a:srgbClr val="222222"/>
              </a:buClr>
              <a:buSzPts val="3200"/>
              <a:buFont typeface="Calibri"/>
              <a:buChar char="○"/>
            </a:pPr>
            <a:r>
              <a:rPr lang="en-US" sz="3200" b="0" i="1" u="sng" strike="noStrike" cap="none" dirty="0">
                <a:solidFill>
                  <a:srgbClr val="222222"/>
                </a:solidFill>
                <a:latin typeface="Calibri"/>
                <a:ea typeface="Calibri"/>
                <a:cs typeface="Calibri"/>
                <a:sym typeface="Calibri"/>
              </a:rPr>
              <a:t>Massive MIMO </a:t>
            </a:r>
            <a:r>
              <a:rPr lang="en-US" sz="3200" b="0" i="0" u="none" strike="noStrike" cap="none" dirty="0">
                <a:solidFill>
                  <a:srgbClr val="222222"/>
                </a:solidFill>
                <a:latin typeface="Calibri"/>
                <a:ea typeface="Calibri"/>
                <a:cs typeface="Calibri"/>
                <a:sym typeface="Calibri"/>
              </a:rPr>
              <a:t>- increase capacity of networks by a factor of 22 or more</a:t>
            </a:r>
            <a:endParaRPr sz="3200" b="0" i="0" u="none" strike="noStrike" cap="none" dirty="0">
              <a:solidFill>
                <a:srgbClr val="222222"/>
              </a:solidFill>
              <a:latin typeface="Calibri"/>
              <a:ea typeface="Calibri"/>
              <a:cs typeface="Calibri"/>
              <a:sym typeface="Calibri"/>
            </a:endParaRPr>
          </a:p>
          <a:p>
            <a:pPr marL="914400" marR="0" lvl="1" indent="-431800" algn="l" rtl="0">
              <a:lnSpc>
                <a:spcPct val="100000"/>
              </a:lnSpc>
              <a:spcBef>
                <a:spcPts val="1500"/>
              </a:spcBef>
              <a:spcAft>
                <a:spcPts val="0"/>
              </a:spcAft>
              <a:buClr>
                <a:srgbClr val="222222"/>
              </a:buClr>
              <a:buSzPts val="3200"/>
              <a:buFont typeface="Calibri"/>
              <a:buChar char="○"/>
            </a:pPr>
            <a:r>
              <a:rPr lang="en-US" sz="3200" b="0" i="1" u="sng" strike="noStrike" cap="none" dirty="0">
                <a:solidFill>
                  <a:srgbClr val="222222"/>
                </a:solidFill>
                <a:latin typeface="Calibri"/>
                <a:ea typeface="Calibri"/>
                <a:cs typeface="Calibri"/>
                <a:sym typeface="Calibri"/>
              </a:rPr>
              <a:t>Beamforming </a:t>
            </a:r>
            <a:r>
              <a:rPr lang="en-US" sz="3200" b="0" i="0" u="none" strike="noStrike" cap="none" dirty="0">
                <a:solidFill>
                  <a:srgbClr val="222222"/>
                </a:solidFill>
                <a:latin typeface="Calibri"/>
                <a:ea typeface="Calibri"/>
                <a:cs typeface="Calibri"/>
                <a:sym typeface="Calibri"/>
              </a:rPr>
              <a:t>- Triangulation algorithm plots best route rather than a broadcast </a:t>
            </a:r>
            <a:endParaRPr sz="3200" b="0" i="0" u="none" strike="noStrike" cap="none" dirty="0">
              <a:solidFill>
                <a:srgbClr val="222222"/>
              </a:solidFill>
              <a:latin typeface="Calibri"/>
              <a:ea typeface="Calibri"/>
              <a:cs typeface="Calibri"/>
              <a:sym typeface="Calibri"/>
            </a:endParaRPr>
          </a:p>
          <a:p>
            <a:pPr marL="914400" marR="0" lvl="1" indent="-431800" algn="l" rtl="0">
              <a:lnSpc>
                <a:spcPct val="100000"/>
              </a:lnSpc>
              <a:spcBef>
                <a:spcPts val="1500"/>
              </a:spcBef>
              <a:spcAft>
                <a:spcPts val="0"/>
              </a:spcAft>
              <a:buClr>
                <a:srgbClr val="222222"/>
              </a:buClr>
              <a:buSzPts val="3200"/>
              <a:buFont typeface="Calibri"/>
              <a:buChar char="○"/>
            </a:pPr>
            <a:r>
              <a:rPr lang="en-US" sz="3200" b="0" i="1" u="sng" strike="noStrike" cap="none" dirty="0">
                <a:solidFill>
                  <a:srgbClr val="222222"/>
                </a:solidFill>
                <a:latin typeface="Calibri"/>
                <a:ea typeface="Calibri"/>
                <a:cs typeface="Calibri"/>
                <a:sym typeface="Calibri"/>
              </a:rPr>
              <a:t>Full Duplex </a:t>
            </a:r>
            <a:r>
              <a:rPr lang="en-US" sz="3200" b="0" i="0" u="none" strike="noStrike" cap="none" dirty="0">
                <a:solidFill>
                  <a:srgbClr val="222222"/>
                </a:solidFill>
                <a:latin typeface="Calibri"/>
                <a:ea typeface="Calibri"/>
                <a:cs typeface="Calibri"/>
                <a:sym typeface="Calibri"/>
              </a:rPr>
              <a:t>- Same frequency can be used to transmit and receive at the same time</a:t>
            </a:r>
            <a:endParaRPr sz="3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1500"/>
              </a:spcBef>
              <a:spcAft>
                <a:spcPts val="0"/>
              </a:spcAft>
              <a:buClr>
                <a:srgbClr val="000000"/>
              </a:buClr>
              <a:buSzPts val="3200"/>
              <a:buFont typeface="Arial"/>
              <a:buNone/>
            </a:pPr>
            <a:r>
              <a:rPr lang="en-US" sz="3200" b="0" i="0" u="none" strike="noStrike" cap="none" dirty="0">
                <a:solidFill>
                  <a:schemeClr val="dk1"/>
                </a:solidFill>
                <a:latin typeface="Calibri"/>
                <a:ea typeface="Calibri"/>
                <a:cs typeface="Calibri"/>
                <a:sym typeface="Calibri"/>
              </a:rPr>
              <a:t>“</a:t>
            </a:r>
            <a:r>
              <a:rPr lang="en-US" sz="3200" b="0" i="1" u="none" strike="noStrike" cap="none" dirty="0">
                <a:solidFill>
                  <a:schemeClr val="dk1"/>
                </a:solidFill>
                <a:latin typeface="Calibri"/>
                <a:ea typeface="Calibri"/>
                <a:cs typeface="Calibri"/>
                <a:sym typeface="Calibri"/>
              </a:rPr>
              <a:t>Just imagine being able to download an HD movie in under a second and let your imagination run wild.</a:t>
            </a:r>
            <a:r>
              <a:rPr lang="en-US" sz="3200" b="0" i="0" u="none" strike="noStrike" cap="none" dirty="0">
                <a:solidFill>
                  <a:schemeClr val="dk1"/>
                </a:solidFill>
                <a:latin typeface="Calibri"/>
                <a:ea typeface="Calibri"/>
                <a:cs typeface="Calibri"/>
                <a:sym typeface="Calibri"/>
              </a:rPr>
              <a:t>” </a:t>
            </a:r>
            <a:r>
              <a:rPr lang="en-US" sz="2800" b="0" i="0" u="none" strike="noStrike" cap="none" dirty="0">
                <a:solidFill>
                  <a:schemeClr val="dk1"/>
                </a:solidFill>
                <a:latin typeface="Calibri"/>
                <a:ea typeface="Calibri"/>
                <a:cs typeface="Calibri"/>
                <a:sym typeface="Calibri"/>
              </a:rPr>
              <a:t>(IEEE Spectrum, 2017)</a:t>
            </a:r>
            <a:endParaRPr sz="2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chemeClr val="dk1"/>
              </a:solidFill>
              <a:latin typeface="Calibri"/>
              <a:ea typeface="Calibri"/>
              <a:cs typeface="Calibri"/>
              <a:sym typeface="Calibri"/>
            </a:endParaRPr>
          </a:p>
          <a:p>
            <a:pPr marL="457200" marR="0" lvl="0" indent="-431800" algn="l" rtl="0">
              <a:lnSpc>
                <a:spcPct val="100000"/>
              </a:lnSpc>
              <a:spcBef>
                <a:spcPts val="0"/>
              </a:spcBef>
              <a:spcAft>
                <a:spcPts val="0"/>
              </a:spcAft>
              <a:buClr>
                <a:srgbClr val="222222"/>
              </a:buClr>
              <a:buSzPts val="3200"/>
              <a:buFont typeface="Calibri"/>
              <a:buChar char="●"/>
            </a:pPr>
            <a:r>
              <a:rPr lang="en-US" sz="3200" b="0" i="0" u="none" strike="noStrike" cap="none" dirty="0">
                <a:solidFill>
                  <a:schemeClr val="dk1"/>
                </a:solidFill>
                <a:latin typeface="Calibri"/>
                <a:ea typeface="Calibri"/>
                <a:cs typeface="Calibri"/>
                <a:sym typeface="Calibri"/>
              </a:rPr>
              <a:t>Moves towards a Tactile internet</a:t>
            </a:r>
            <a:r>
              <a:rPr lang="en-US" sz="3200" b="1" i="0" u="none" strike="noStrike" cap="none" dirty="0">
                <a:solidFill>
                  <a:schemeClr val="dk1"/>
                </a:solidFill>
                <a:latin typeface="Calibri"/>
                <a:ea typeface="Calibri"/>
                <a:cs typeface="Calibri"/>
                <a:sym typeface="Calibri"/>
              </a:rPr>
              <a:t>: </a:t>
            </a:r>
            <a:r>
              <a:rPr lang="en-US" sz="3200" b="0" i="0" u="none" strike="noStrike" cap="none" dirty="0">
                <a:solidFill>
                  <a:schemeClr val="dk1"/>
                </a:solidFill>
                <a:latin typeface="Calibri"/>
                <a:ea typeface="Calibri"/>
                <a:cs typeface="Calibri"/>
                <a:sym typeface="Calibri"/>
              </a:rPr>
              <a:t>dealing with processes and objects in perceived real time:</a:t>
            </a:r>
            <a:endParaRPr sz="3200" b="0" i="0" u="none" strike="noStrike" cap="none" dirty="0">
              <a:solidFill>
                <a:schemeClr val="dk1"/>
              </a:solidFill>
              <a:latin typeface="Calibri"/>
              <a:ea typeface="Calibri"/>
              <a:cs typeface="Calibri"/>
              <a:sym typeface="Calibri"/>
            </a:endParaRPr>
          </a:p>
          <a:p>
            <a:pPr marL="914400" marR="0" lvl="1" indent="-431800" algn="l" rtl="0">
              <a:lnSpc>
                <a:spcPct val="100000"/>
              </a:lnSpc>
              <a:spcBef>
                <a:spcPts val="1500"/>
              </a:spcBef>
              <a:spcAft>
                <a:spcPts val="0"/>
              </a:spcAft>
              <a:buClr>
                <a:srgbClr val="222222"/>
              </a:buClr>
              <a:buSzPts val="3200"/>
              <a:buFont typeface="Calibri"/>
              <a:buChar char="○"/>
            </a:pPr>
            <a:r>
              <a:rPr lang="en-US" sz="3200" b="0" i="0" u="none" strike="noStrike" cap="none" dirty="0">
                <a:solidFill>
                  <a:srgbClr val="222222"/>
                </a:solidFill>
                <a:highlight>
                  <a:srgbClr val="FFFFFF"/>
                </a:highlight>
                <a:latin typeface="Calibri"/>
                <a:ea typeface="Calibri"/>
                <a:cs typeface="Calibri"/>
                <a:sym typeface="Calibri"/>
              </a:rPr>
              <a:t>Ultra low latency with extremely high availability, reliability and security</a:t>
            </a:r>
            <a:endParaRPr sz="3200" b="0" i="0" u="none" strike="noStrike" cap="none" dirty="0">
              <a:solidFill>
                <a:srgbClr val="222222"/>
              </a:solidFill>
              <a:highlight>
                <a:srgbClr val="FFFFFF"/>
              </a:highlight>
              <a:latin typeface="Calibri"/>
              <a:ea typeface="Calibri"/>
              <a:cs typeface="Calibri"/>
              <a:sym typeface="Calibri"/>
            </a:endParaRPr>
          </a:p>
          <a:p>
            <a:pPr marL="914400" marR="0" lvl="1" indent="-431800" algn="l" rtl="0">
              <a:lnSpc>
                <a:spcPct val="100000"/>
              </a:lnSpc>
              <a:spcBef>
                <a:spcPts val="0"/>
              </a:spcBef>
              <a:spcAft>
                <a:spcPts val="0"/>
              </a:spcAft>
              <a:buClr>
                <a:srgbClr val="222222"/>
              </a:buClr>
              <a:buSzPts val="3200"/>
              <a:buFont typeface="Calibri"/>
              <a:buChar char="○"/>
            </a:pPr>
            <a:r>
              <a:rPr lang="en-US" sz="3200" b="0" i="0" u="none" strike="noStrike" cap="none" dirty="0">
                <a:solidFill>
                  <a:srgbClr val="222222"/>
                </a:solidFill>
                <a:highlight>
                  <a:srgbClr val="FFFFFF"/>
                </a:highlight>
                <a:latin typeface="Calibri"/>
                <a:ea typeface="Calibri"/>
                <a:cs typeface="Calibri"/>
                <a:sym typeface="Calibri"/>
              </a:rPr>
              <a:t>Humans able to control robots in real time</a:t>
            </a:r>
            <a:endParaRPr sz="3200" b="0" i="0" u="none" strike="noStrike" cap="none" dirty="0">
              <a:solidFill>
                <a:srgbClr val="222222"/>
              </a:solidFill>
              <a:highlight>
                <a:srgbClr val="FFFFFF"/>
              </a:highlight>
              <a:latin typeface="Calibri"/>
              <a:ea typeface="Calibri"/>
              <a:cs typeface="Calibri"/>
              <a:sym typeface="Calibri"/>
            </a:endParaRPr>
          </a:p>
          <a:p>
            <a:pPr marL="914400" marR="0" lvl="1" indent="-431800" algn="l" rtl="0">
              <a:lnSpc>
                <a:spcPct val="100000"/>
              </a:lnSpc>
              <a:spcBef>
                <a:spcPts val="0"/>
              </a:spcBef>
              <a:spcAft>
                <a:spcPts val="0"/>
              </a:spcAft>
              <a:buClr>
                <a:srgbClr val="222222"/>
              </a:buClr>
              <a:buSzPts val="3200"/>
              <a:buFont typeface="Calibri"/>
              <a:buChar char="○"/>
            </a:pPr>
            <a:r>
              <a:rPr lang="en-US" sz="3200" b="0" i="0" u="none" strike="noStrike" cap="none" dirty="0">
                <a:solidFill>
                  <a:srgbClr val="222222"/>
                </a:solidFill>
                <a:highlight>
                  <a:srgbClr val="FFFFFF"/>
                </a:highlight>
                <a:latin typeface="Calibri"/>
                <a:ea typeface="Calibri"/>
                <a:cs typeface="Calibri"/>
                <a:sym typeface="Calibri"/>
              </a:rPr>
              <a:t>Humans capable of catching a falling object remotely</a:t>
            </a:r>
            <a:endParaRPr dirty="0"/>
          </a:p>
          <a:p>
            <a:pPr marL="482600" marR="0" lvl="1" indent="0" algn="l" rtl="0">
              <a:lnSpc>
                <a:spcPct val="100000"/>
              </a:lnSpc>
              <a:spcBef>
                <a:spcPts val="0"/>
              </a:spcBef>
              <a:spcAft>
                <a:spcPts val="0"/>
              </a:spcAft>
              <a:buNone/>
            </a:pPr>
            <a:endParaRPr sz="3200" b="0" i="0" u="none" strike="noStrike" cap="none" dirty="0">
              <a:solidFill>
                <a:srgbClr val="222222"/>
              </a:solidFill>
              <a:highlight>
                <a:srgbClr val="FFFFFF"/>
              </a:highlight>
              <a:latin typeface="Calibri"/>
              <a:ea typeface="Calibri"/>
              <a:cs typeface="Calibri"/>
              <a:sym typeface="Calibri"/>
            </a:endParaRPr>
          </a:p>
        </p:txBody>
      </p:sp>
      <p:sp>
        <p:nvSpPr>
          <p:cNvPr id="33" name="Google Shape;33;p3"/>
          <p:cNvSpPr/>
          <p:nvPr/>
        </p:nvSpPr>
        <p:spPr>
          <a:xfrm>
            <a:off x="1412240" y="4800600"/>
            <a:ext cx="1316736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dirty="0">
                <a:solidFill>
                  <a:srgbClr val="EAF1DD"/>
                </a:solidFill>
                <a:latin typeface="Calibri"/>
                <a:ea typeface="Calibri"/>
                <a:cs typeface="Calibri"/>
                <a:sym typeface="Calibri"/>
              </a:rPr>
              <a:t>Introduction</a:t>
            </a:r>
            <a:endParaRPr sz="4400" b="1" i="0" u="none" strike="noStrike" cap="none" dirty="0">
              <a:solidFill>
                <a:srgbClr val="EAF1DD"/>
              </a:solidFill>
              <a:latin typeface="Calibri"/>
              <a:ea typeface="Calibri"/>
              <a:cs typeface="Calibri"/>
              <a:sym typeface="Calibri"/>
            </a:endParaRPr>
          </a:p>
        </p:txBody>
      </p:sp>
      <p:sp>
        <p:nvSpPr>
          <p:cNvPr id="34" name="Google Shape;34;p3"/>
          <p:cNvSpPr txBox="1"/>
          <p:nvPr/>
        </p:nvSpPr>
        <p:spPr>
          <a:xfrm>
            <a:off x="15361925" y="5486400"/>
            <a:ext cx="13167300" cy="5393713"/>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noAutofit/>
          </a:bodyPr>
          <a:lstStyle/>
          <a:p>
            <a:pPr marL="4572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rgbClr val="000000"/>
                </a:solidFill>
                <a:latin typeface="Calibri"/>
                <a:ea typeface="Calibri"/>
                <a:cs typeface="Calibri"/>
                <a:sym typeface="Calibri"/>
              </a:rPr>
              <a:t>Network architecture change from a centralized cloud to network edge where computing resources are closer to the customer</a:t>
            </a:r>
            <a:endParaRPr dirty="0"/>
          </a:p>
          <a:p>
            <a:pPr marL="4572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Reduces latency, time it takes a message to traverse the network</a:t>
            </a:r>
            <a:endParaRPr sz="3200" b="0" i="0" u="none" strike="noStrike" cap="none" dirty="0">
              <a:solidFill>
                <a:schemeClr val="dk1"/>
              </a:solidFill>
              <a:latin typeface="Calibri"/>
              <a:ea typeface="Calibri"/>
              <a:cs typeface="Calibri"/>
              <a:sym typeface="Calibri"/>
            </a:endParaRPr>
          </a:p>
          <a:p>
            <a:pPr marL="4572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Reduces congestion, number of packets which need to travel to the core</a:t>
            </a:r>
            <a:endParaRPr sz="3200" b="0" i="0" u="none" strike="noStrike" cap="none" dirty="0">
              <a:solidFill>
                <a:schemeClr val="dk1"/>
              </a:solidFill>
              <a:latin typeface="Calibri"/>
              <a:ea typeface="Calibri"/>
              <a:cs typeface="Calibri"/>
              <a:sym typeface="Calibri"/>
            </a:endParaRPr>
          </a:p>
          <a:p>
            <a:pPr marL="4572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Unlocks development of new IoT devices which need:</a:t>
            </a:r>
            <a:endParaRPr sz="3200" b="0" i="0" u="none" strike="noStrike" cap="none" dirty="0">
              <a:solidFill>
                <a:schemeClr val="dk1"/>
              </a:solidFill>
              <a:latin typeface="Calibri"/>
              <a:ea typeface="Calibri"/>
              <a:cs typeface="Calibri"/>
              <a:sym typeface="Calibri"/>
            </a:endParaRPr>
          </a:p>
          <a:p>
            <a:pPr marL="1371600" marR="0" lvl="1" indent="-431800" algn="l" rtl="0">
              <a:lnSpc>
                <a:spcPct val="100000"/>
              </a:lnSpc>
              <a:spcBef>
                <a:spcPts val="150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Mobility management</a:t>
            </a:r>
            <a:endParaRPr sz="3200" b="0" i="0" u="none" strike="noStrike" cap="none" dirty="0">
              <a:solidFill>
                <a:schemeClr val="dk1"/>
              </a:solidFill>
              <a:latin typeface="Calibri"/>
              <a:ea typeface="Calibri"/>
              <a:cs typeface="Calibri"/>
              <a:sym typeface="Calibri"/>
            </a:endParaRPr>
          </a:p>
          <a:p>
            <a:pPr marL="1371600" marR="0" lvl="1"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Geo-distribution</a:t>
            </a:r>
            <a:endParaRPr sz="3200" b="0" i="0" u="none" strike="noStrike" cap="none" dirty="0">
              <a:solidFill>
                <a:schemeClr val="dk1"/>
              </a:solidFill>
              <a:latin typeface="Calibri"/>
              <a:ea typeface="Calibri"/>
              <a:cs typeface="Calibri"/>
              <a:sym typeface="Calibri"/>
            </a:endParaRPr>
          </a:p>
          <a:p>
            <a:pPr marL="1371600" marR="0" lvl="1"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Location awareness</a:t>
            </a:r>
            <a:endParaRPr sz="3200" b="0" i="0" u="none" strike="noStrike" cap="none" dirty="0">
              <a:solidFill>
                <a:schemeClr val="dk1"/>
              </a:solidFill>
              <a:latin typeface="Calibri"/>
              <a:ea typeface="Calibri"/>
              <a:cs typeface="Calibri"/>
              <a:sym typeface="Calibri"/>
            </a:endParaRPr>
          </a:p>
          <a:p>
            <a:pPr marL="1371600" marR="0" lvl="1"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Scalability</a:t>
            </a:r>
            <a:endParaRPr sz="3200" b="0" i="0" u="none" strike="noStrike" cap="none" dirty="0">
              <a:solidFill>
                <a:schemeClr val="dk1"/>
              </a:solidFill>
              <a:latin typeface="Calibri"/>
              <a:ea typeface="Calibri"/>
              <a:cs typeface="Calibri"/>
              <a:sym typeface="Calibri"/>
            </a:endParaRPr>
          </a:p>
          <a:p>
            <a:pPr marL="1371600" marR="0" lvl="1"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Ultra-low latency</a:t>
            </a:r>
            <a:endParaRPr sz="3200" b="0" i="0" u="none" strike="noStrike" cap="none" dirty="0">
              <a:solidFill>
                <a:schemeClr val="dk1"/>
              </a:solidFill>
              <a:latin typeface="Calibri"/>
              <a:ea typeface="Calibri"/>
              <a:cs typeface="Calibri"/>
              <a:sym typeface="Calibri"/>
            </a:endParaRPr>
          </a:p>
        </p:txBody>
      </p:sp>
      <p:sp>
        <p:nvSpPr>
          <p:cNvPr id="35" name="Google Shape;35;p3"/>
          <p:cNvSpPr/>
          <p:nvPr/>
        </p:nvSpPr>
        <p:spPr>
          <a:xfrm>
            <a:off x="15361920" y="4800600"/>
            <a:ext cx="1316736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dirty="0">
                <a:solidFill>
                  <a:srgbClr val="EAF1DD"/>
                </a:solidFill>
                <a:latin typeface="Calibri"/>
                <a:ea typeface="Calibri"/>
                <a:cs typeface="Calibri"/>
                <a:sym typeface="Calibri"/>
              </a:rPr>
              <a:t>Multi-Access Edge Computing (MEC)</a:t>
            </a:r>
            <a:endParaRPr sz="4400" b="1" i="0" u="none" strike="noStrike" cap="none" dirty="0">
              <a:solidFill>
                <a:srgbClr val="EAF1DD"/>
              </a:solidFill>
              <a:latin typeface="Calibri"/>
              <a:ea typeface="Calibri"/>
              <a:cs typeface="Calibri"/>
              <a:sym typeface="Calibri"/>
            </a:endParaRPr>
          </a:p>
        </p:txBody>
      </p:sp>
      <p:sp>
        <p:nvSpPr>
          <p:cNvPr id="36" name="Google Shape;36;p3"/>
          <p:cNvSpPr txBox="1"/>
          <p:nvPr/>
        </p:nvSpPr>
        <p:spPr>
          <a:xfrm>
            <a:off x="29260800" y="12065000"/>
            <a:ext cx="13167300" cy="10618223"/>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noAutofit/>
          </a:bodyPr>
          <a:lstStyle/>
          <a:p>
            <a:pPr marL="4572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New  5G and Multi-Access Edge Computing (MEC) network capabilities enable new IoT product and service offerings</a:t>
            </a:r>
            <a:endParaRPr sz="3200" b="0" i="0" u="none" strike="noStrike" cap="none" dirty="0">
              <a:solidFill>
                <a:schemeClr val="dk1"/>
              </a:solidFill>
              <a:latin typeface="Calibri"/>
              <a:ea typeface="Calibri"/>
              <a:cs typeface="Calibri"/>
              <a:sym typeface="Calibri"/>
            </a:endParaRPr>
          </a:p>
          <a:p>
            <a:pPr marL="4572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Shared data between IoT devices also results in new products &amp; services </a:t>
            </a:r>
            <a:endParaRPr sz="3200" b="0" i="0" u="none" strike="noStrike" cap="none" dirty="0">
              <a:solidFill>
                <a:schemeClr val="dk1"/>
              </a:solidFill>
              <a:latin typeface="Calibri"/>
              <a:ea typeface="Calibri"/>
              <a:cs typeface="Calibri"/>
              <a:sym typeface="Calibri"/>
            </a:endParaRPr>
          </a:p>
          <a:p>
            <a:pPr marL="4572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Reduced cost to create future services &amp; products since more IoT devices are already collecting relevant data</a:t>
            </a:r>
            <a:endParaRPr sz="3200" b="0" i="0" u="none" strike="noStrike" cap="none" dirty="0">
              <a:solidFill>
                <a:schemeClr val="dk1"/>
              </a:solidFill>
              <a:latin typeface="Calibri"/>
              <a:ea typeface="Calibri"/>
              <a:cs typeface="Calibri"/>
              <a:sym typeface="Calibri"/>
            </a:endParaRPr>
          </a:p>
          <a:p>
            <a:pPr marL="4572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Applications: Autonomous Vehicles, Remote Surgery, Smart Farming</a:t>
            </a:r>
            <a:endParaRPr sz="3200" b="0" i="0" u="none" strike="noStrike" cap="none" dirty="0">
              <a:solidFill>
                <a:schemeClr val="dk1"/>
              </a:solidFill>
              <a:latin typeface="Calibri"/>
              <a:ea typeface="Calibri"/>
              <a:cs typeface="Calibri"/>
              <a:sym typeface="Calibri"/>
            </a:endParaRPr>
          </a:p>
          <a:p>
            <a:pPr marL="4572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Example: Wearable IoT devices share purchase, heart rate &amp; GPS </a:t>
            </a:r>
            <a:r>
              <a:rPr lang="en-US" sz="3200" b="0" i="0" u="none" strike="noStrike" cap="none">
                <a:solidFill>
                  <a:schemeClr val="dk1"/>
                </a:solidFill>
                <a:latin typeface="Calibri"/>
                <a:ea typeface="Calibri"/>
                <a:cs typeface="Calibri"/>
                <a:sym typeface="Calibri"/>
              </a:rPr>
              <a:t>data </a:t>
            </a:r>
            <a:r>
              <a:rPr lang="en-US" sz="3200" b="0" i="0" u="none" strike="noStrike" cap="none">
                <a:solidFill>
                  <a:schemeClr val="dk1"/>
                </a:solidFill>
                <a:latin typeface="Calibri"/>
                <a:ea typeface="Calibri"/>
                <a:cs typeface="Calibri"/>
                <a:sym typeface="Wingdings"/>
              </a:rPr>
              <a:t></a:t>
            </a:r>
            <a:r>
              <a:rPr lang="en-US" sz="3200" b="0" i="0" u="none" strike="noStrike" cap="none">
                <a:solidFill>
                  <a:schemeClr val="dk1"/>
                </a:solidFill>
                <a:latin typeface="Calibri"/>
                <a:ea typeface="Calibri"/>
                <a:cs typeface="Calibri"/>
                <a:sym typeface="Calibri"/>
              </a:rPr>
              <a:t> </a:t>
            </a:r>
            <a:r>
              <a:rPr lang="en-US" sz="3200" b="0" i="0" u="none" strike="noStrike" cap="none" dirty="0">
                <a:solidFill>
                  <a:schemeClr val="dk1"/>
                </a:solidFill>
                <a:latin typeface="Calibri"/>
                <a:ea typeface="Calibri"/>
                <a:cs typeface="Calibri"/>
                <a:sym typeface="Calibri"/>
              </a:rPr>
              <a:t>Data is </a:t>
            </a:r>
            <a:r>
              <a:rPr lang="en-US" sz="3200" b="0" i="0" u="none" strike="noStrike" cap="none">
                <a:solidFill>
                  <a:schemeClr val="dk1"/>
                </a:solidFill>
                <a:latin typeface="Calibri"/>
                <a:ea typeface="Calibri"/>
                <a:cs typeface="Calibri"/>
                <a:sym typeface="Calibri"/>
              </a:rPr>
              <a:t>analyzed </a:t>
            </a:r>
            <a:r>
              <a:rPr lang="en-US" sz="3200" b="0" i="0" u="none" strike="noStrike" cap="none">
                <a:solidFill>
                  <a:schemeClr val="dk1"/>
                </a:solidFill>
                <a:latin typeface="Calibri"/>
                <a:ea typeface="Calibri"/>
                <a:cs typeface="Calibri"/>
                <a:sym typeface="Wingdings"/>
              </a:rPr>
              <a:t></a:t>
            </a:r>
            <a:r>
              <a:rPr lang="en-US" sz="3200" b="0" i="0" u="none" strike="noStrike" cap="none">
                <a:solidFill>
                  <a:schemeClr val="dk1"/>
                </a:solidFill>
                <a:latin typeface="Calibri"/>
                <a:ea typeface="Calibri"/>
                <a:cs typeface="Calibri"/>
                <a:sym typeface="Calibri"/>
              </a:rPr>
              <a:t> </a:t>
            </a:r>
            <a:r>
              <a:rPr lang="en-US" sz="3200" b="0" i="0" u="none" strike="noStrike" cap="none" dirty="0">
                <a:solidFill>
                  <a:schemeClr val="dk1"/>
                </a:solidFill>
                <a:latin typeface="Calibri"/>
                <a:ea typeface="Calibri"/>
                <a:cs typeface="Calibri"/>
                <a:sym typeface="Calibri"/>
              </a:rPr>
              <a:t>Concludes user likely </a:t>
            </a:r>
            <a:r>
              <a:rPr lang="en-US" sz="3200" b="0" i="0" u="none" strike="noStrike" cap="none">
                <a:solidFill>
                  <a:schemeClr val="dk1"/>
                </a:solidFill>
                <a:latin typeface="Calibri"/>
                <a:ea typeface="Calibri"/>
                <a:cs typeface="Calibri"/>
                <a:sym typeface="Calibri"/>
              </a:rPr>
              <a:t>drunk </a:t>
            </a:r>
            <a:r>
              <a:rPr lang="en-US" sz="3200" b="0" i="0" u="none" strike="noStrike" cap="none">
                <a:solidFill>
                  <a:schemeClr val="dk1"/>
                </a:solidFill>
                <a:latin typeface="Calibri"/>
                <a:ea typeface="Calibri"/>
                <a:cs typeface="Calibri"/>
                <a:sym typeface="Wingdings"/>
              </a:rPr>
              <a:t></a:t>
            </a:r>
            <a:r>
              <a:rPr lang="en-US" sz="3200" b="0" i="0" u="none" strike="noStrike" cap="none">
                <a:solidFill>
                  <a:schemeClr val="dk1"/>
                </a:solidFill>
                <a:latin typeface="Calibri"/>
                <a:ea typeface="Calibri"/>
                <a:cs typeface="Calibri"/>
                <a:sym typeface="Calibri"/>
              </a:rPr>
              <a:t> </a:t>
            </a:r>
            <a:r>
              <a:rPr lang="en-US" sz="3200" b="0" i="0" u="none" strike="noStrike" cap="none" dirty="0">
                <a:solidFill>
                  <a:schemeClr val="dk1"/>
                </a:solidFill>
                <a:latin typeface="Calibri"/>
                <a:ea typeface="Calibri"/>
                <a:cs typeface="Calibri"/>
                <a:sym typeface="Calibri"/>
              </a:rPr>
              <a:t>Smart car presents warning as user gets into the </a:t>
            </a:r>
            <a:r>
              <a:rPr lang="en-US" sz="3200" b="0" i="0" u="none" strike="noStrike" cap="none">
                <a:solidFill>
                  <a:schemeClr val="dk1"/>
                </a:solidFill>
                <a:latin typeface="Calibri"/>
                <a:ea typeface="Calibri"/>
                <a:cs typeface="Calibri"/>
                <a:sym typeface="Calibri"/>
              </a:rPr>
              <a:t>car </a:t>
            </a:r>
            <a:r>
              <a:rPr lang="en-US" sz="3200" b="0" i="0" u="none" strike="noStrike" cap="none">
                <a:solidFill>
                  <a:schemeClr val="dk1"/>
                </a:solidFill>
                <a:latin typeface="Calibri"/>
                <a:ea typeface="Calibri"/>
                <a:cs typeface="Calibri"/>
                <a:sym typeface="Wingdings"/>
              </a:rPr>
              <a:t></a:t>
            </a:r>
            <a:r>
              <a:rPr lang="en-US" sz="3200" b="0" i="0" u="none" strike="noStrike" cap="none">
                <a:solidFill>
                  <a:schemeClr val="dk1"/>
                </a:solidFill>
                <a:latin typeface="Calibri"/>
                <a:ea typeface="Calibri"/>
                <a:cs typeface="Calibri"/>
                <a:sym typeface="Calibri"/>
              </a:rPr>
              <a:t> </a:t>
            </a:r>
            <a:r>
              <a:rPr lang="en-US" sz="3200" b="0" i="0" u="none" strike="noStrike" cap="none" dirty="0">
                <a:solidFill>
                  <a:schemeClr val="dk1"/>
                </a:solidFill>
                <a:latin typeface="Calibri"/>
                <a:ea typeface="Calibri"/>
                <a:cs typeface="Calibri"/>
                <a:sym typeface="Calibri"/>
              </a:rPr>
              <a:t>Uber advertises a coupon as an alternative to driving vehicle</a:t>
            </a:r>
            <a:endParaRPr sz="3200" b="0" i="0" u="none" strike="noStrike" cap="none" dirty="0">
              <a:solidFill>
                <a:srgbClr val="222222"/>
              </a:solidFill>
              <a:highlight>
                <a:srgbClr val="FFFFFF"/>
              </a:highlight>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222222"/>
              </a:solidFill>
              <a:highlight>
                <a:srgbClr val="FFFFFF"/>
              </a:highlight>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222222"/>
              </a:solidFill>
              <a:highlight>
                <a:srgbClr val="FFFFFF"/>
              </a:highlight>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222222"/>
              </a:solidFill>
              <a:highlight>
                <a:srgbClr val="FFFFFF"/>
              </a:highlight>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222222"/>
              </a:solidFill>
              <a:highlight>
                <a:srgbClr val="FFFFFF"/>
              </a:highlight>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222222"/>
              </a:solidFill>
              <a:highlight>
                <a:srgbClr val="FFFFFF"/>
              </a:highlight>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222222"/>
              </a:solidFill>
              <a:highlight>
                <a:srgbClr val="FFFFFF"/>
              </a:highlight>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222222"/>
              </a:solidFill>
              <a:highlight>
                <a:srgbClr val="FFFFFF"/>
              </a:highlight>
              <a:latin typeface="Calibri"/>
              <a:ea typeface="Calibri"/>
              <a:cs typeface="Calibri"/>
              <a:sym typeface="Calibri"/>
            </a:endParaRPr>
          </a:p>
          <a:p>
            <a:pPr marL="457200" marR="0" lvl="0" indent="-431800" algn="l" rtl="0">
              <a:lnSpc>
                <a:spcPct val="100000"/>
              </a:lnSpc>
              <a:spcBef>
                <a:spcPts val="0"/>
              </a:spcBef>
              <a:spcAft>
                <a:spcPts val="0"/>
              </a:spcAft>
              <a:buClr>
                <a:srgbClr val="222222"/>
              </a:buClr>
              <a:buSzPts val="3200"/>
              <a:buFont typeface="Calibri"/>
              <a:buChar char="●"/>
            </a:pPr>
            <a:r>
              <a:rPr lang="en-US" sz="3200" b="0" i="0" u="none" strike="noStrike" cap="none" dirty="0">
                <a:solidFill>
                  <a:srgbClr val="222222"/>
                </a:solidFill>
                <a:highlight>
                  <a:srgbClr val="FFFFFF"/>
                </a:highlight>
                <a:latin typeface="Calibri"/>
                <a:ea typeface="Calibri"/>
                <a:cs typeface="Calibri"/>
                <a:sym typeface="Calibri"/>
              </a:rPr>
              <a:t>Privacy:  Do I really want to share all this data (police, insurance company, targeted advertising)? </a:t>
            </a:r>
            <a:endParaRPr sz="3200" b="0" i="0" u="none" strike="noStrike" cap="none" dirty="0">
              <a:solidFill>
                <a:srgbClr val="222222"/>
              </a:solidFill>
              <a:highlight>
                <a:srgbClr val="FFFFFF"/>
              </a:highlight>
              <a:latin typeface="Calibri"/>
              <a:ea typeface="Calibri"/>
              <a:cs typeface="Calibri"/>
              <a:sym typeface="Calibri"/>
            </a:endParaRPr>
          </a:p>
          <a:p>
            <a:pPr marL="457200" marR="0" lvl="0" indent="-431800" algn="l" rtl="0">
              <a:lnSpc>
                <a:spcPct val="100000"/>
              </a:lnSpc>
              <a:spcBef>
                <a:spcPts val="0"/>
              </a:spcBef>
              <a:spcAft>
                <a:spcPts val="0"/>
              </a:spcAft>
              <a:buClr>
                <a:srgbClr val="222222"/>
              </a:buClr>
              <a:buSzPts val="3200"/>
              <a:buFont typeface="Calibri"/>
              <a:buChar char="●"/>
            </a:pPr>
            <a:r>
              <a:rPr lang="en-US" sz="3200" b="0" i="0" u="none" strike="noStrike" cap="none" dirty="0">
                <a:solidFill>
                  <a:srgbClr val="222222"/>
                </a:solidFill>
                <a:highlight>
                  <a:srgbClr val="FFFFFF"/>
                </a:highlight>
                <a:latin typeface="Calibri"/>
                <a:ea typeface="Calibri"/>
                <a:cs typeface="Calibri"/>
                <a:sym typeface="Calibri"/>
              </a:rPr>
              <a:t>Security:  Who could obtain and use this data? Potential criminal use of Personally Identifying Information</a:t>
            </a:r>
            <a:r>
              <a:rPr lang="en-US" sz="3200" b="0" i="0" u="none" strike="noStrike" cap="none" dirty="0">
                <a:solidFill>
                  <a:schemeClr val="dk1"/>
                </a:solidFill>
                <a:highlight>
                  <a:srgbClr val="FFFFFF"/>
                </a:highlight>
                <a:latin typeface="Calibri"/>
                <a:ea typeface="Calibri"/>
                <a:cs typeface="Calibri"/>
                <a:sym typeface="Calibri"/>
              </a:rPr>
              <a:t> (PII).</a:t>
            </a:r>
            <a:endParaRPr sz="3200" b="0" i="0" u="none" strike="noStrike" cap="none" dirty="0">
              <a:solidFill>
                <a:schemeClr val="dk1"/>
              </a:solidFill>
              <a:latin typeface="Calibri"/>
              <a:ea typeface="Calibri"/>
              <a:cs typeface="Calibri"/>
              <a:sym typeface="Calibri"/>
            </a:endParaRPr>
          </a:p>
        </p:txBody>
      </p:sp>
      <p:sp>
        <p:nvSpPr>
          <p:cNvPr id="37" name="Google Shape;37;p3"/>
          <p:cNvSpPr/>
          <p:nvPr/>
        </p:nvSpPr>
        <p:spPr>
          <a:xfrm>
            <a:off x="29260800" y="11379200"/>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dirty="0">
                <a:solidFill>
                  <a:srgbClr val="EAF1DD"/>
                </a:solidFill>
                <a:latin typeface="Calibri"/>
                <a:ea typeface="Calibri"/>
                <a:cs typeface="Calibri"/>
                <a:sym typeface="Calibri"/>
              </a:rPr>
              <a:t>Applications &amp; Limitations</a:t>
            </a:r>
            <a:endParaRPr sz="1400" b="0" i="0" u="none" strike="noStrike" cap="none" dirty="0">
              <a:solidFill>
                <a:srgbClr val="000000"/>
              </a:solidFill>
              <a:latin typeface="Arial"/>
              <a:ea typeface="Arial"/>
              <a:cs typeface="Arial"/>
              <a:sym typeface="Arial"/>
            </a:endParaRPr>
          </a:p>
        </p:txBody>
      </p:sp>
      <p:sp>
        <p:nvSpPr>
          <p:cNvPr id="38" name="Google Shape;38;p3"/>
          <p:cNvSpPr txBox="1"/>
          <p:nvPr/>
        </p:nvSpPr>
        <p:spPr>
          <a:xfrm>
            <a:off x="29260800" y="23893250"/>
            <a:ext cx="13167300" cy="4385745"/>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noAutofit/>
          </a:bodyPr>
          <a:lstStyle/>
          <a:p>
            <a:pPr marL="457200" marR="0" lvl="0" indent="-431800" algn="l" rtl="0">
              <a:lnSpc>
                <a:spcPct val="100000"/>
              </a:lnSpc>
              <a:spcBef>
                <a:spcPts val="150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Growth in IoT is driven by consumers and businesses. Development of 5G is also supported by government.</a:t>
            </a:r>
            <a:endParaRPr sz="3200" b="0" i="0" u="none" strike="noStrike" cap="none" dirty="0">
              <a:solidFill>
                <a:schemeClr val="dk1"/>
              </a:solidFill>
              <a:latin typeface="Calibri"/>
              <a:ea typeface="Calibri"/>
              <a:cs typeface="Calibri"/>
              <a:sym typeface="Calibri"/>
            </a:endParaRPr>
          </a:p>
          <a:p>
            <a:pPr marL="457200" marR="0" lvl="0" indent="-431800" algn="l" rtl="0">
              <a:lnSpc>
                <a:spcPct val="100000"/>
              </a:lnSpc>
              <a:spcBef>
                <a:spcPts val="300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New network architectures Multi-Access Edge Computing (MEC) and 5G will increase the speed, reliability and responsiveness of IoT devices</a:t>
            </a:r>
            <a:endParaRPr sz="3200" b="0" i="0" u="none" strike="noStrike" cap="none" dirty="0">
              <a:solidFill>
                <a:schemeClr val="dk1"/>
              </a:solidFill>
              <a:latin typeface="Calibri"/>
              <a:ea typeface="Calibri"/>
              <a:cs typeface="Calibri"/>
              <a:sym typeface="Calibri"/>
            </a:endParaRPr>
          </a:p>
          <a:p>
            <a:pPr marL="457200" marR="0" lvl="0" indent="-431800" algn="l" rtl="0">
              <a:lnSpc>
                <a:spcPct val="100000"/>
              </a:lnSpc>
              <a:spcBef>
                <a:spcPts val="300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Increased capability will unlock new IoT product offerings</a:t>
            </a:r>
            <a:endParaRPr sz="3200" b="0" i="0" u="none" strike="noStrike" cap="none" dirty="0">
              <a:solidFill>
                <a:schemeClr val="dk1"/>
              </a:solidFill>
              <a:latin typeface="Calibri"/>
              <a:ea typeface="Calibri"/>
              <a:cs typeface="Calibri"/>
              <a:sym typeface="Calibri"/>
            </a:endParaRPr>
          </a:p>
          <a:p>
            <a:pPr marL="457200" marR="0" lvl="0" indent="-431800" algn="l" rtl="0">
              <a:lnSpc>
                <a:spcPct val="100000"/>
              </a:lnSpc>
              <a:spcBef>
                <a:spcPts val="3000"/>
              </a:spcBef>
              <a:spcAft>
                <a:spcPts val="150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Privacy and Security are two major topics of concern</a:t>
            </a:r>
            <a:endParaRPr sz="3200" b="0" i="0" u="none" strike="noStrike" cap="none" dirty="0">
              <a:solidFill>
                <a:schemeClr val="dk1"/>
              </a:solidFill>
              <a:latin typeface="Calibri"/>
              <a:ea typeface="Calibri"/>
              <a:cs typeface="Calibri"/>
              <a:sym typeface="Calibri"/>
            </a:endParaRPr>
          </a:p>
        </p:txBody>
      </p:sp>
      <p:sp>
        <p:nvSpPr>
          <p:cNvPr id="39" name="Google Shape;39;p3"/>
          <p:cNvSpPr/>
          <p:nvPr/>
        </p:nvSpPr>
        <p:spPr>
          <a:xfrm>
            <a:off x="29260800" y="23245500"/>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dirty="0">
                <a:solidFill>
                  <a:srgbClr val="EAF1DD"/>
                </a:solidFill>
                <a:latin typeface="Calibri"/>
                <a:ea typeface="Calibri"/>
                <a:cs typeface="Calibri"/>
                <a:sym typeface="Calibri"/>
              </a:rPr>
              <a:t>Conclusions</a:t>
            </a:r>
            <a:endParaRPr sz="1400" b="0" i="0" u="none" strike="noStrike" cap="none" dirty="0">
              <a:solidFill>
                <a:srgbClr val="000000"/>
              </a:solidFill>
              <a:latin typeface="Arial"/>
              <a:ea typeface="Arial"/>
              <a:cs typeface="Arial"/>
              <a:sym typeface="Arial"/>
            </a:endParaRPr>
          </a:p>
        </p:txBody>
      </p:sp>
      <p:graphicFrame>
        <p:nvGraphicFramePr>
          <p:cNvPr id="40" name="Google Shape;40;p3" descr="Sample table with 4 columns, 7 rows." title="Sample Table"/>
          <p:cNvGraphicFramePr/>
          <p:nvPr/>
        </p:nvGraphicFramePr>
        <p:xfrm>
          <a:off x="15361928" y="24130002"/>
          <a:ext cx="13167375" cy="3776150"/>
        </p:xfrm>
        <a:graphic>
          <a:graphicData uri="http://schemas.openxmlformats.org/drawingml/2006/table">
            <a:tbl>
              <a:tblPr firstRow="1" bandRow="1">
                <a:noFill/>
                <a:tableStyleId>{5F3CA46C-B5B7-461A-B070-EA262C5093B6}</a:tableStyleId>
              </a:tblPr>
              <a:tblGrid>
                <a:gridCol w="4389125">
                  <a:extLst>
                    <a:ext uri="{9D8B030D-6E8A-4147-A177-3AD203B41FA5}">
                      <a16:colId xmlns:a16="http://schemas.microsoft.com/office/drawing/2014/main" val="20000"/>
                    </a:ext>
                  </a:extLst>
                </a:gridCol>
                <a:gridCol w="3313100">
                  <a:extLst>
                    <a:ext uri="{9D8B030D-6E8A-4147-A177-3AD203B41FA5}">
                      <a16:colId xmlns:a16="http://schemas.microsoft.com/office/drawing/2014/main" val="20001"/>
                    </a:ext>
                  </a:extLst>
                </a:gridCol>
                <a:gridCol w="5465150">
                  <a:extLst>
                    <a:ext uri="{9D8B030D-6E8A-4147-A177-3AD203B41FA5}">
                      <a16:colId xmlns:a16="http://schemas.microsoft.com/office/drawing/2014/main" val="20002"/>
                    </a:ext>
                  </a:extLst>
                </a:gridCol>
              </a:tblGrid>
              <a:tr h="1015950">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Mobile Network</a:t>
                      </a:r>
                      <a:endParaRPr sz="2700" u="none" strike="noStrike" cap="none" dirty="0"/>
                    </a:p>
                  </a:txBody>
                  <a:tcPr marL="121925" marR="121925" marT="34300" marB="34300" anchor="ctr">
                    <a:solidFill>
                      <a:srgbClr val="366092"/>
                    </a:solidFill>
                  </a:tcPr>
                </a:tc>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Year Deployed</a:t>
                      </a:r>
                      <a:endParaRPr sz="2700" u="none" strike="noStrike" cap="none" dirty="0"/>
                    </a:p>
                  </a:txBody>
                  <a:tcPr marL="121925" marR="121925" marT="34300" marB="34300" anchor="ctr">
                    <a:solidFill>
                      <a:srgbClr val="366092"/>
                    </a:solidFill>
                  </a:tcPr>
                </a:tc>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Minimum Speed Requirement</a:t>
                      </a:r>
                      <a:endParaRPr dirty="0"/>
                    </a:p>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(Stationary)</a:t>
                      </a:r>
                      <a:endParaRPr sz="2700" u="none" strike="noStrike" cap="none" dirty="0"/>
                    </a:p>
                  </a:txBody>
                  <a:tcPr marL="121925" marR="121925" marT="34300" marB="34300" anchor="ctr">
                    <a:solidFill>
                      <a:srgbClr val="366092"/>
                    </a:solidFill>
                  </a:tcPr>
                </a:tc>
                <a:extLst>
                  <a:ext uri="{0D108BD9-81ED-4DB2-BD59-A6C34878D82A}">
                    <a16:rowId xmlns:a16="http://schemas.microsoft.com/office/drawing/2014/main" val="10000"/>
                  </a:ext>
                </a:extLst>
              </a:tr>
              <a:tr h="690050">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2G</a:t>
                      </a:r>
                      <a:endParaRPr sz="2700" u="none" strike="noStrike" cap="none" dirty="0"/>
                    </a:p>
                  </a:txBody>
                  <a:tcPr marL="121925" marR="121925" marT="34300" marB="34300" anchor="ctr"/>
                </a:tc>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1991</a:t>
                      </a:r>
                      <a:endParaRPr sz="2700" u="none" strike="noStrike" cap="none" dirty="0"/>
                    </a:p>
                  </a:txBody>
                  <a:tcPr marL="121925" marR="121925" marT="34300" marB="34300" anchor="ctr"/>
                </a:tc>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40 kbit/second*</a:t>
                      </a:r>
                      <a:endParaRPr sz="2700" u="none" strike="noStrike" cap="none" dirty="0"/>
                    </a:p>
                  </a:txBody>
                  <a:tcPr marL="121925" marR="121925" marT="34300" marB="34300" anchor="ctr"/>
                </a:tc>
                <a:extLst>
                  <a:ext uri="{0D108BD9-81ED-4DB2-BD59-A6C34878D82A}">
                    <a16:rowId xmlns:a16="http://schemas.microsoft.com/office/drawing/2014/main" val="10001"/>
                  </a:ext>
                </a:extLst>
              </a:tr>
              <a:tr h="690050">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3G/IMT-2000</a:t>
                      </a:r>
                      <a:endParaRPr sz="1400" u="none" strike="noStrike" cap="none" dirty="0"/>
                    </a:p>
                  </a:txBody>
                  <a:tcPr marL="121925" marR="121925" marT="34300" marB="34300" anchor="ctr"/>
                </a:tc>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2000</a:t>
                      </a:r>
                      <a:endParaRPr sz="2700" u="none" strike="noStrike" cap="none" dirty="0"/>
                    </a:p>
                  </a:txBody>
                  <a:tcPr marL="121925" marR="121925" marT="34300" marB="34300" anchor="ctr"/>
                </a:tc>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2 Mbit/second</a:t>
                      </a:r>
                      <a:endParaRPr sz="2700" u="none" strike="noStrike" cap="none" dirty="0"/>
                    </a:p>
                  </a:txBody>
                  <a:tcPr marL="121925" marR="121925" marT="34300" marB="34300" anchor="ctr"/>
                </a:tc>
                <a:extLst>
                  <a:ext uri="{0D108BD9-81ED-4DB2-BD59-A6C34878D82A}">
                    <a16:rowId xmlns:a16="http://schemas.microsoft.com/office/drawing/2014/main" val="10002"/>
                  </a:ext>
                </a:extLst>
              </a:tr>
              <a:tr h="690050">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4G/IMT-Advanced</a:t>
                      </a:r>
                      <a:endParaRPr sz="2700" u="none" strike="noStrike" cap="none" dirty="0"/>
                    </a:p>
                  </a:txBody>
                  <a:tcPr marL="121925" marR="121925" marT="34300" marB="34300" anchor="ctr"/>
                </a:tc>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2009</a:t>
                      </a:r>
                      <a:endParaRPr sz="2700" u="none" strike="noStrike" cap="none" dirty="0"/>
                    </a:p>
                  </a:txBody>
                  <a:tcPr marL="121925" marR="121925" marT="34300" marB="34300" anchor="ctr"/>
                </a:tc>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1 Gbit/second</a:t>
                      </a:r>
                      <a:endParaRPr sz="2700" u="none" strike="noStrike" cap="none" dirty="0"/>
                    </a:p>
                  </a:txBody>
                  <a:tcPr marL="121925" marR="121925" marT="34300" marB="34300" anchor="ctr"/>
                </a:tc>
                <a:extLst>
                  <a:ext uri="{0D108BD9-81ED-4DB2-BD59-A6C34878D82A}">
                    <a16:rowId xmlns:a16="http://schemas.microsoft.com/office/drawing/2014/main" val="10003"/>
                  </a:ext>
                </a:extLst>
              </a:tr>
              <a:tr h="690050">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5G/IMT-2020</a:t>
                      </a:r>
                      <a:endParaRPr sz="2700" u="none" strike="noStrike" cap="none" dirty="0"/>
                    </a:p>
                  </a:txBody>
                  <a:tcPr marL="121925" marR="121925" marT="34300" marB="34300" anchor="ctr"/>
                </a:tc>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2020</a:t>
                      </a:r>
                      <a:endParaRPr sz="2700" u="none" strike="noStrike" cap="none" dirty="0"/>
                    </a:p>
                  </a:txBody>
                  <a:tcPr marL="121925" marR="121925" marT="34300" marB="34300" anchor="ctr"/>
                </a:tc>
                <a:tc>
                  <a:txBody>
                    <a:bodyPr/>
                    <a:lstStyle/>
                    <a:p>
                      <a:pPr marL="0" marR="0" lvl="0" indent="0" algn="ctr" rtl="0">
                        <a:lnSpc>
                          <a:spcPct val="100000"/>
                        </a:lnSpc>
                        <a:spcBef>
                          <a:spcPts val="0"/>
                        </a:spcBef>
                        <a:spcAft>
                          <a:spcPts val="0"/>
                        </a:spcAft>
                        <a:buClr>
                          <a:srgbClr val="000000"/>
                        </a:buClr>
                        <a:buSzPts val="2700"/>
                        <a:buFont typeface="Arial"/>
                        <a:buNone/>
                      </a:pPr>
                      <a:r>
                        <a:rPr lang="en-US" sz="2700" u="none" strike="noStrike" cap="none" dirty="0"/>
                        <a:t>20 Gbit/second</a:t>
                      </a:r>
                      <a:endParaRPr sz="2700" u="none" strike="noStrike" cap="none" dirty="0"/>
                    </a:p>
                  </a:txBody>
                  <a:tcPr marL="121925" marR="121925" marT="34300" marB="34300" anchor="ctr"/>
                </a:tc>
                <a:extLst>
                  <a:ext uri="{0D108BD9-81ED-4DB2-BD59-A6C34878D82A}">
                    <a16:rowId xmlns:a16="http://schemas.microsoft.com/office/drawing/2014/main" val="10004"/>
                  </a:ext>
                </a:extLst>
              </a:tr>
            </a:tbl>
          </a:graphicData>
        </a:graphic>
      </p:graphicFrame>
      <p:sp>
        <p:nvSpPr>
          <p:cNvPr id="41" name="Google Shape;41;p3"/>
          <p:cNvSpPr txBox="1"/>
          <p:nvPr/>
        </p:nvSpPr>
        <p:spPr>
          <a:xfrm>
            <a:off x="1412300" y="5491900"/>
            <a:ext cx="13167300" cy="10218112"/>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chemeClr val="dk1"/>
                </a:solidFill>
                <a:latin typeface="Calibri"/>
                <a:ea typeface="Calibri"/>
                <a:cs typeface="Calibri"/>
                <a:sym typeface="Calibri"/>
              </a:rPr>
              <a:t>Internet of Things (IoT)</a:t>
            </a:r>
            <a:endParaRPr sz="3200" b="0" i="0" u="none" strike="noStrike" cap="none" dirty="0">
              <a:solidFill>
                <a:schemeClr val="dk1"/>
              </a:solidFill>
              <a:latin typeface="Calibri"/>
              <a:ea typeface="Calibri"/>
              <a:cs typeface="Calibri"/>
              <a:sym typeface="Calibri"/>
            </a:endParaRPr>
          </a:p>
          <a:p>
            <a:pPr marL="914400" marR="0" lvl="0" indent="-431800" algn="l" rtl="0">
              <a:lnSpc>
                <a:spcPct val="100000"/>
              </a:lnSpc>
              <a:spcBef>
                <a:spcPts val="0"/>
              </a:spcBef>
              <a:spcAft>
                <a:spcPts val="0"/>
              </a:spcAft>
              <a:buClr>
                <a:srgbClr val="222222"/>
              </a:buClr>
              <a:buSzPts val="3200"/>
              <a:buFont typeface="Calibri"/>
              <a:buChar char="●"/>
            </a:pPr>
            <a:r>
              <a:rPr lang="en-US" sz="3200" b="0" i="0" u="none" strike="noStrike" cap="none" dirty="0">
                <a:solidFill>
                  <a:srgbClr val="222222"/>
                </a:solidFill>
                <a:highlight>
                  <a:srgbClr val="FFFFFF"/>
                </a:highlight>
                <a:latin typeface="Calibri"/>
                <a:ea typeface="Calibri"/>
                <a:cs typeface="Calibri"/>
                <a:sym typeface="Calibri"/>
              </a:rPr>
              <a:t>Network of interconnected objects with provides services for information transfer, analytics, applications and communications</a:t>
            </a:r>
            <a:endParaRPr sz="3200" b="0" i="0" u="none" strike="noStrike" cap="none" dirty="0">
              <a:solidFill>
                <a:srgbClr val="222222"/>
              </a:solidFill>
              <a:highlight>
                <a:srgbClr val="FFFFFF"/>
              </a:highlight>
              <a:latin typeface="Calibri"/>
              <a:ea typeface="Calibri"/>
              <a:cs typeface="Calibri"/>
              <a:sym typeface="Calibri"/>
            </a:endParaRPr>
          </a:p>
          <a:p>
            <a:pPr marL="914400" marR="0" lvl="0" indent="-431800" algn="l" rtl="0">
              <a:lnSpc>
                <a:spcPct val="100000"/>
              </a:lnSpc>
              <a:spcBef>
                <a:spcPts val="1200"/>
              </a:spcBef>
              <a:spcAft>
                <a:spcPts val="0"/>
              </a:spcAft>
              <a:buClr>
                <a:srgbClr val="222222"/>
              </a:buClr>
              <a:buSzPts val="3200"/>
              <a:buFont typeface="Calibri"/>
              <a:buChar char="●"/>
            </a:pPr>
            <a:r>
              <a:rPr lang="en-US" sz="3200" b="0" i="0" u="none" strike="noStrike" cap="none" dirty="0">
                <a:solidFill>
                  <a:srgbClr val="222222"/>
                </a:solidFill>
                <a:highlight>
                  <a:srgbClr val="FFFFFF"/>
                </a:highlight>
                <a:latin typeface="Calibri"/>
                <a:ea typeface="Calibri"/>
                <a:cs typeface="Calibri"/>
                <a:sym typeface="Calibri"/>
              </a:rPr>
              <a:t>Collects, transmits and shares data </a:t>
            </a:r>
            <a:endParaRPr sz="3200" b="0" i="0" u="none" strike="noStrike" cap="none" dirty="0">
              <a:solidFill>
                <a:srgbClr val="222222"/>
              </a:solidFill>
              <a:highlight>
                <a:srgbClr val="FFFFFF"/>
              </a:highlight>
              <a:latin typeface="Calibri"/>
              <a:ea typeface="Calibri"/>
              <a:cs typeface="Calibri"/>
              <a:sym typeface="Calibri"/>
            </a:endParaRPr>
          </a:p>
          <a:p>
            <a:pPr marL="914400" marR="0" lvl="0" indent="-431800" algn="l" rtl="0">
              <a:lnSpc>
                <a:spcPct val="100000"/>
              </a:lnSpc>
              <a:spcBef>
                <a:spcPts val="0"/>
              </a:spcBef>
              <a:spcAft>
                <a:spcPts val="0"/>
              </a:spcAft>
              <a:buClr>
                <a:srgbClr val="222222"/>
              </a:buClr>
              <a:buSzPts val="3200"/>
              <a:buFont typeface="Calibri"/>
              <a:buChar char="●"/>
            </a:pPr>
            <a:r>
              <a:rPr lang="en-US" sz="3200" b="0" i="0" u="none" strike="noStrike" cap="none" dirty="0">
                <a:solidFill>
                  <a:srgbClr val="222222"/>
                </a:solidFill>
                <a:highlight>
                  <a:srgbClr val="FFFFFF"/>
                </a:highlight>
                <a:latin typeface="Calibri"/>
                <a:ea typeface="Calibri"/>
                <a:cs typeface="Calibri"/>
                <a:sym typeface="Calibri"/>
              </a:rPr>
              <a:t>Examples: Smart watches, devices and sensors that enable industrial and home remote automation, monitoring, and robotics</a:t>
            </a:r>
            <a:endParaRPr sz="3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chemeClr val="dk1"/>
                </a:solidFill>
                <a:latin typeface="Calibri"/>
                <a:ea typeface="Calibri"/>
                <a:cs typeface="Calibri"/>
                <a:sym typeface="Calibri"/>
              </a:rPr>
              <a:t>IoT Growth Drivers</a:t>
            </a:r>
            <a:endParaRPr sz="3200" b="0" i="0" u="none" strike="noStrike" cap="none" dirty="0">
              <a:solidFill>
                <a:schemeClr val="dk1"/>
              </a:solidFill>
              <a:latin typeface="Calibri"/>
              <a:ea typeface="Calibri"/>
              <a:cs typeface="Calibri"/>
              <a:sym typeface="Calibri"/>
            </a:endParaRPr>
          </a:p>
          <a:p>
            <a:pPr marL="9144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Consumer demand for better goods and services</a:t>
            </a:r>
            <a:endParaRPr sz="3200" b="0" i="0" u="none" strike="noStrike" cap="none" dirty="0">
              <a:solidFill>
                <a:schemeClr val="dk1"/>
              </a:solidFill>
              <a:latin typeface="Calibri"/>
              <a:ea typeface="Calibri"/>
              <a:cs typeface="Calibri"/>
              <a:sym typeface="Calibri"/>
            </a:endParaRPr>
          </a:p>
          <a:p>
            <a:pPr marL="9144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Business demand for increasing efficiencies</a:t>
            </a:r>
            <a:endParaRPr sz="3200" b="0" i="0" u="none" strike="noStrike" cap="none" dirty="0">
              <a:solidFill>
                <a:schemeClr val="dk1"/>
              </a:solidFill>
              <a:latin typeface="Calibri"/>
              <a:ea typeface="Calibri"/>
              <a:cs typeface="Calibri"/>
              <a:sym typeface="Calibri"/>
            </a:endParaRPr>
          </a:p>
          <a:p>
            <a:pPr marL="914400" marR="0" lvl="0" indent="-431800" algn="l" rtl="0">
              <a:lnSpc>
                <a:spcPct val="100000"/>
              </a:lnSpc>
              <a:spcBef>
                <a:spcPts val="0"/>
              </a:spcBef>
              <a:spcAft>
                <a:spcPts val="0"/>
              </a:spcAft>
              <a:buClr>
                <a:schemeClr val="dk1"/>
              </a:buClr>
              <a:buSzPts val="3200"/>
              <a:buFont typeface="Calibri"/>
              <a:buChar char="●"/>
            </a:pPr>
            <a:r>
              <a:rPr lang="en-US" sz="3200" b="0" i="0" u="none" strike="noStrike" cap="none" dirty="0">
                <a:solidFill>
                  <a:schemeClr val="dk1"/>
                </a:solidFill>
                <a:latin typeface="Calibri"/>
                <a:ea typeface="Calibri"/>
                <a:cs typeface="Calibri"/>
                <a:sym typeface="Calibri"/>
              </a:rPr>
              <a:t>Government initiative</a:t>
            </a:r>
            <a:endParaRPr sz="3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chemeClr val="dk1"/>
              </a:solidFill>
              <a:latin typeface="Calibri"/>
              <a:ea typeface="Calibri"/>
              <a:cs typeface="Calibri"/>
              <a:sym typeface="Calibri"/>
            </a:endParaRPr>
          </a:p>
          <a:p>
            <a:pPr marL="406400" marR="0" lvl="0" indent="0" algn="l" rtl="0">
              <a:lnSpc>
                <a:spcPct val="100000"/>
              </a:lnSpc>
              <a:spcBef>
                <a:spcPts val="0"/>
              </a:spcBef>
              <a:spcAft>
                <a:spcPts val="0"/>
              </a:spcAft>
              <a:buClr>
                <a:srgbClr val="000000"/>
              </a:buClr>
              <a:buSzPts val="3200"/>
              <a:buFont typeface="Arial"/>
              <a:buNone/>
            </a:pPr>
            <a:r>
              <a:rPr lang="en-US" sz="3200" b="0" i="1" u="none" strike="noStrike" cap="none" dirty="0">
                <a:solidFill>
                  <a:schemeClr val="dk1"/>
                </a:solidFill>
                <a:latin typeface="Calibri"/>
                <a:ea typeface="Calibri"/>
                <a:cs typeface="Calibri"/>
                <a:sym typeface="Calibri"/>
              </a:rPr>
              <a:t>“</a:t>
            </a:r>
            <a:r>
              <a:rPr lang="en-US" sz="3200" b="0" i="1" u="none" strike="noStrike" cap="none" dirty="0">
                <a:solidFill>
                  <a:srgbClr val="222222"/>
                </a:solidFill>
                <a:highlight>
                  <a:srgbClr val="FFFFFF"/>
                </a:highlight>
                <a:latin typeface="Calibri"/>
                <a:ea typeface="Calibri"/>
                <a:cs typeface="Calibri"/>
                <a:sym typeface="Calibri"/>
              </a:rPr>
              <a:t>We will improve America’s digital infrastructure by deploying a secure 5G Internet capability nationwide. These improvements will increase national competitiveness, benefit the environment, and improve our quality of life.”</a:t>
            </a:r>
            <a:endParaRPr sz="3200" b="0" i="0" u="none" strike="noStrike" cap="none" dirty="0">
              <a:solidFill>
                <a:srgbClr val="222222"/>
              </a:solidFill>
              <a:highlight>
                <a:srgbClr val="FFFFFF"/>
              </a:highlight>
              <a:latin typeface="Calibri"/>
              <a:ea typeface="Calibri"/>
              <a:cs typeface="Calibri"/>
              <a:sym typeface="Calibri"/>
            </a:endParaRPr>
          </a:p>
          <a:p>
            <a:pPr marL="4064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222222"/>
              </a:solidFill>
              <a:highlight>
                <a:srgbClr val="FFFFFF"/>
              </a:highlight>
              <a:latin typeface="Calibri"/>
              <a:ea typeface="Calibri"/>
              <a:cs typeface="Calibri"/>
              <a:sym typeface="Calibri"/>
            </a:endParaRPr>
          </a:p>
          <a:p>
            <a:pPr marL="406400" marR="0" lvl="0" indent="2116138" algn="l" rtl="0">
              <a:lnSpc>
                <a:spcPct val="100000"/>
              </a:lnSpc>
              <a:spcBef>
                <a:spcPts val="0"/>
              </a:spcBef>
              <a:spcAft>
                <a:spcPts val="0"/>
              </a:spcAft>
              <a:buClr>
                <a:srgbClr val="000000"/>
              </a:buClr>
              <a:buSzPts val="2800"/>
              <a:buFont typeface="Arial"/>
              <a:buNone/>
            </a:pPr>
            <a:r>
              <a:rPr lang="en-US" sz="2800" b="0" i="0" u="none" strike="noStrike" cap="none" dirty="0">
                <a:solidFill>
                  <a:srgbClr val="222222"/>
                </a:solidFill>
                <a:latin typeface="Calibri"/>
                <a:ea typeface="Calibri"/>
                <a:cs typeface="Calibri"/>
                <a:sym typeface="Calibri"/>
              </a:rPr>
              <a:t>(</a:t>
            </a:r>
            <a:r>
              <a:rPr lang="en-US" sz="2800" b="0" i="0" u="none" strike="noStrike" cap="none" dirty="0">
                <a:solidFill>
                  <a:srgbClr val="222222"/>
                </a:solidFill>
                <a:highlight>
                  <a:srgbClr val="FFFFFF"/>
                </a:highlight>
                <a:latin typeface="Calibri"/>
                <a:ea typeface="Calibri"/>
                <a:cs typeface="Calibri"/>
                <a:sym typeface="Calibri"/>
              </a:rPr>
              <a:t>National Security Strategy of the United States of America</a:t>
            </a:r>
            <a:r>
              <a:rPr lang="en-US" sz="2800" b="0" i="0" u="none" strike="noStrike" cap="none" dirty="0">
                <a:solidFill>
                  <a:srgbClr val="222222"/>
                </a:solidFill>
                <a:latin typeface="Calibri"/>
                <a:ea typeface="Calibri"/>
                <a:cs typeface="Calibri"/>
                <a:sym typeface="Calibri"/>
              </a:rPr>
              <a:t>, 2017, p.3)</a:t>
            </a:r>
            <a:endParaRPr sz="2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chemeClr val="dk1"/>
              </a:solidFill>
              <a:latin typeface="Calibri"/>
              <a:ea typeface="Calibri"/>
              <a:cs typeface="Calibri"/>
              <a:sym typeface="Calibri"/>
            </a:endParaRPr>
          </a:p>
        </p:txBody>
      </p:sp>
      <p:sp>
        <p:nvSpPr>
          <p:cNvPr id="42" name="Google Shape;42;p3"/>
          <p:cNvSpPr/>
          <p:nvPr/>
        </p:nvSpPr>
        <p:spPr>
          <a:xfrm>
            <a:off x="15361945" y="11378201"/>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dirty="0">
                <a:solidFill>
                  <a:srgbClr val="EAF1DD"/>
                </a:solidFill>
                <a:latin typeface="Calibri"/>
                <a:ea typeface="Calibri"/>
                <a:cs typeface="Calibri"/>
                <a:sym typeface="Calibri"/>
              </a:rPr>
              <a:t>5G Network</a:t>
            </a:r>
            <a:endParaRPr sz="1400" b="0" i="0" u="none" strike="noStrike" cap="none" dirty="0">
              <a:solidFill>
                <a:srgbClr val="000000"/>
              </a:solidFill>
              <a:latin typeface="Arial"/>
              <a:ea typeface="Arial"/>
              <a:cs typeface="Arial"/>
              <a:sym typeface="Arial"/>
            </a:endParaRPr>
          </a:p>
        </p:txBody>
      </p:sp>
      <p:sp>
        <p:nvSpPr>
          <p:cNvPr id="43" name="Google Shape;43;p3"/>
          <p:cNvSpPr txBox="1"/>
          <p:nvPr/>
        </p:nvSpPr>
        <p:spPr>
          <a:xfrm>
            <a:off x="7994637" y="27351116"/>
            <a:ext cx="5505900" cy="807883"/>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chemeClr val="dk1"/>
                </a:solidFill>
                <a:latin typeface="Calibri"/>
                <a:ea typeface="Calibri"/>
                <a:cs typeface="Calibri"/>
                <a:sym typeface="Calibri"/>
              </a:rPr>
              <a:t>Figure 2</a:t>
            </a:r>
            <a:endParaRPr sz="2400" b="1"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chemeClr val="dk1"/>
                </a:solidFill>
                <a:latin typeface="Calibri"/>
                <a:ea typeface="Calibri"/>
                <a:cs typeface="Calibri"/>
                <a:sym typeface="Calibri"/>
              </a:rPr>
              <a:t>Growth of IoT Devices (billions)</a:t>
            </a:r>
            <a:endParaRPr sz="1400" b="0" i="0" u="none" strike="noStrike" cap="none" dirty="0">
              <a:solidFill>
                <a:srgbClr val="000000"/>
              </a:solidFill>
              <a:latin typeface="Arial"/>
              <a:ea typeface="Arial"/>
              <a:cs typeface="Arial"/>
              <a:sym typeface="Arial"/>
            </a:endParaRPr>
          </a:p>
        </p:txBody>
      </p:sp>
      <p:sp>
        <p:nvSpPr>
          <p:cNvPr id="44" name="Google Shape;44;p3"/>
          <p:cNvSpPr txBox="1"/>
          <p:nvPr/>
        </p:nvSpPr>
        <p:spPr>
          <a:xfrm>
            <a:off x="15360908" y="23140569"/>
            <a:ext cx="8088300" cy="807883"/>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chemeClr val="dk1"/>
                </a:solidFill>
                <a:latin typeface="Calibri"/>
                <a:ea typeface="Calibri"/>
                <a:cs typeface="Calibri"/>
                <a:sym typeface="Calibri"/>
              </a:rPr>
              <a:t>Table 1</a:t>
            </a:r>
            <a:endParaRPr sz="2400" b="1"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chemeClr val="dk1"/>
                </a:solidFill>
                <a:latin typeface="Calibri"/>
                <a:ea typeface="Calibri"/>
                <a:cs typeface="Calibri"/>
                <a:sym typeface="Calibri"/>
              </a:rPr>
              <a:t>Summary of Broadband Network Cellular Technology</a:t>
            </a:r>
            <a:endParaRPr sz="1400" b="0" i="0" u="none" strike="noStrike" cap="none" dirty="0">
              <a:solidFill>
                <a:srgbClr val="000000"/>
              </a:solidFill>
              <a:latin typeface="Arial"/>
              <a:ea typeface="Arial"/>
              <a:cs typeface="Arial"/>
              <a:sym typeface="Arial"/>
            </a:endParaRPr>
          </a:p>
        </p:txBody>
      </p:sp>
      <p:sp>
        <p:nvSpPr>
          <p:cNvPr id="45" name="Google Shape;45;p3"/>
          <p:cNvSpPr txBox="1"/>
          <p:nvPr/>
        </p:nvSpPr>
        <p:spPr>
          <a:xfrm>
            <a:off x="29260800" y="10131214"/>
            <a:ext cx="7552267" cy="807883"/>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chemeClr val="dk1"/>
                </a:solidFill>
                <a:latin typeface="Calibri"/>
                <a:ea typeface="Calibri"/>
                <a:cs typeface="Calibri"/>
                <a:sym typeface="Calibri"/>
              </a:rPr>
              <a:t>Figure 1</a:t>
            </a:r>
            <a:endParaRPr sz="2400" b="1"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chemeClr val="dk1"/>
                </a:solidFill>
                <a:latin typeface="Calibri"/>
                <a:ea typeface="Calibri"/>
                <a:cs typeface="Calibri"/>
                <a:sym typeface="Calibri"/>
              </a:rPr>
              <a:t>Multi-access edge Computing (MEC) Network Architecture.</a:t>
            </a:r>
            <a:endParaRPr sz="1400" b="0" i="0" u="none" strike="noStrike" cap="none" dirty="0">
              <a:solidFill>
                <a:srgbClr val="000000"/>
              </a:solidFill>
              <a:latin typeface="Arial"/>
              <a:ea typeface="Arial"/>
              <a:cs typeface="Arial"/>
              <a:sym typeface="Arial"/>
            </a:endParaRPr>
          </a:p>
        </p:txBody>
      </p:sp>
      <p:pic>
        <p:nvPicPr>
          <p:cNvPr id="46" name="Google Shape;46;p3"/>
          <p:cNvPicPr preferRelativeResize="0"/>
          <p:nvPr/>
        </p:nvPicPr>
        <p:blipFill rotWithShape="1">
          <a:blip r:embed="rId4">
            <a:alphaModFix/>
          </a:blip>
          <a:srcRect/>
          <a:stretch/>
        </p:blipFill>
        <p:spPr>
          <a:xfrm>
            <a:off x="1427575" y="22910802"/>
            <a:ext cx="6526374" cy="4533520"/>
          </a:xfrm>
          <a:prstGeom prst="rect">
            <a:avLst/>
          </a:prstGeom>
          <a:noFill/>
          <a:ln>
            <a:noFill/>
          </a:ln>
        </p:spPr>
      </p:pic>
      <p:pic>
        <p:nvPicPr>
          <p:cNvPr id="47" name="Google Shape;47;p3"/>
          <p:cNvPicPr preferRelativeResize="0"/>
          <p:nvPr/>
        </p:nvPicPr>
        <p:blipFill rotWithShape="1">
          <a:blip r:embed="rId5">
            <a:alphaModFix/>
          </a:blip>
          <a:srcRect/>
          <a:stretch/>
        </p:blipFill>
        <p:spPr>
          <a:xfrm>
            <a:off x="30937378" y="17133992"/>
            <a:ext cx="8849321" cy="3295600"/>
          </a:xfrm>
          <a:prstGeom prst="rect">
            <a:avLst/>
          </a:prstGeom>
          <a:noFill/>
          <a:ln>
            <a:noFill/>
          </a:ln>
        </p:spPr>
      </p:pic>
      <p:pic>
        <p:nvPicPr>
          <p:cNvPr id="48" name="Google Shape;48;p3"/>
          <p:cNvPicPr preferRelativeResize="0"/>
          <p:nvPr/>
        </p:nvPicPr>
        <p:blipFill rotWithShape="1">
          <a:blip r:embed="rId6">
            <a:alphaModFix/>
          </a:blip>
          <a:srcRect/>
          <a:stretch/>
        </p:blipFill>
        <p:spPr>
          <a:xfrm>
            <a:off x="7496750" y="22826139"/>
            <a:ext cx="6829425" cy="4521194"/>
          </a:xfrm>
          <a:prstGeom prst="rect">
            <a:avLst/>
          </a:prstGeom>
          <a:noFill/>
          <a:ln>
            <a:noFill/>
          </a:ln>
        </p:spPr>
      </p:pic>
      <p:sp>
        <p:nvSpPr>
          <p:cNvPr id="49" name="Google Shape;49;p3"/>
          <p:cNvSpPr txBox="1"/>
          <p:nvPr/>
        </p:nvSpPr>
        <p:spPr>
          <a:xfrm>
            <a:off x="25493052" y="27873509"/>
            <a:ext cx="3119700" cy="685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400"/>
              <a:buFont typeface="Arial"/>
              <a:buNone/>
            </a:pPr>
            <a:r>
              <a:rPr lang="en-US" sz="2400" b="0" i="0" u="none" strike="noStrike" cap="none" dirty="0">
                <a:solidFill>
                  <a:schemeClr val="dk1"/>
                </a:solidFill>
                <a:latin typeface="Calibri"/>
                <a:ea typeface="Calibri"/>
                <a:cs typeface="Calibri"/>
                <a:sym typeface="Calibri"/>
              </a:rPr>
              <a:t>*Theoretical maximum</a:t>
            </a:r>
            <a:endParaRPr sz="1400" b="0" i="0" u="none" strike="noStrike" cap="none" dirty="0">
              <a:solidFill>
                <a:srgbClr val="000000"/>
              </a:solidFill>
              <a:latin typeface="Arial"/>
              <a:ea typeface="Arial"/>
              <a:cs typeface="Arial"/>
              <a:sym typeface="Arial"/>
            </a:endParaRPr>
          </a:p>
        </p:txBody>
      </p:sp>
      <p:sp>
        <p:nvSpPr>
          <p:cNvPr id="50" name="Google Shape;50;p3"/>
          <p:cNvSpPr txBox="1"/>
          <p:nvPr/>
        </p:nvSpPr>
        <p:spPr>
          <a:xfrm>
            <a:off x="1361440" y="17051866"/>
            <a:ext cx="13167300" cy="4955132"/>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noAutofit/>
          </a:bodyPr>
          <a:lstStyle/>
          <a:p>
            <a:pPr marL="457200" marR="0" lvl="0" indent="-228600" algn="l" rtl="0">
              <a:lnSpc>
                <a:spcPct val="150000"/>
              </a:lnSpc>
              <a:spcBef>
                <a:spcPts val="0"/>
              </a:spcBef>
              <a:spcAft>
                <a:spcPts val="0"/>
              </a:spcAft>
              <a:buClr>
                <a:srgbClr val="222222"/>
              </a:buClr>
              <a:buSzPts val="3200"/>
              <a:buFont typeface="Calibri"/>
              <a:buNone/>
            </a:pPr>
            <a:endParaRPr sz="3200" b="0" i="0" u="none" strike="noStrike" cap="none" dirty="0">
              <a:solidFill>
                <a:srgbClr val="222222"/>
              </a:solidFill>
              <a:highlight>
                <a:srgbClr val="FFFFFF"/>
              </a:highlight>
              <a:latin typeface="Calibri"/>
              <a:ea typeface="Calibri"/>
              <a:cs typeface="Calibri"/>
              <a:sym typeface="Calibri"/>
            </a:endParaRPr>
          </a:p>
          <a:p>
            <a:pPr marL="457200" marR="0" lvl="0" indent="-431800" algn="l" rtl="0">
              <a:lnSpc>
                <a:spcPct val="150000"/>
              </a:lnSpc>
              <a:spcBef>
                <a:spcPts val="0"/>
              </a:spcBef>
              <a:spcAft>
                <a:spcPts val="0"/>
              </a:spcAft>
              <a:buClr>
                <a:srgbClr val="222222"/>
              </a:buClr>
              <a:buSzPts val="3200"/>
              <a:buFont typeface="Calibri"/>
              <a:buChar char="●"/>
            </a:pPr>
            <a:r>
              <a:rPr lang="en-US" sz="3200" b="0" i="0" u="none" strike="noStrike" cap="none" dirty="0">
                <a:solidFill>
                  <a:srgbClr val="222222"/>
                </a:solidFill>
                <a:highlight>
                  <a:srgbClr val="FFFFFF"/>
                </a:highlight>
                <a:latin typeface="Calibri"/>
                <a:ea typeface="Calibri"/>
                <a:cs typeface="Calibri"/>
                <a:sym typeface="Calibri"/>
              </a:rPr>
              <a:t>How will the expansion of the Internet of Things (IoT) affect my life? </a:t>
            </a:r>
            <a:endParaRPr sz="3200" b="0" i="0" u="none" strike="noStrike" cap="none" dirty="0">
              <a:solidFill>
                <a:srgbClr val="222222"/>
              </a:solidFill>
              <a:highlight>
                <a:srgbClr val="FFFFFF"/>
              </a:highlight>
              <a:latin typeface="Calibri"/>
              <a:ea typeface="Calibri"/>
              <a:cs typeface="Calibri"/>
              <a:sym typeface="Calibri"/>
            </a:endParaRPr>
          </a:p>
          <a:p>
            <a:pPr marL="457200" marR="0" lvl="0" indent="-431800" algn="l" rtl="0">
              <a:lnSpc>
                <a:spcPct val="150000"/>
              </a:lnSpc>
              <a:spcBef>
                <a:spcPts val="0"/>
              </a:spcBef>
              <a:spcAft>
                <a:spcPts val="0"/>
              </a:spcAft>
              <a:buClr>
                <a:srgbClr val="222222"/>
              </a:buClr>
              <a:buSzPts val="3200"/>
              <a:buFont typeface="Calibri"/>
              <a:buChar char="●"/>
            </a:pPr>
            <a:r>
              <a:rPr lang="en-US" sz="3200" b="0" i="0" u="none" strike="noStrike" cap="none" dirty="0">
                <a:solidFill>
                  <a:srgbClr val="222222"/>
                </a:solidFill>
                <a:highlight>
                  <a:srgbClr val="FFFFFF"/>
                </a:highlight>
                <a:latin typeface="Calibri"/>
                <a:ea typeface="Calibri"/>
                <a:cs typeface="Calibri"/>
                <a:sym typeface="Calibri"/>
              </a:rPr>
              <a:t>Why does Multi-Access Edge Computing (MEC) matter? </a:t>
            </a:r>
            <a:endParaRPr sz="3200" b="0" i="0" u="none" strike="noStrike" cap="none" dirty="0">
              <a:solidFill>
                <a:srgbClr val="222222"/>
              </a:solidFill>
              <a:highlight>
                <a:srgbClr val="FFFFFF"/>
              </a:highlight>
              <a:latin typeface="Calibri"/>
              <a:ea typeface="Calibri"/>
              <a:cs typeface="Calibri"/>
              <a:sym typeface="Calibri"/>
            </a:endParaRPr>
          </a:p>
          <a:p>
            <a:pPr marL="457200" marR="0" lvl="0" indent="-431800" algn="l" rtl="0">
              <a:lnSpc>
                <a:spcPct val="150000"/>
              </a:lnSpc>
              <a:spcBef>
                <a:spcPts val="0"/>
              </a:spcBef>
              <a:spcAft>
                <a:spcPts val="0"/>
              </a:spcAft>
              <a:buClr>
                <a:srgbClr val="222222"/>
              </a:buClr>
              <a:buSzPts val="3200"/>
              <a:buFont typeface="Calibri"/>
              <a:buChar char="●"/>
            </a:pPr>
            <a:r>
              <a:rPr lang="en-US" sz="3200" b="0" i="0" u="none" strike="noStrike" cap="none" dirty="0">
                <a:solidFill>
                  <a:srgbClr val="222222"/>
                </a:solidFill>
                <a:highlight>
                  <a:schemeClr val="lt1"/>
                </a:highlight>
                <a:latin typeface="Calibri"/>
                <a:ea typeface="Calibri"/>
                <a:cs typeface="Calibri"/>
                <a:sym typeface="Calibri"/>
              </a:rPr>
              <a:t>What’s the difference between the 5G network and the 4G network?</a:t>
            </a:r>
            <a:endParaRPr sz="3200" b="0" i="0" u="none" strike="noStrike" cap="none" dirty="0">
              <a:solidFill>
                <a:srgbClr val="222222"/>
              </a:solidFill>
              <a:highlight>
                <a:srgbClr val="FFFFFF"/>
              </a:highlight>
              <a:latin typeface="Calibri"/>
              <a:ea typeface="Calibri"/>
              <a:cs typeface="Calibri"/>
              <a:sym typeface="Calibri"/>
            </a:endParaRPr>
          </a:p>
          <a:p>
            <a:pPr marL="457200" marR="0" lvl="0" indent="-431800" algn="l" rtl="0">
              <a:lnSpc>
                <a:spcPct val="150000"/>
              </a:lnSpc>
              <a:spcBef>
                <a:spcPts val="0"/>
              </a:spcBef>
              <a:spcAft>
                <a:spcPts val="0"/>
              </a:spcAft>
              <a:buClr>
                <a:srgbClr val="222222"/>
              </a:buClr>
              <a:buSzPts val="3200"/>
              <a:buFont typeface="Calibri"/>
              <a:buChar char="●"/>
            </a:pPr>
            <a:r>
              <a:rPr lang="en-US" sz="3200" b="0" i="0" u="none" strike="noStrike" cap="none" dirty="0">
                <a:solidFill>
                  <a:srgbClr val="000000"/>
                </a:solidFill>
                <a:latin typeface="Calibri"/>
                <a:ea typeface="Calibri"/>
                <a:cs typeface="Calibri"/>
                <a:sym typeface="Calibri"/>
              </a:rPr>
              <a:t>What is the combinatorial effect of these new technologies?</a:t>
            </a:r>
            <a:endParaRPr sz="32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chemeClr val="dk1"/>
              </a:solidFill>
              <a:latin typeface="Calibri"/>
              <a:ea typeface="Calibri"/>
              <a:cs typeface="Calibri"/>
              <a:sym typeface="Calibri"/>
            </a:endParaRPr>
          </a:p>
        </p:txBody>
      </p:sp>
      <p:sp>
        <p:nvSpPr>
          <p:cNvPr id="51" name="Google Shape;51;p3"/>
          <p:cNvSpPr/>
          <p:nvPr/>
        </p:nvSpPr>
        <p:spPr>
          <a:xfrm>
            <a:off x="1361440" y="16366066"/>
            <a:ext cx="1316736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US" sz="4400" b="1" i="0" u="none" strike="noStrike" cap="none" dirty="0">
                <a:solidFill>
                  <a:srgbClr val="EAF1DD"/>
                </a:solidFill>
                <a:latin typeface="Calibri"/>
                <a:ea typeface="Calibri"/>
                <a:cs typeface="Calibri"/>
                <a:sym typeface="Calibri"/>
              </a:rPr>
              <a:t>Research Questions</a:t>
            </a:r>
            <a:endParaRPr sz="1400" b="0" i="0" u="none" strike="noStrike" cap="none" dirty="0">
              <a:solidFill>
                <a:srgbClr val="000000"/>
              </a:solidFill>
              <a:latin typeface="Arial"/>
              <a:ea typeface="Arial"/>
              <a:cs typeface="Arial"/>
              <a:sym typeface="Arial"/>
            </a:endParaRPr>
          </a:p>
        </p:txBody>
      </p:sp>
      <p:sp>
        <p:nvSpPr>
          <p:cNvPr id="52" name="Google Shape;52;p3"/>
          <p:cNvSpPr txBox="1"/>
          <p:nvPr/>
        </p:nvSpPr>
        <p:spPr>
          <a:xfrm>
            <a:off x="1566900" y="27317241"/>
            <a:ext cx="5144400" cy="807883"/>
          </a:xfrm>
          <a:prstGeom prst="rect">
            <a:avLst/>
          </a:prstGeom>
          <a:noFill/>
          <a:ln>
            <a:noFill/>
          </a:ln>
        </p:spPr>
        <p:txBody>
          <a:bodyPr spcFirstLastPara="1" wrap="square" lIns="68550" tIns="34275" rIns="68550" bIns="3427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chemeClr val="dk1"/>
                </a:solidFill>
                <a:latin typeface="Calibri"/>
                <a:ea typeface="Calibri"/>
                <a:cs typeface="Calibri"/>
                <a:sym typeface="Calibri"/>
              </a:rPr>
              <a:t>Figure 1</a:t>
            </a:r>
            <a:endParaRPr sz="2400" b="1"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dirty="0">
                <a:solidFill>
                  <a:schemeClr val="dk1"/>
                </a:solidFill>
                <a:latin typeface="Calibri"/>
                <a:ea typeface="Calibri"/>
                <a:cs typeface="Calibri"/>
                <a:sym typeface="Calibri"/>
              </a:rPr>
              <a:t>Examples of IoT Devices.</a:t>
            </a:r>
            <a:endParaRPr sz="1400" b="0" i="0" u="none" strike="noStrike" cap="none" dirty="0">
              <a:solidFill>
                <a:srgbClr val="000000"/>
              </a:solidFill>
              <a:latin typeface="Arial"/>
              <a:ea typeface="Arial"/>
              <a:cs typeface="Arial"/>
              <a:sym typeface="Arial"/>
            </a:endParaRPr>
          </a:p>
        </p:txBody>
      </p:sp>
      <p:pic>
        <p:nvPicPr>
          <p:cNvPr id="4" name="Picture 3"/>
          <p:cNvPicPr>
            <a:picLocks noChangeAspect="1"/>
          </p:cNvPicPr>
          <p:nvPr/>
        </p:nvPicPr>
        <p:blipFill>
          <a:blip r:embed="rId7"/>
          <a:stretch>
            <a:fillRect/>
          </a:stretch>
        </p:blipFill>
        <p:spPr>
          <a:xfrm>
            <a:off x="1930400" y="254000"/>
            <a:ext cx="3543300" cy="3543300"/>
          </a:xfrm>
          <a:prstGeom prst="rect">
            <a:avLst/>
          </a:prstGeom>
        </p:spPr>
      </p:pic>
      <p:pic>
        <p:nvPicPr>
          <p:cNvPr id="6" name="Picture 5"/>
          <p:cNvPicPr>
            <a:picLocks noChangeAspect="1"/>
          </p:cNvPicPr>
          <p:nvPr/>
        </p:nvPicPr>
        <p:blipFill>
          <a:blip r:embed="rId7"/>
          <a:stretch>
            <a:fillRect/>
          </a:stretch>
        </p:blipFill>
        <p:spPr>
          <a:xfrm>
            <a:off x="38163500" y="279400"/>
            <a:ext cx="3543300" cy="35433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896</Words>
  <Application>Microsoft Office PowerPoint</Application>
  <PresentationFormat>Custom</PresentationFormat>
  <Paragraphs>109</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Effects of 5G and Multi-access Edge Computing on the Internet of Things</dc:title>
  <dc:creator>Ryan Young</dc:creator>
  <cp:lastModifiedBy>Alphie Garcia</cp:lastModifiedBy>
  <cp:revision>5</cp:revision>
  <dcterms:modified xsi:type="dcterms:W3CDTF">2020-04-20T21:07:25Z</dcterms:modified>
</cp:coreProperties>
</file>