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90050"/>
  <p:defaultText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60" autoAdjust="0"/>
    <p:restoredTop sz="94676" autoAdjust="0"/>
  </p:normalViewPr>
  <p:slideViewPr>
    <p:cSldViewPr>
      <p:cViewPr>
        <p:scale>
          <a:sx n="30" d="100"/>
          <a:sy n="30" d="100"/>
        </p:scale>
        <p:origin x="588" y="48"/>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11/14/2020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29128" tIns="164564" rIns="329128" bIns="164564"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39502080" cy="21724623"/>
          </a:xfrm>
          <a:prstGeom prst="rect">
            <a:avLst/>
          </a:prstGeom>
        </p:spPr>
        <p:txBody>
          <a:bodyPr vert="horz" lIns="329128" tIns="164564" rIns="329128" bIns="16456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329128" tIns="164564" rIns="329128" bIns="164564" rtlCol="0" anchor="ctr"/>
          <a:lstStyle>
            <a:lvl1pPr algn="l">
              <a:defRPr sz="4400">
                <a:solidFill>
                  <a:schemeClr val="tx1">
                    <a:tint val="75000"/>
                  </a:schemeClr>
                </a:solidFill>
              </a:defRPr>
            </a:lvl1pPr>
          </a:lstStyle>
          <a:p>
            <a:fld id="{985D6BDF-9D0E-4E2B-85B8-D8F4790360C9}" type="datetimeFigureOut">
              <a:rPr lang="en-US" smtClean="0"/>
              <a:t>11/14/2020</a:t>
            </a:fld>
            <a:endParaRPr lang="en-US" dirty="0"/>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29128" tIns="164564" rIns="329128" bIns="164564" rtlCol="0" anchor="ctr"/>
          <a:lstStyle>
            <a:lvl1pPr algn="ctr">
              <a:defRPr sz="4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29128" tIns="164564" rIns="329128" bIns="164564" rtlCol="0" anchor="ctr"/>
          <a:lstStyle>
            <a:lvl1pPr algn="r">
              <a:defRPr sz="44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3291279" rtl="0" eaLnBrk="1" latinLnBrk="0" hangingPunct="1">
        <a:spcBef>
          <a:spcPct val="0"/>
        </a:spcBef>
        <a:buNone/>
        <a:defRPr sz="6000" kern="1200">
          <a:solidFill>
            <a:schemeClr val="tx1"/>
          </a:solidFill>
          <a:latin typeface="+mj-lt"/>
          <a:ea typeface="+mj-ea"/>
          <a:cs typeface="+mj-cs"/>
        </a:defRPr>
      </a:lvl1pPr>
    </p:titleStyle>
    <p:bodyStyle>
      <a:lvl1pPr marL="342842"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85683"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2pPr>
      <a:lvl3pPr marL="1028525"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371366"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1714209"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905101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665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2297"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87936"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conference.scipy.org/proceedings/scipy2010/pdfs/mckinney.pdf" TargetMode="External"/><Relationship Id="rId7" Type="http://schemas.openxmlformats.org/officeDocument/2006/relationships/image" Target="../media/image6.png"/><Relationship Id="rId2" Type="http://schemas.openxmlformats.org/officeDocument/2006/relationships/hyperlink" Target="https://doi.org/10.1109/MCSE.2007.55"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553997"/>
            <a:ext cx="32918400" cy="18003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7200" b="1" dirty="0">
                <a:solidFill>
                  <a:schemeClr val="accent3">
                    <a:lumMod val="20000"/>
                    <a:lumOff val="80000"/>
                  </a:schemeClr>
                </a:solidFill>
                <a:latin typeface="+mn-lt"/>
              </a:rPr>
              <a:t>Using Pandas and Matplotlib on COVID-19 Data</a:t>
            </a:r>
          </a:p>
        </p:txBody>
      </p:sp>
      <p:sp>
        <p:nvSpPr>
          <p:cNvPr id="5" name="Text Box 123"/>
          <p:cNvSpPr txBox="1">
            <a:spLocks noChangeArrowheads="1"/>
          </p:cNvSpPr>
          <p:nvPr/>
        </p:nvSpPr>
        <p:spPr bwMode="auto">
          <a:xfrm>
            <a:off x="5486400" y="2400300"/>
            <a:ext cx="32918400" cy="1714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a:solidFill>
                  <a:schemeClr val="accent3">
                    <a:lumMod val="20000"/>
                    <a:lumOff val="80000"/>
                  </a:schemeClr>
                </a:solidFill>
                <a:latin typeface="+mn-lt"/>
              </a:rPr>
              <a:t>Christian de Anda; </a:t>
            </a:r>
            <a:endParaRPr lang="en-US" sz="4000" baseline="30000" dirty="0">
              <a:solidFill>
                <a:schemeClr val="accent3">
                  <a:lumMod val="20000"/>
                  <a:lumOff val="80000"/>
                </a:schemeClr>
              </a:solidFill>
              <a:latin typeface="+mn-lt"/>
            </a:endParaRPr>
          </a:p>
          <a:p>
            <a:pPr algn="ctr" eaLnBrk="1" hangingPunct="1"/>
            <a:r>
              <a:rPr lang="en-US" sz="4000" baseline="30000" dirty="0">
                <a:solidFill>
                  <a:schemeClr val="accent3">
                    <a:lumMod val="20000"/>
                    <a:lumOff val="80000"/>
                  </a:schemeClr>
                </a:solidFill>
                <a:latin typeface="+mn-lt"/>
              </a:rPr>
              <a:t>1</a:t>
            </a:r>
            <a:r>
              <a:rPr lang="en-US" sz="4000" dirty="0">
                <a:solidFill>
                  <a:schemeClr val="accent3">
                    <a:lumMod val="20000"/>
                    <a:lumOff val="80000"/>
                  </a:schemeClr>
                </a:solidFill>
                <a:latin typeface="+mn-lt"/>
              </a:rPr>
              <a:t>University of </a:t>
            </a:r>
            <a:r>
              <a:rPr lang="en-US" sz="4000" dirty="0" err="1">
                <a:solidFill>
                  <a:schemeClr val="accent3">
                    <a:lumMod val="20000"/>
                    <a:lumOff val="80000"/>
                  </a:schemeClr>
                </a:solidFill>
                <a:latin typeface="+mn-lt"/>
              </a:rPr>
              <a:t>Hawai’I</a:t>
            </a:r>
            <a:r>
              <a:rPr lang="en-US" sz="4000" dirty="0">
                <a:solidFill>
                  <a:schemeClr val="accent3">
                    <a:lumMod val="20000"/>
                    <a:lumOff val="80000"/>
                  </a:schemeClr>
                </a:solidFill>
                <a:latin typeface="+mn-lt"/>
              </a:rPr>
              <a:t> – West Oahu </a:t>
            </a:r>
          </a:p>
        </p:txBody>
      </p:sp>
      <p:sp>
        <p:nvSpPr>
          <p:cNvPr id="24" name="TextBox 23"/>
          <p:cNvSpPr txBox="1"/>
          <p:nvPr/>
        </p:nvSpPr>
        <p:spPr>
          <a:xfrm>
            <a:off x="1463040" y="30429321"/>
            <a:ext cx="4429650" cy="931012"/>
          </a:xfrm>
          <a:prstGeom prst="rect">
            <a:avLst/>
          </a:prstGeom>
          <a:solidFill>
            <a:schemeClr val="accent1">
              <a:lumMod val="40000"/>
              <a:lumOff val="60000"/>
            </a:schemeClr>
          </a:solidFill>
        </p:spPr>
        <p:txBody>
          <a:bodyPr wrap="none" lIns="68568" tIns="34284" rIns="68568" bIns="34284" rtlCol="0">
            <a:spAutoFit/>
          </a:bodyPr>
          <a:lstStyle/>
          <a:p>
            <a:r>
              <a:rPr lang="en-US" sz="2800" dirty="0"/>
              <a:t>Christian de Anda</a:t>
            </a:r>
          </a:p>
          <a:p>
            <a:r>
              <a:rPr lang="en-US" sz="2800" dirty="0"/>
              <a:t>Email: cdeanda@hawaii.edu</a:t>
            </a:r>
          </a:p>
        </p:txBody>
      </p:sp>
      <p:sp>
        <p:nvSpPr>
          <p:cNvPr id="25" name="TextBox 24"/>
          <p:cNvSpPr txBox="1"/>
          <p:nvPr/>
        </p:nvSpPr>
        <p:spPr>
          <a:xfrm>
            <a:off x="1706880" y="29146502"/>
            <a:ext cx="1937494" cy="746346"/>
          </a:xfrm>
          <a:prstGeom prst="rect">
            <a:avLst/>
          </a:prstGeom>
          <a:noFill/>
        </p:spPr>
        <p:txBody>
          <a:bodyPr wrap="none" lIns="68568" tIns="34284" rIns="68568" bIns="34284" rtlCol="0">
            <a:spAutoFit/>
          </a:bodyPr>
          <a:lstStyle/>
          <a:p>
            <a:r>
              <a:rPr lang="en-US" sz="4400" b="1" dirty="0"/>
              <a:t>Contact</a:t>
            </a:r>
          </a:p>
        </p:txBody>
      </p:sp>
      <p:sp>
        <p:nvSpPr>
          <p:cNvPr id="26" name="TextBox 25"/>
          <p:cNvSpPr txBox="1"/>
          <p:nvPr/>
        </p:nvSpPr>
        <p:spPr>
          <a:xfrm>
            <a:off x="21945600" y="30038039"/>
            <a:ext cx="19507200" cy="2194560"/>
          </a:xfrm>
          <a:prstGeom prst="rect">
            <a:avLst/>
          </a:prstGeom>
          <a:noFill/>
        </p:spPr>
        <p:txBody>
          <a:bodyPr wrap="square" lIns="68568" tIns="68568" rIns="68568" bIns="68568" numCol="1" spcCol="342842" rtlCol="0">
            <a:noAutofit/>
          </a:bodyPr>
          <a:lstStyle/>
          <a:p>
            <a:pPr marL="342842" indent="-342842">
              <a:buFont typeface="+mj-lt"/>
              <a:buAutoNum type="arabicPeriod"/>
            </a:pPr>
            <a:r>
              <a:rPr lang="en-US" sz="1400" dirty="0"/>
              <a:t> </a:t>
            </a:r>
            <a:r>
              <a:rPr lang="en-US" sz="800" b="0" i="0" u="none" strike="noStrike" dirty="0">
                <a:solidFill>
                  <a:srgbClr val="2491CF"/>
                </a:solidFill>
                <a:effectLst/>
                <a:latin typeface="helvetica neue"/>
                <a:hlinkClick r:id="rId2"/>
              </a:rPr>
              <a:t>J. D. Hunter, "Matplotlib: A 2D Graphics Environment", Computing in Science &amp; Engineering, vol. 9, no. 3, pp. 90-95, 2007</a:t>
            </a:r>
            <a:r>
              <a:rPr lang="en-US" sz="800" b="0" i="0" dirty="0">
                <a:solidFill>
                  <a:srgbClr val="333333"/>
                </a:solidFill>
                <a:effectLst/>
                <a:latin typeface="helvetica neue"/>
              </a:rPr>
              <a:t>.</a:t>
            </a:r>
            <a:endParaRPr lang="en-US" sz="1400" dirty="0"/>
          </a:p>
          <a:p>
            <a:pPr marL="342842" indent="-342842">
              <a:buFont typeface="+mj-lt"/>
              <a:buAutoNum type="arabicPeriod"/>
            </a:pPr>
            <a:r>
              <a:rPr lang="en-US" sz="1400" dirty="0"/>
              <a:t> </a:t>
            </a:r>
            <a:r>
              <a:rPr lang="en-US" sz="800" b="0" i="0" u="none" strike="noStrike" dirty="0">
                <a:solidFill>
                  <a:srgbClr val="130654"/>
                </a:solidFill>
                <a:effectLst/>
                <a:latin typeface="-apple-system"/>
                <a:hlinkClick r:id="rId3"/>
              </a:rPr>
              <a:t>Data structures for statistical computing in python</a:t>
            </a:r>
            <a:r>
              <a:rPr lang="en-US" sz="800" b="0" i="0" dirty="0">
                <a:solidFill>
                  <a:srgbClr val="444444"/>
                </a:solidFill>
                <a:effectLst/>
                <a:latin typeface="-apple-system"/>
              </a:rPr>
              <a:t>, McKinney, Proceedings of the 9th Python in Science Conference, Volume 445, 2010.</a:t>
            </a:r>
            <a:endParaRPr lang="en-US" sz="1400" dirty="0"/>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r>
              <a:rPr lang="en-US" sz="1400" dirty="0"/>
              <a:t>  </a:t>
            </a:r>
          </a:p>
          <a:p>
            <a:pPr marL="342842" indent="-342842">
              <a:buFont typeface="+mj-lt"/>
              <a:buAutoNum type="arabicPeriod"/>
            </a:pPr>
            <a:endParaRPr lang="en-US" sz="1400" dirty="0"/>
          </a:p>
        </p:txBody>
      </p:sp>
      <p:sp>
        <p:nvSpPr>
          <p:cNvPr id="27" name="TextBox 26"/>
          <p:cNvSpPr txBox="1"/>
          <p:nvPr/>
        </p:nvSpPr>
        <p:spPr>
          <a:xfrm>
            <a:off x="21945603" y="29146502"/>
            <a:ext cx="2703473" cy="746346"/>
          </a:xfrm>
          <a:prstGeom prst="rect">
            <a:avLst/>
          </a:prstGeom>
          <a:noFill/>
        </p:spPr>
        <p:txBody>
          <a:bodyPr wrap="none" lIns="68568" tIns="34284" rIns="68568" bIns="34284" rtlCol="0">
            <a:spAutoFit/>
          </a:bodyPr>
          <a:lstStyle/>
          <a:p>
            <a:r>
              <a:rPr lang="en-US" sz="4400" b="1" dirty="0"/>
              <a:t>References</a:t>
            </a:r>
          </a:p>
        </p:txBody>
      </p:sp>
      <p:sp>
        <p:nvSpPr>
          <p:cNvPr id="10" name="Text Box 189"/>
          <p:cNvSpPr txBox="1">
            <a:spLocks noChangeArrowheads="1"/>
          </p:cNvSpPr>
          <p:nvPr/>
        </p:nvSpPr>
        <p:spPr bwMode="auto">
          <a:xfrm>
            <a:off x="1463040" y="5486400"/>
            <a:ext cx="13167360" cy="6678705"/>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With the internet flowing with data, there is a need to have it organized and formatted to be visually appealing. Lucky for us, by using Pandas and Matplotlib, we can modify and plot standard data from a CSV file to a more readable format with a visualization, in this case, the visualization is a line graph. Due to Covid-19 being a serious problem there is both a need for this data and an excess of this data available to the public. By utilizing this data, we can see information by dates, on who is tested positive, tested negative, deaths, hospitalized, and much more by state or even globally. By using python, specifically python libraries such as Pandas and Matplotlib, I will use raw data from covidtracking.com and adjust it and plot the data on a line graph. </a:t>
            </a:r>
          </a:p>
          <a:p>
            <a:pPr eaLnBrk="1" hangingPunct="1"/>
            <a:endParaRPr lang="en-US" sz="3200" dirty="0">
              <a:latin typeface="Calibri" pitchFamily="34" charset="0"/>
            </a:endParaRPr>
          </a:p>
          <a:p>
            <a:pPr eaLnBrk="1" hangingPunct="1"/>
            <a:endParaRPr lang="en-US" sz="3200" dirty="0">
              <a:latin typeface="Calibri" pitchFamily="34" charset="0"/>
            </a:endParaRPr>
          </a:p>
        </p:txBody>
      </p:sp>
      <p:sp>
        <p:nvSpPr>
          <p:cNvPr id="32" name="Rectangle 31"/>
          <p:cNvSpPr/>
          <p:nvPr/>
        </p:nvSpPr>
        <p:spPr>
          <a:xfrm>
            <a:off x="146304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Introduction</a:t>
            </a:r>
          </a:p>
        </p:txBody>
      </p:sp>
      <p:sp>
        <p:nvSpPr>
          <p:cNvPr id="15" name="Text Box 194"/>
          <p:cNvSpPr txBox="1">
            <a:spLocks noChangeArrowheads="1"/>
          </p:cNvSpPr>
          <p:nvPr/>
        </p:nvSpPr>
        <p:spPr bwMode="auto">
          <a:xfrm>
            <a:off x="15361920" y="19077574"/>
            <a:ext cx="13167360" cy="8648475"/>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Click here to insert your Results text. Type it in or copy and paste from your Word document or other source.</a:t>
            </a: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p:txBody>
      </p:sp>
      <p:sp>
        <p:nvSpPr>
          <p:cNvPr id="33" name="Rectangle 32"/>
          <p:cNvSpPr/>
          <p:nvPr/>
        </p:nvSpPr>
        <p:spPr>
          <a:xfrm>
            <a:off x="1386840" y="12937164"/>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Pandas and Matplotlib</a:t>
            </a:r>
          </a:p>
        </p:txBody>
      </p:sp>
      <p:sp>
        <p:nvSpPr>
          <p:cNvPr id="13" name="Text Box 192"/>
          <p:cNvSpPr txBox="1">
            <a:spLocks noChangeArrowheads="1"/>
          </p:cNvSpPr>
          <p:nvPr/>
        </p:nvSpPr>
        <p:spPr bwMode="auto">
          <a:xfrm>
            <a:off x="15361920" y="5486400"/>
            <a:ext cx="13167360" cy="2292930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Initial – </a:t>
            </a:r>
          </a:p>
          <a:p>
            <a:pPr eaLnBrk="1" hangingPunct="1"/>
            <a:r>
              <a:rPr lang="en-US" sz="3200" dirty="0">
                <a:latin typeface="Calibri" pitchFamily="34" charset="0"/>
              </a:rPr>
              <a:t>This code starts off by assigning variables to the URL used for the data and for the CSV file. Its useful to use a link to the URL because the data is updated daily and will grab data from that link if no CSV file with the name COVIDHI.csv is present. Importing the two python libraries is a must do step as we can't use the methods without importing them. The next chunk looks for the CSV file in the current directory, if none is found then it will grab the data from the link and call it COVIDHI.csv</a:t>
            </a: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r>
              <a:rPr lang="en-US" sz="3200" dirty="0">
                <a:latin typeface="Calibri" pitchFamily="34" charset="0"/>
              </a:rPr>
              <a:t>Pandas -</a:t>
            </a:r>
          </a:p>
          <a:p>
            <a:pPr eaLnBrk="1" hangingPunct="1"/>
            <a:r>
              <a:rPr lang="en-US" sz="3200" dirty="0">
                <a:latin typeface="Calibri" pitchFamily="34" charset="0"/>
              </a:rPr>
              <a:t>This function below is responsible for dropping all empty columns, then removing unnecessary columns with either redundant or minimal information (majority of the values are missing) and then sorts them by descending date before exporting the data frame to an updated CSV file with a different name. </a:t>
            </a: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r>
              <a:rPr lang="en-US" sz="3200" dirty="0">
                <a:latin typeface="Calibri" pitchFamily="34" charset="0"/>
              </a:rPr>
              <a:t>Matplotlib – </a:t>
            </a:r>
          </a:p>
          <a:p>
            <a:pPr eaLnBrk="1" hangingPunct="1"/>
            <a:r>
              <a:rPr lang="en-US" sz="3200" dirty="0">
                <a:latin typeface="Calibri" pitchFamily="34" charset="0"/>
              </a:rPr>
              <a:t>This function will use the date/index from the data frame as the X axis and positive results (1</a:t>
            </a:r>
            <a:r>
              <a:rPr lang="en-US" sz="3200" baseline="30000" dirty="0">
                <a:latin typeface="Calibri" pitchFamily="34" charset="0"/>
              </a:rPr>
              <a:t>st</a:t>
            </a:r>
            <a:r>
              <a:rPr lang="en-US" sz="3200" dirty="0">
                <a:latin typeface="Calibri" pitchFamily="34" charset="0"/>
              </a:rPr>
              <a:t> graph), deaths (2</a:t>
            </a:r>
            <a:r>
              <a:rPr lang="en-US" sz="3200" baseline="30000" dirty="0">
                <a:latin typeface="Calibri" pitchFamily="34" charset="0"/>
              </a:rPr>
              <a:t>nd</a:t>
            </a:r>
            <a:r>
              <a:rPr lang="en-US" sz="3200" dirty="0">
                <a:latin typeface="Calibri" pitchFamily="34" charset="0"/>
              </a:rPr>
              <a:t> graph), hospitalized people (3</a:t>
            </a:r>
            <a:r>
              <a:rPr lang="en-US" sz="3200" baseline="30000" dirty="0">
                <a:latin typeface="Calibri" pitchFamily="34" charset="0"/>
              </a:rPr>
              <a:t>rd</a:t>
            </a:r>
            <a:r>
              <a:rPr lang="en-US" sz="3200" dirty="0">
                <a:latin typeface="Calibri" pitchFamily="34" charset="0"/>
              </a:rPr>
              <a:t> graph) as the Y axis. Using .plot to assign the values, .title to title the graph, and .show to display the graph. When the function is called all 3 graphs will appear in a popup in succession. </a:t>
            </a: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r>
              <a:rPr lang="en-US" sz="3200" dirty="0">
                <a:latin typeface="Calibri" pitchFamily="34" charset="0"/>
              </a:rPr>
              <a:t>By running this code in a command line we receive an updated csv file with COVID data, and three different graphs depicting the positive cases, deaths, and hospitalizations associated with COVID. Due to the sheer number of values contained in the CSV for the index (dates) the details are very small but can be hovered over in the pop up for more information. Assuming the data for other states on the site carries the same format as Hawaii’s this code can be reused and applied to that.    </a:t>
            </a:r>
          </a:p>
        </p:txBody>
      </p:sp>
      <p:sp>
        <p:nvSpPr>
          <p:cNvPr id="34" name="Rectangle 33"/>
          <p:cNvSpPr/>
          <p:nvPr/>
        </p:nvSpPr>
        <p:spPr>
          <a:xfrm>
            <a:off x="1536192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Code Created</a:t>
            </a:r>
          </a:p>
        </p:txBody>
      </p:sp>
      <p:sp>
        <p:nvSpPr>
          <p:cNvPr id="11" name="Text Box 190"/>
          <p:cNvSpPr txBox="1">
            <a:spLocks noChangeArrowheads="1"/>
          </p:cNvSpPr>
          <p:nvPr/>
        </p:nvSpPr>
        <p:spPr bwMode="auto">
          <a:xfrm>
            <a:off x="1386840" y="13639800"/>
            <a:ext cx="13167360" cy="1406534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mn-lt"/>
              </a:rPr>
              <a:t>Pandas</a:t>
            </a:r>
          </a:p>
          <a:p>
            <a:pPr eaLnBrk="1" hangingPunct="1"/>
            <a:r>
              <a:rPr lang="en-US" sz="3200" dirty="0">
                <a:latin typeface="+mn-lt"/>
              </a:rPr>
              <a:t>Pandas is a python library that is mainly used for data structuring and analysis. It accomplishes this by organizing data in rows by using data structures called series or data frames. The reason why this works well is that all the data in each column are the same data type and the data in each row is related or connected. A data frame is pretty much a mold to place the data in and can be edited using many methods with arguments to do things such as remove/add columns or rows or select/isolate columns and create sets. For this project, I used a data dump of COVID-19 data in Hawaii from a CSV file and used pandas to read the CSV file and put the data in a data frame. I then used pandas to drop all the empty columns and removed columns that contained unnecessary information.  Next, I used pandas to organize the index(date) so the data frame starts with the oldest date which was mainly for the line graph. </a:t>
            </a:r>
          </a:p>
          <a:p>
            <a:pPr eaLnBrk="1" hangingPunct="1"/>
            <a:endParaRPr lang="en-US" sz="3200" dirty="0">
              <a:latin typeface="+mn-lt"/>
            </a:endParaRPr>
          </a:p>
          <a:p>
            <a:pPr eaLnBrk="1" hangingPunct="1"/>
            <a:r>
              <a:rPr lang="en-US" sz="3200" dirty="0">
                <a:latin typeface="+mn-lt"/>
              </a:rPr>
              <a:t>Matplotlib </a:t>
            </a:r>
          </a:p>
          <a:p>
            <a:pPr eaLnBrk="1" hangingPunct="1"/>
            <a:r>
              <a:rPr lang="en-US" sz="3200" dirty="0">
                <a:latin typeface="+mn-lt"/>
              </a:rPr>
              <a:t>Matplotlib is also a python library that specialized in creating visualizations from data. Data visualization is important because it allows the users to get a gist of the data and make observations or predictions based on that data. In this case, I will be using Matplotlib to make a line graph showing the number of positive cases daily using the data frame made with Pandas. This could be used to see a basic pattern of positive cases Hawaii has had over throughout the years. By changing a variable, we can see other information such as deaths or hospitalizations on a line graph as well. </a:t>
            </a:r>
          </a:p>
          <a:p>
            <a:pPr eaLnBrk="1" hangingPunct="1"/>
            <a:endParaRPr lang="en-US" sz="3200" dirty="0">
              <a:latin typeface="+mn-lt"/>
            </a:endParaRPr>
          </a:p>
          <a:p>
            <a:pPr eaLnBrk="1" hangingPunct="1"/>
            <a:endParaRPr lang="en-US" sz="3200" dirty="0">
              <a:latin typeface="+mn-lt"/>
            </a:endParaRPr>
          </a:p>
          <a:p>
            <a:pPr eaLnBrk="1" hangingPunct="1"/>
            <a:endParaRPr lang="en-US" sz="3200" dirty="0">
              <a:latin typeface="+mn-lt"/>
            </a:endParaRPr>
          </a:p>
        </p:txBody>
      </p:sp>
      <p:sp>
        <p:nvSpPr>
          <p:cNvPr id="45" name="Rectangle 44"/>
          <p:cNvSpPr/>
          <p:nvPr/>
        </p:nvSpPr>
        <p:spPr>
          <a:xfrm>
            <a:off x="15378717" y="23583596"/>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Results</a:t>
            </a:r>
          </a:p>
        </p:txBody>
      </p:sp>
      <p:pic>
        <p:nvPicPr>
          <p:cNvPr id="7" name="Picture 6" descr="Chart, line chart&#10;&#10;Description automatically generated">
            <a:extLst>
              <a:ext uri="{FF2B5EF4-FFF2-40B4-BE49-F238E27FC236}">
                <a16:creationId xmlns:a16="http://schemas.microsoft.com/office/drawing/2014/main" id="{6F1AD637-CDCA-4E08-B53F-640FD16AF2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37000" y="4195476"/>
            <a:ext cx="13124753" cy="8202488"/>
          </a:xfrm>
          <a:prstGeom prst="rect">
            <a:avLst/>
          </a:prstGeom>
        </p:spPr>
      </p:pic>
      <p:pic>
        <p:nvPicPr>
          <p:cNvPr id="9" name="Picture 8" descr="Chart, line chart&#10;&#10;Description automatically generated">
            <a:extLst>
              <a:ext uri="{FF2B5EF4-FFF2-40B4-BE49-F238E27FC236}">
                <a16:creationId xmlns:a16="http://schemas.microsoft.com/office/drawing/2014/main" id="{6FE28825-0239-49A3-9B6D-5ACED728EB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53797" y="11974131"/>
            <a:ext cx="13074363" cy="8408030"/>
          </a:xfrm>
          <a:prstGeom prst="rect">
            <a:avLst/>
          </a:prstGeom>
        </p:spPr>
      </p:pic>
      <p:pic>
        <p:nvPicPr>
          <p:cNvPr id="17" name="Picture 16" descr="Chart, line chart&#10;&#10;Description automatically generated">
            <a:extLst>
              <a:ext uri="{FF2B5EF4-FFF2-40B4-BE49-F238E27FC236}">
                <a16:creationId xmlns:a16="http://schemas.microsoft.com/office/drawing/2014/main" id="{3F6AAF38-ED8F-41ED-8B8B-67A47DD6E2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370594" y="20062760"/>
            <a:ext cx="12957809" cy="8127982"/>
          </a:xfrm>
          <a:prstGeom prst="rect">
            <a:avLst/>
          </a:prstGeom>
        </p:spPr>
      </p:pic>
      <p:pic>
        <p:nvPicPr>
          <p:cNvPr id="18" name="Picture 17">
            <a:extLst>
              <a:ext uri="{FF2B5EF4-FFF2-40B4-BE49-F238E27FC236}">
                <a16:creationId xmlns:a16="http://schemas.microsoft.com/office/drawing/2014/main" id="{8DDFF501-A77D-430B-9305-08473FFDC8FD}"/>
              </a:ext>
            </a:extLst>
          </p:cNvPr>
          <p:cNvPicPr>
            <a:picLocks noChangeAspect="1"/>
          </p:cNvPicPr>
          <p:nvPr/>
        </p:nvPicPr>
        <p:blipFill>
          <a:blip r:embed="rId7"/>
          <a:stretch>
            <a:fillRect/>
          </a:stretch>
        </p:blipFill>
        <p:spPr>
          <a:xfrm>
            <a:off x="15378717" y="14794035"/>
            <a:ext cx="13167360" cy="1476581"/>
          </a:xfrm>
          <a:prstGeom prst="rect">
            <a:avLst/>
          </a:prstGeom>
        </p:spPr>
      </p:pic>
      <p:pic>
        <p:nvPicPr>
          <p:cNvPr id="19" name="Picture 18">
            <a:extLst>
              <a:ext uri="{FF2B5EF4-FFF2-40B4-BE49-F238E27FC236}">
                <a16:creationId xmlns:a16="http://schemas.microsoft.com/office/drawing/2014/main" id="{C7715C56-B345-44AD-8F6A-68EE34F03D07}"/>
              </a:ext>
            </a:extLst>
          </p:cNvPr>
          <p:cNvPicPr>
            <a:picLocks noChangeAspect="1"/>
          </p:cNvPicPr>
          <p:nvPr/>
        </p:nvPicPr>
        <p:blipFill>
          <a:blip r:embed="rId8"/>
          <a:stretch>
            <a:fillRect/>
          </a:stretch>
        </p:blipFill>
        <p:spPr>
          <a:xfrm>
            <a:off x="15345123" y="9665303"/>
            <a:ext cx="7029336" cy="2157940"/>
          </a:xfrm>
          <a:prstGeom prst="rect">
            <a:avLst/>
          </a:prstGeom>
        </p:spPr>
      </p:pic>
      <p:pic>
        <p:nvPicPr>
          <p:cNvPr id="20" name="Picture 19">
            <a:extLst>
              <a:ext uri="{FF2B5EF4-FFF2-40B4-BE49-F238E27FC236}">
                <a16:creationId xmlns:a16="http://schemas.microsoft.com/office/drawing/2014/main" id="{E30E9E9F-33E2-4056-A339-1CE4DDD9D30D}"/>
              </a:ext>
            </a:extLst>
          </p:cNvPr>
          <p:cNvPicPr>
            <a:picLocks noChangeAspect="1"/>
          </p:cNvPicPr>
          <p:nvPr/>
        </p:nvPicPr>
        <p:blipFill>
          <a:blip r:embed="rId9"/>
          <a:stretch>
            <a:fillRect/>
          </a:stretch>
        </p:blipFill>
        <p:spPr>
          <a:xfrm>
            <a:off x="15378717" y="19795748"/>
            <a:ext cx="5957283" cy="3722817"/>
          </a:xfrm>
          <a:prstGeom prst="rect">
            <a:avLst/>
          </a:prstGeom>
        </p:spPr>
      </p:pic>
      <p:pic>
        <p:nvPicPr>
          <p:cNvPr id="22" name="Picture 21" descr="Logo&#10;&#10;Description automatically generated">
            <a:extLst>
              <a:ext uri="{FF2B5EF4-FFF2-40B4-BE49-F238E27FC236}">
                <a16:creationId xmlns:a16="http://schemas.microsoft.com/office/drawing/2014/main" id="{9FA2A980-A41C-4592-B70C-5B7F9005934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26720" y="85907"/>
            <a:ext cx="7620000" cy="4048125"/>
          </a:xfrm>
          <a:prstGeom prst="rect">
            <a:avLst/>
          </a:prstGeom>
        </p:spPr>
      </p:pic>
      <p:pic>
        <p:nvPicPr>
          <p:cNvPr id="23" name="Picture 22" descr="Logo&#10;&#10;Description automatically generated">
            <a:extLst>
              <a:ext uri="{FF2B5EF4-FFF2-40B4-BE49-F238E27FC236}">
                <a16:creationId xmlns:a16="http://schemas.microsoft.com/office/drawing/2014/main" id="{0240CCAD-3E73-4749-BA9B-CC07B11625B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271200" y="147351"/>
            <a:ext cx="7620000" cy="4048125"/>
          </a:xfrm>
          <a:prstGeom prst="rect">
            <a:avLst/>
          </a:prstGeom>
        </p:spPr>
      </p:pic>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3047</TotalTime>
  <Words>921</Words>
  <Application>Microsoft Office PowerPoint</Application>
  <PresentationFormat>Custom</PresentationFormat>
  <Paragraphs>69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-apple-system</vt:lpstr>
      <vt:lpstr>Arial</vt:lpstr>
      <vt:lpstr>Calibri</vt:lpstr>
      <vt:lpstr>helvetica neue</vt:lpstr>
      <vt:lpstr>Office Theme</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Jay Larson</dc:creator>
  <dc:description>Quality poster printing
www.genigraphics.com
1-800-790-4001</dc:description>
  <cp:lastModifiedBy>Christian de Anda</cp:lastModifiedBy>
  <cp:revision>99</cp:revision>
  <cp:lastPrinted>2013-02-12T02:21:55Z</cp:lastPrinted>
  <dcterms:created xsi:type="dcterms:W3CDTF">2013-02-10T21:14:48Z</dcterms:created>
  <dcterms:modified xsi:type="dcterms:W3CDTF">2020-11-15T08:37:10Z</dcterms:modified>
</cp:coreProperties>
</file>