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3"/>
  </p:notesMasterIdLst>
  <p:sldIdLst>
    <p:sldId id="25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95238"/>
  </p:normalViewPr>
  <p:slideViewPr>
    <p:cSldViewPr snapToGrid="0">
      <p:cViewPr varScale="1">
        <p:scale>
          <a:sx n="105" d="100"/>
          <a:sy n="105" d="100"/>
        </p:scale>
        <p:origin x="186" y="4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13322C-FD79-4E41-8430-2E33C5FED5DD}" type="datetimeFigureOut">
              <a:rPr lang="en-US" smtClean="0"/>
              <a:t>2/7/2020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1837AC-6188-1A47-BE8A-E2CC10A643E5}" type="slidenum">
              <a:rPr lang="en-US" smtClean="0"/>
              <a:t>‹#›</a:t>
            </a:fld>
            <a:endParaRPr lang="en-US"/>
          </a:p>
        </p:txBody>
      </p:sp>
    </p:spTree>
    <p:extLst>
      <p:ext uri="{BB962C8B-B14F-4D97-AF65-F5344CB8AC3E}">
        <p14:creationId xmlns:p14="http://schemas.microsoft.com/office/powerpoint/2010/main" val="376743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1837AC-6188-1A47-BE8A-E2CC10A643E5}" type="slidenum">
              <a:rPr lang="en-US" smtClean="0"/>
              <a:t>1</a:t>
            </a:fld>
            <a:endParaRPr lang="en-US"/>
          </a:p>
        </p:txBody>
      </p:sp>
    </p:spTree>
    <p:extLst>
      <p:ext uri="{BB962C8B-B14F-4D97-AF65-F5344CB8AC3E}">
        <p14:creationId xmlns:p14="http://schemas.microsoft.com/office/powerpoint/2010/main" val="1145557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757542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863185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0962297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11988800"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6" name="Rectangle 15"/>
          <p:cNvSpPr/>
          <p:nvPr userDrawn="1"/>
        </p:nvSpPr>
        <p:spPr>
          <a:xfrm>
            <a:off x="-1"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7" name="Rectangle 16"/>
          <p:cNvSpPr/>
          <p:nvPr userDrawn="1"/>
        </p:nvSpPr>
        <p:spPr>
          <a:xfrm>
            <a:off x="0" y="0"/>
            <a:ext cx="12192000" cy="8572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8" name="Rectangle 17"/>
          <p:cNvSpPr/>
          <p:nvPr userDrawn="1"/>
        </p:nvSpPr>
        <p:spPr>
          <a:xfrm>
            <a:off x="0" y="6000750"/>
            <a:ext cx="12192000" cy="85725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1" name="Instructions"/>
          <p:cNvSpPr/>
          <p:nvPr userDrawn="1"/>
        </p:nvSpPr>
        <p:spPr>
          <a:xfrm>
            <a:off x="-2921000" y="0"/>
            <a:ext cx="2667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5713" tIns="35713" rIns="35713" bIns="35713"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rgbClr val="7F7F7F"/>
                </a:solidFill>
                <a:latin typeface="Calibri" pitchFamily="34" charset="0"/>
                <a:cs typeface="Calibri" panose="020F0502020204030204" pitchFamily="34" charset="0"/>
              </a:rPr>
              <a:t>Poster Print Size:</a:t>
            </a:r>
            <a:endParaRPr sz="1500" dirty="0">
              <a:solidFill>
                <a:srgbClr val="7F7F7F"/>
              </a:solidFill>
              <a:latin typeface="Calibri" pitchFamily="34" charset="0"/>
              <a:cs typeface="Calibri" panose="020F0502020204030204" pitchFamily="34" charset="0"/>
            </a:endParaRPr>
          </a:p>
          <a:p>
            <a:pPr lvl="0">
              <a:spcBef>
                <a:spcPts val="0"/>
              </a:spcBef>
              <a:spcAft>
                <a:spcPts val="375"/>
              </a:spcAft>
            </a:pPr>
            <a:r>
              <a:rPr lang="en-US" sz="1021"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Placeholders</a:t>
            </a:r>
            <a:r>
              <a:rPr sz="1500" dirty="0">
                <a:solidFill>
                  <a:srgbClr val="7F7F7F"/>
                </a:solidFill>
                <a:latin typeface="Calibri" pitchFamily="34" charset="0"/>
                <a:cs typeface="Calibri" panose="020F0502020204030204" pitchFamily="34" charset="0"/>
              </a:rPr>
              <a:t>:</a:t>
            </a:r>
          </a:p>
          <a:p>
            <a:pPr lvl="0">
              <a:spcBef>
                <a:spcPts val="0"/>
              </a:spcBef>
              <a:spcAft>
                <a:spcPts val="375"/>
              </a:spcAft>
            </a:pPr>
            <a:r>
              <a:rPr sz="1021" dirty="0">
                <a:solidFill>
                  <a:srgbClr val="7F7F7F"/>
                </a:solidFill>
                <a:latin typeface="Calibri" pitchFamily="34" charset="0"/>
                <a:cs typeface="Calibri" panose="020F0502020204030204" pitchFamily="34" charset="0"/>
              </a:rPr>
              <a:t>The </a:t>
            </a:r>
            <a:r>
              <a:rPr lang="en-US" sz="1021" dirty="0">
                <a:solidFill>
                  <a:srgbClr val="7F7F7F"/>
                </a:solidFill>
                <a:latin typeface="Calibri" pitchFamily="34" charset="0"/>
                <a:cs typeface="Calibri" panose="020F0502020204030204" pitchFamily="34" charset="0"/>
              </a:rPr>
              <a:t>various elements included</a:t>
            </a:r>
            <a:r>
              <a:rPr sz="1021" dirty="0">
                <a:solidFill>
                  <a:srgbClr val="7F7F7F"/>
                </a:solidFill>
                <a:latin typeface="Calibri" pitchFamily="34" charset="0"/>
                <a:cs typeface="Calibri" panose="020F0502020204030204" pitchFamily="34" charset="0"/>
              </a:rPr>
              <a:t> in this </a:t>
            </a:r>
            <a:r>
              <a:rPr lang="en-US" sz="1021" dirty="0">
                <a:solidFill>
                  <a:srgbClr val="7F7F7F"/>
                </a:solidFill>
                <a:latin typeface="Calibri" pitchFamily="34" charset="0"/>
                <a:cs typeface="Calibri" panose="020F0502020204030204" pitchFamily="34" charset="0"/>
              </a:rPr>
              <a:t>poster are ones</a:t>
            </a:r>
            <a:r>
              <a:rPr lang="en-US" sz="1021" baseline="0" dirty="0">
                <a:solidFill>
                  <a:srgbClr val="7F7F7F"/>
                </a:solidFill>
                <a:latin typeface="Calibri" pitchFamily="34" charset="0"/>
                <a:cs typeface="Calibri" panose="020F0502020204030204" pitchFamily="34" charset="0"/>
              </a:rPr>
              <a:t> we often see in medical, research, and scientific posters.</a:t>
            </a:r>
            <a:r>
              <a:rPr sz="1021" dirty="0">
                <a:solidFill>
                  <a:srgbClr val="7F7F7F"/>
                </a:solidFill>
                <a:latin typeface="Calibri" pitchFamily="34" charset="0"/>
                <a:cs typeface="Calibri" panose="020F0502020204030204" pitchFamily="34" charset="0"/>
              </a:rPr>
              <a:t> </a:t>
            </a:r>
            <a:r>
              <a:rPr lang="en-US" sz="1021" dirty="0">
                <a:solidFill>
                  <a:srgbClr val="7F7F7F"/>
                </a:solidFill>
                <a:latin typeface="Calibri" pitchFamily="34" charset="0"/>
                <a:cs typeface="Calibri" panose="020F0502020204030204" pitchFamily="34" charset="0"/>
              </a:rPr>
              <a:t>Feel</a:t>
            </a:r>
            <a:r>
              <a:rPr lang="en-US" sz="1021"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Image</a:t>
            </a:r>
            <a:r>
              <a:rPr lang="en-US" sz="1500" baseline="0" dirty="0">
                <a:solidFill>
                  <a:srgbClr val="7F7F7F"/>
                </a:solidFill>
                <a:latin typeface="Calibri" pitchFamily="34" charset="0"/>
                <a:cs typeface="Calibri" panose="020F0502020204030204" pitchFamily="34" charset="0"/>
              </a:rPr>
              <a:t> Quality</a:t>
            </a:r>
            <a:r>
              <a:rPr lang="en-US" sz="1500" dirty="0">
                <a:solidFill>
                  <a:srgbClr val="7F7F7F"/>
                </a:solidFill>
                <a:latin typeface="Calibri" pitchFamily="34" charset="0"/>
                <a:cs typeface="Calibri" panose="020F0502020204030204" pitchFamily="34" charset="0"/>
              </a:rPr>
              <a:t>:</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You can place digital photos or logo art in your poster file by selecting the </a:t>
            </a:r>
            <a:r>
              <a:rPr lang="en-US" sz="1021" b="1" dirty="0">
                <a:solidFill>
                  <a:srgbClr val="7F7F7F"/>
                </a:solidFill>
                <a:latin typeface="Calibri" pitchFamily="34" charset="0"/>
                <a:cs typeface="Calibri" panose="020F0502020204030204" pitchFamily="34" charset="0"/>
              </a:rPr>
              <a:t>Insert, Picture</a:t>
            </a:r>
            <a:r>
              <a:rPr lang="en-US" sz="1021"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1021" b="1" dirty="0">
                <a:solidFill>
                  <a:srgbClr val="7F7F7F"/>
                </a:solidFill>
                <a:latin typeface="Calibri" pitchFamily="34" charset="0"/>
                <a:cs typeface="Calibri" panose="020F0502020204030204" pitchFamily="34" charset="0"/>
              </a:rPr>
              <a:t>150-200 pixels per inch in their final printed size</a:t>
            </a:r>
            <a:r>
              <a:rPr lang="en-US" sz="1021" dirty="0">
                <a:solidFill>
                  <a:srgbClr val="7F7F7F"/>
                </a:solidFill>
                <a:latin typeface="Calibri" pitchFamily="34" charset="0"/>
                <a:cs typeface="Calibri" panose="020F0502020204030204" pitchFamily="34" charset="0"/>
              </a:rPr>
              <a:t>. For instance, a 1600 x 1200 pixel</a:t>
            </a:r>
            <a:r>
              <a:rPr lang="en-US" sz="1021" baseline="0" dirty="0">
                <a:solidFill>
                  <a:srgbClr val="7F7F7F"/>
                </a:solidFill>
                <a:latin typeface="Calibri" pitchFamily="34" charset="0"/>
                <a:cs typeface="Calibri" panose="020F0502020204030204" pitchFamily="34" charset="0"/>
              </a:rPr>
              <a:t> photo will usually look fine up to </a:t>
            </a:r>
            <a:r>
              <a:rPr lang="en-US" sz="1021" dirty="0">
                <a:solidFill>
                  <a:srgbClr val="7F7F7F"/>
                </a:solidFill>
                <a:latin typeface="Calibri" pitchFamily="34" charset="0"/>
                <a:cs typeface="Calibri" panose="020F0502020204030204" pitchFamily="34" charset="0"/>
              </a:rPr>
              <a:t>8“-10” wide on your printed poster.</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375"/>
              </a:spcAft>
            </a:pPr>
            <a:br>
              <a:rPr lang="en-US" sz="750" dirty="0">
                <a:solidFill>
                  <a:srgbClr val="7F7F7F"/>
                </a:solidFill>
                <a:latin typeface="Calibri" pitchFamily="34" charset="0"/>
                <a:cs typeface="Calibri" panose="020F0502020204030204" pitchFamily="34" charset="0"/>
              </a:rPr>
            </a:br>
            <a:r>
              <a:rPr lang="en-US" sz="75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12446000" y="0"/>
            <a:ext cx="2667000" cy="68580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Change</a:t>
              </a:r>
              <a:r>
                <a:rPr lang="en-US" sz="1500" baseline="0" dirty="0">
                  <a:solidFill>
                    <a:schemeClr val="bg1">
                      <a:lumMod val="50000"/>
                    </a:schemeClr>
                  </a:solidFill>
                  <a:latin typeface="Calibri" pitchFamily="34" charset="0"/>
                  <a:cs typeface="Calibri" panose="020F0502020204030204" pitchFamily="34" charset="0"/>
                </a:rPr>
                <a:t> Color Theme</a:t>
              </a:r>
              <a:r>
                <a:rPr lang="en-US" sz="1500" dirty="0">
                  <a:solidFill>
                    <a:schemeClr val="bg1">
                      <a:lumMod val="50000"/>
                    </a:schemeClr>
                  </a:solidFill>
                  <a:latin typeface="Calibri" pitchFamily="34" charset="0"/>
                  <a:cs typeface="Calibri" panose="020F0502020204030204" pitchFamily="34" charset="0"/>
                </a:rPr>
                <a:t>:</a:t>
              </a:r>
              <a:endParaRPr sz="150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1021"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To change the color theme, select the </a:t>
              </a:r>
              <a:r>
                <a:rPr lang="en-US" sz="1021" b="1" baseline="0" dirty="0">
                  <a:solidFill>
                    <a:schemeClr val="bg1">
                      <a:lumMod val="50000"/>
                    </a:schemeClr>
                  </a:solidFill>
                  <a:latin typeface="Calibri" pitchFamily="34" charset="0"/>
                  <a:cs typeface="Calibri" panose="020F0502020204030204" pitchFamily="34" charset="0"/>
                </a:rPr>
                <a:t>Design</a:t>
              </a:r>
              <a:r>
                <a:rPr lang="en-US" sz="1021" baseline="0" dirty="0">
                  <a:solidFill>
                    <a:schemeClr val="bg1">
                      <a:lumMod val="50000"/>
                    </a:schemeClr>
                  </a:solidFill>
                  <a:latin typeface="Calibri" pitchFamily="34" charset="0"/>
                  <a:cs typeface="Calibri" panose="020F0502020204030204" pitchFamily="34" charset="0"/>
                </a:rPr>
                <a:t> tab, then select the </a:t>
              </a:r>
              <a:r>
                <a:rPr lang="en-US" sz="1021" b="1" baseline="0" dirty="0">
                  <a:solidFill>
                    <a:schemeClr val="bg1">
                      <a:lumMod val="50000"/>
                    </a:schemeClr>
                  </a:solidFill>
                  <a:latin typeface="Calibri" pitchFamily="34" charset="0"/>
                  <a:cs typeface="Calibri" panose="020F0502020204030204" pitchFamily="34" charset="0"/>
                </a:rPr>
                <a:t>Colors</a:t>
              </a:r>
              <a:r>
                <a:rPr lang="en-US" sz="1021"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Once your poster file is ready, visit</a:t>
              </a:r>
              <a:r>
                <a:rPr lang="en-US" sz="1021" baseline="0" dirty="0">
                  <a:solidFill>
                    <a:schemeClr val="bg1">
                      <a:lumMod val="50000"/>
                    </a:schemeClr>
                  </a:solidFill>
                  <a:latin typeface="Calibri" pitchFamily="34" charset="0"/>
                  <a:cs typeface="Calibri" panose="020F0502020204030204" pitchFamily="34" charset="0"/>
                </a:rPr>
                <a:t> </a:t>
              </a:r>
              <a:r>
                <a:rPr lang="en-US" sz="1021" b="1" baseline="0" dirty="0">
                  <a:solidFill>
                    <a:schemeClr val="bg1">
                      <a:lumMod val="50000"/>
                    </a:schemeClr>
                  </a:solidFill>
                  <a:latin typeface="Calibri" pitchFamily="34" charset="0"/>
                  <a:cs typeface="Calibri" panose="020F0502020204030204" pitchFamily="34" charset="0"/>
                </a:rPr>
                <a:t>www.genigraphics.com</a:t>
              </a:r>
              <a:r>
                <a:rPr lang="en-US" sz="1021"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1021"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1021" baseline="0" dirty="0">
                  <a:solidFill>
                    <a:schemeClr val="bg1">
                      <a:lumMod val="50000"/>
                    </a:schemeClr>
                  </a:solidFill>
                  <a:latin typeface="Calibri" pitchFamily="34" charset="0"/>
                  <a:cs typeface="Calibri" panose="020F0502020204030204" pitchFamily="34" charset="0"/>
                </a:rPr>
                <a:t>US and Canada:  1-800-790-4001</a:t>
              </a:r>
              <a:br>
                <a:rPr lang="en-US" sz="1021" baseline="0" dirty="0">
                  <a:solidFill>
                    <a:schemeClr val="bg1">
                      <a:lumMod val="50000"/>
                    </a:schemeClr>
                  </a:solidFill>
                  <a:latin typeface="Calibri" pitchFamily="34" charset="0"/>
                  <a:cs typeface="Calibri" panose="020F0502020204030204" pitchFamily="34" charset="0"/>
                </a:rPr>
              </a:br>
              <a:r>
                <a:rPr lang="en-US" sz="1021"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750" dirty="0">
                  <a:solidFill>
                    <a:schemeClr val="bg1">
                      <a:lumMod val="50000"/>
                    </a:schemeClr>
                  </a:solidFill>
                  <a:latin typeface="Calibri" pitchFamily="34" charset="0"/>
                  <a:cs typeface="Calibri" panose="020F0502020204030204" pitchFamily="34" charset="0"/>
                </a:rPr>
              </a:br>
              <a:r>
                <a:rPr lang="en-US" sz="75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68000" y="6794500"/>
            <a:ext cx="1471510" cy="38735"/>
          </a:xfrm>
          <a:prstGeom prst="rect">
            <a:avLst/>
          </a:prstGeom>
        </p:spPr>
      </p:pic>
    </p:spTree>
    <p:extLst>
      <p:ext uri="{BB962C8B-B14F-4D97-AF65-F5344CB8AC3E}">
        <p14:creationId xmlns:p14="http://schemas.microsoft.com/office/powerpoint/2010/main" val="1864548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736864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731160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711935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C9751B-814A-45D6-98B9-A5852FB9DA72}" type="datetimeFigureOut">
              <a:rPr lang="en-US" smtClean="0"/>
              <a:t>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871626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CC9751B-814A-45D6-98B9-A5852FB9DA72}" type="datetimeFigureOut">
              <a:rPr lang="en-US" smtClean="0"/>
              <a:t>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90225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9751B-814A-45D6-98B9-A5852FB9DA72}" type="datetimeFigureOut">
              <a:rPr lang="en-US" smtClean="0"/>
              <a:t>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90674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994928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01051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9751B-814A-45D6-98B9-A5852FB9DA72}" type="datetimeFigureOut">
              <a:rPr lang="en-US" smtClean="0"/>
              <a:t>2/7/2020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7CFC42-178F-4D85-8656-07E6BBB94AB1}" type="slidenum">
              <a:rPr lang="en-US" smtClean="0"/>
              <a:t>‹#›</a:t>
            </a:fld>
            <a:endParaRPr lang="en-US"/>
          </a:p>
        </p:txBody>
      </p:sp>
    </p:spTree>
    <p:extLst>
      <p:ext uri="{BB962C8B-B14F-4D97-AF65-F5344CB8AC3E}">
        <p14:creationId xmlns:p14="http://schemas.microsoft.com/office/powerpoint/2010/main" val="2802739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2667000" y="-96433"/>
            <a:ext cx="6858000" cy="4520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71425" rIns="28570" bIns="71425"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000" b="1" dirty="0">
                <a:solidFill>
                  <a:schemeClr val="accent3">
                    <a:lumMod val="20000"/>
                    <a:lumOff val="80000"/>
                  </a:schemeClr>
                </a:solidFill>
                <a:latin typeface="Batang" panose="02030600000101010101" pitchFamily="18" charset="-127"/>
                <a:ea typeface="Batang" panose="02030600000101010101" pitchFamily="18" charset="-127"/>
              </a:rPr>
              <a:t>Mathematics and Art Integration</a:t>
            </a:r>
          </a:p>
        </p:txBody>
      </p:sp>
      <p:sp>
        <p:nvSpPr>
          <p:cNvPr id="5" name="Text Box 123"/>
          <p:cNvSpPr txBox="1">
            <a:spLocks noChangeArrowheads="1"/>
          </p:cNvSpPr>
          <p:nvPr/>
        </p:nvSpPr>
        <p:spPr bwMode="auto">
          <a:xfrm>
            <a:off x="3535052" y="396709"/>
            <a:ext cx="5099901" cy="357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28570" rIns="28570" bIns="2857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800" dirty="0">
                <a:solidFill>
                  <a:schemeClr val="accent3">
                    <a:lumMod val="20000"/>
                    <a:lumOff val="80000"/>
                  </a:schemeClr>
                </a:solidFill>
                <a:latin typeface="Bell MT" panose="02020503060305020303" pitchFamily="18" charset="0"/>
              </a:rPr>
              <a:t>Brittney Yoshimura</a:t>
            </a:r>
          </a:p>
          <a:p>
            <a:pPr algn="ctr" eaLnBrk="1" hangingPunct="1"/>
            <a:r>
              <a:rPr lang="en-US" sz="1800" dirty="0">
                <a:solidFill>
                  <a:schemeClr val="accent3">
                    <a:lumMod val="20000"/>
                    <a:lumOff val="80000"/>
                  </a:schemeClr>
                </a:solidFill>
                <a:latin typeface="Bell MT" panose="02020503060305020303" pitchFamily="18" charset="0"/>
              </a:rPr>
              <a:t>UH West Oahu</a:t>
            </a:r>
            <a:endParaRPr lang="en-US" sz="833" dirty="0">
              <a:solidFill>
                <a:schemeClr val="accent3">
                  <a:lumMod val="20000"/>
                  <a:lumOff val="80000"/>
                </a:schemeClr>
              </a:solidFill>
              <a:latin typeface="Bell MT" panose="02020503060305020303" pitchFamily="18" charset="0"/>
            </a:endParaRPr>
          </a:p>
        </p:txBody>
      </p:sp>
      <p:sp>
        <p:nvSpPr>
          <p:cNvPr id="24" name="TextBox 23"/>
          <p:cNvSpPr txBox="1"/>
          <p:nvPr/>
        </p:nvSpPr>
        <p:spPr>
          <a:xfrm>
            <a:off x="486540" y="6303853"/>
            <a:ext cx="1369884" cy="383757"/>
          </a:xfrm>
          <a:prstGeom prst="rect">
            <a:avLst/>
          </a:prstGeom>
          <a:solidFill>
            <a:schemeClr val="accent1">
              <a:lumMod val="40000"/>
              <a:lumOff val="60000"/>
            </a:schemeClr>
          </a:solidFill>
        </p:spPr>
        <p:txBody>
          <a:bodyPr wrap="square" lIns="14285" tIns="7143" rIns="14285" bIns="7143" rtlCol="0">
            <a:spAutoFit/>
          </a:bodyPr>
          <a:lstStyle/>
          <a:p>
            <a:r>
              <a:rPr lang="en-US" sz="800" dirty="0"/>
              <a:t>Brittney Yoshimura</a:t>
            </a:r>
          </a:p>
          <a:p>
            <a:r>
              <a:rPr lang="en-US" sz="800" dirty="0"/>
              <a:t>University of Hawaii West Oahu</a:t>
            </a:r>
          </a:p>
          <a:p>
            <a:r>
              <a:rPr lang="en-US" sz="800" dirty="0"/>
              <a:t>Email: by7@hawaii.edu</a:t>
            </a:r>
          </a:p>
        </p:txBody>
      </p:sp>
      <p:sp>
        <p:nvSpPr>
          <p:cNvPr id="25" name="TextBox 24"/>
          <p:cNvSpPr txBox="1"/>
          <p:nvPr/>
        </p:nvSpPr>
        <p:spPr>
          <a:xfrm>
            <a:off x="458665" y="6124476"/>
            <a:ext cx="403952" cy="155554"/>
          </a:xfrm>
          <a:prstGeom prst="rect">
            <a:avLst/>
          </a:prstGeom>
          <a:noFill/>
        </p:spPr>
        <p:txBody>
          <a:bodyPr wrap="none" lIns="14285" tIns="7143" rIns="14285" bIns="7143" rtlCol="0">
            <a:spAutoFit/>
          </a:bodyPr>
          <a:lstStyle/>
          <a:p>
            <a:r>
              <a:rPr lang="en-US" sz="917" b="1" dirty="0"/>
              <a:t>Contact</a:t>
            </a:r>
          </a:p>
        </p:txBody>
      </p:sp>
      <p:sp>
        <p:nvSpPr>
          <p:cNvPr id="10" name="Text Box 189"/>
          <p:cNvSpPr txBox="1">
            <a:spLocks noChangeArrowheads="1"/>
          </p:cNvSpPr>
          <p:nvPr/>
        </p:nvSpPr>
        <p:spPr bwMode="auto">
          <a:xfrm>
            <a:off x="321276" y="1127570"/>
            <a:ext cx="3482240" cy="1904357"/>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ctr" eaLnBrk="1" hangingPunct="1"/>
            <a:r>
              <a:rPr lang="en-US" sz="1000" dirty="0">
                <a:latin typeface="Calibri" pitchFamily="34" charset="0"/>
              </a:rPr>
              <a:t>Art integration to math can be done at all ages. The higher the grade level, the more advanced art concepts may be used. What educators have found so far is that students can use paintings to learn about shapes and lines (parallel and perpendicular), and they can also use Optical Art to help them find fractions and its equivalents. Educators have also found that struggling in math can cause anxiety for the student, and that art can help ease that anxiety. The resources used in this research shines a light on the importance of art and how it can be used in the classroom to impact a student’s learning experience. </a:t>
            </a:r>
          </a:p>
          <a:p>
            <a:pPr eaLnBrk="1" hangingPunct="1"/>
            <a:r>
              <a:rPr lang="en-US" sz="1000" dirty="0">
                <a:latin typeface="Calibri" pitchFamily="34" charset="0"/>
              </a:rPr>
              <a:t> </a:t>
            </a:r>
          </a:p>
          <a:p>
            <a:pPr eaLnBrk="1" hangingPunct="1"/>
            <a:endParaRPr lang="en-US" sz="1000" dirty="0">
              <a:latin typeface="Calibri" pitchFamily="34" charset="0"/>
            </a:endParaRPr>
          </a:p>
        </p:txBody>
      </p:sp>
      <p:sp>
        <p:nvSpPr>
          <p:cNvPr id="32" name="Rectangle 31"/>
          <p:cNvSpPr/>
          <p:nvPr/>
        </p:nvSpPr>
        <p:spPr>
          <a:xfrm>
            <a:off x="321275" y="957122"/>
            <a:ext cx="3482240" cy="157473"/>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Abstract</a:t>
            </a:r>
          </a:p>
        </p:txBody>
      </p:sp>
      <p:sp>
        <p:nvSpPr>
          <p:cNvPr id="15" name="Text Box 194"/>
          <p:cNvSpPr txBox="1">
            <a:spLocks noChangeArrowheads="1"/>
          </p:cNvSpPr>
          <p:nvPr/>
        </p:nvSpPr>
        <p:spPr bwMode="auto">
          <a:xfrm>
            <a:off x="8249320" y="1161150"/>
            <a:ext cx="3514276" cy="2827687"/>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171450" indent="-171450" eaLnBrk="1" hangingPunct="1">
              <a:buFont typeface="Arial" charset="0"/>
              <a:buChar char="•"/>
            </a:pPr>
            <a:r>
              <a:rPr lang="en-US" sz="1000" dirty="0">
                <a:latin typeface="Calibri" pitchFamily="34" charset="0"/>
              </a:rPr>
              <a:t>Art Education Journal (1): In his research, educator David </a:t>
            </a:r>
            <a:r>
              <a:rPr lang="en-US" sz="1000" dirty="0" err="1">
                <a:latin typeface="Calibri" pitchFamily="34" charset="0"/>
              </a:rPr>
              <a:t>Rufo</a:t>
            </a:r>
            <a:r>
              <a:rPr lang="en-US" sz="1000" dirty="0">
                <a:latin typeface="Calibri" pitchFamily="34" charset="0"/>
              </a:rPr>
              <a:t> found that his student took on the persona of the “Math Hater” because of how much she disliked math. His method of using creative art in the classroom helped her go from “Math Hater” to “Math Helper”.</a:t>
            </a:r>
          </a:p>
          <a:p>
            <a:pPr marL="171450" indent="-171450" eaLnBrk="1" hangingPunct="1">
              <a:buFont typeface="Arial" charset="0"/>
              <a:buChar char="•"/>
            </a:pPr>
            <a:r>
              <a:rPr lang="en-US" sz="1000" dirty="0">
                <a:latin typeface="Calibri" pitchFamily="34" charset="0"/>
              </a:rPr>
              <a:t>Art Education Journal (2): Tara Carpenter and Jayme </a:t>
            </a:r>
            <a:r>
              <a:rPr lang="en-US" sz="1000" dirty="0" err="1">
                <a:latin typeface="Calibri" pitchFamily="34" charset="0"/>
              </a:rPr>
              <a:t>Gandara</a:t>
            </a:r>
            <a:r>
              <a:rPr lang="en-US" sz="1000" dirty="0">
                <a:latin typeface="Calibri" pitchFamily="34" charset="0"/>
              </a:rPr>
              <a:t> were able to use their research to conclude that collaboration between University art professors and elementary teachers can help in creating a unit with more art integration. They were able to work with other educators in person and through google. They created an art-based project that was accessible through google and was made public for sharing. </a:t>
            </a:r>
          </a:p>
          <a:p>
            <a:pPr marL="171450" indent="-171450" eaLnBrk="1" hangingPunct="1">
              <a:buFont typeface="Arial" charset="0"/>
              <a:buChar char="•"/>
            </a:pPr>
            <a:r>
              <a:rPr lang="en-US" sz="1000" dirty="0">
                <a:latin typeface="Calibri" pitchFamily="34" charset="0"/>
              </a:rPr>
              <a:t>NCTM Article: From this article educators learned that art can be used to help ELL students build conceptual knowledge of math topics through visuals and manipulative models. In this article, educators learned how to integrate a specific form of art (Optical) into a specific math lesson (fractions and equivalents).</a:t>
            </a:r>
          </a:p>
        </p:txBody>
      </p:sp>
      <p:sp>
        <p:nvSpPr>
          <p:cNvPr id="33" name="Rectangle 32"/>
          <p:cNvSpPr/>
          <p:nvPr/>
        </p:nvSpPr>
        <p:spPr>
          <a:xfrm>
            <a:off x="321275" y="3348857"/>
            <a:ext cx="3482240" cy="168072"/>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Introduction &amp; Research Question </a:t>
            </a:r>
          </a:p>
        </p:txBody>
      </p:sp>
      <p:sp>
        <p:nvSpPr>
          <p:cNvPr id="13" name="Text Box 192"/>
          <p:cNvSpPr txBox="1">
            <a:spLocks noChangeArrowheads="1"/>
          </p:cNvSpPr>
          <p:nvPr/>
        </p:nvSpPr>
        <p:spPr bwMode="auto">
          <a:xfrm>
            <a:off x="4121972" y="1113816"/>
            <a:ext cx="3978535" cy="981028"/>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ctr" eaLnBrk="1" hangingPunct="1"/>
            <a:r>
              <a:rPr lang="en-US" sz="1000" dirty="0">
                <a:latin typeface="Calibri" pitchFamily="34" charset="0"/>
              </a:rPr>
              <a:t>To find the necessary information to support the hypothesis, research was conducted by the NCTM (National Council of Teachers of Mathematics) and other educators from different organizations. The journals and articles used for the research explain what those educators found and concluded, and provided examples of work from their students to help justify their conclusions.</a:t>
            </a:r>
            <a:endParaRPr lang="en-US" sz="1200" dirty="0">
              <a:latin typeface="Calibri" pitchFamily="34" charset="0"/>
            </a:endParaRPr>
          </a:p>
        </p:txBody>
      </p:sp>
      <p:sp>
        <p:nvSpPr>
          <p:cNvPr id="34" name="Rectangle 33"/>
          <p:cNvSpPr/>
          <p:nvPr/>
        </p:nvSpPr>
        <p:spPr>
          <a:xfrm>
            <a:off x="4121972" y="953311"/>
            <a:ext cx="3978535" cy="152568"/>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Research Focus/Methods</a:t>
            </a:r>
          </a:p>
        </p:txBody>
      </p:sp>
      <p:sp>
        <p:nvSpPr>
          <p:cNvPr id="12" name="Text Box 191"/>
          <p:cNvSpPr txBox="1">
            <a:spLocks noChangeArrowheads="1"/>
          </p:cNvSpPr>
          <p:nvPr/>
        </p:nvSpPr>
        <p:spPr bwMode="auto">
          <a:xfrm>
            <a:off x="4354101" y="4918932"/>
            <a:ext cx="3514275" cy="981028"/>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ctr" eaLnBrk="1" hangingPunct="1"/>
            <a:r>
              <a:rPr lang="en-US" sz="1000" dirty="0">
                <a:latin typeface="Calibri" pitchFamily="34" charset="0"/>
              </a:rPr>
              <a:t>Majority of the resources used suggests that Art can be integrated into the classroom fairly easy, and it can be used in multiple ways to help improve a student’s learning experience with math.  Whether it’s used as a manipulative, a teaching method, or a “brain break”, students like the “Math Hater” can benefit from the integration. </a:t>
            </a:r>
          </a:p>
        </p:txBody>
      </p:sp>
      <p:sp>
        <p:nvSpPr>
          <p:cNvPr id="35" name="Rectangle 34"/>
          <p:cNvSpPr/>
          <p:nvPr/>
        </p:nvSpPr>
        <p:spPr>
          <a:xfrm>
            <a:off x="4354100" y="4757020"/>
            <a:ext cx="3514276" cy="15356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Discussion</a:t>
            </a:r>
          </a:p>
        </p:txBody>
      </p:sp>
      <p:sp>
        <p:nvSpPr>
          <p:cNvPr id="14" name="Text Box 193"/>
          <p:cNvSpPr txBox="1">
            <a:spLocks noChangeArrowheads="1"/>
          </p:cNvSpPr>
          <p:nvPr/>
        </p:nvSpPr>
        <p:spPr bwMode="auto">
          <a:xfrm>
            <a:off x="8249355" y="4391273"/>
            <a:ext cx="3514276" cy="1442693"/>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ctr" eaLnBrk="1" hangingPunct="1"/>
            <a:r>
              <a:rPr lang="en-US" sz="1000" dirty="0">
                <a:latin typeface="Calibri" pitchFamily="34" charset="0"/>
              </a:rPr>
              <a:t>With all this research, educators were able to conclude that art can be helpful with a student’s math experience through many different ways. Art used as a teaching method can aid students that rely on visuals to understand concepts (ELL). It can not only be a fun project, but it can also be a great escape from the horrors of math anxiety. Brain breaks are always a good idea. Lastly, educators learned that collaboration with a University art professor is possible and it can open many doors to integrating art into the entire curriculum, hitting every subject. </a:t>
            </a:r>
          </a:p>
        </p:txBody>
      </p:sp>
      <p:sp>
        <p:nvSpPr>
          <p:cNvPr id="36" name="Rectangle 35"/>
          <p:cNvSpPr/>
          <p:nvPr/>
        </p:nvSpPr>
        <p:spPr>
          <a:xfrm>
            <a:off x="8249355" y="4224749"/>
            <a:ext cx="3514276" cy="166524"/>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Conclusions</a:t>
            </a:r>
          </a:p>
        </p:txBody>
      </p:sp>
      <p:sp>
        <p:nvSpPr>
          <p:cNvPr id="11" name="Text Box 190"/>
          <p:cNvSpPr txBox="1">
            <a:spLocks noChangeArrowheads="1"/>
          </p:cNvSpPr>
          <p:nvPr/>
        </p:nvSpPr>
        <p:spPr bwMode="auto">
          <a:xfrm>
            <a:off x="321275" y="3527199"/>
            <a:ext cx="3482240" cy="2007014"/>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ctr" eaLnBrk="1" hangingPunct="1"/>
            <a:r>
              <a:rPr lang="en-US" sz="1000" dirty="0">
                <a:latin typeface="+mn-lt"/>
              </a:rPr>
              <a:t>The value of Art and Music in the classroom has decreased and students are missing out on a chance to discover a whole world of knowledge that they might want to know about. Art can be integrated into math in many ways, but it’s up to the teacher to find out what</a:t>
            </a:r>
            <a:r>
              <a:rPr lang="fr-FR" sz="1000" dirty="0">
                <a:latin typeface="+mn-lt"/>
              </a:rPr>
              <a:t> effective methods to use. </a:t>
            </a:r>
            <a:r>
              <a:rPr lang="en-US" sz="1000" dirty="0">
                <a:latin typeface="+mn-lt"/>
              </a:rPr>
              <a:t>If teachers can use art as a method of instruction while teaching math, then students can gain knowledge on different types of art, famous artists, and how it can be used to learn a skill because they will be able to represent their learning target through their artwork.  </a:t>
            </a:r>
          </a:p>
          <a:p>
            <a:pPr eaLnBrk="1" hangingPunct="1"/>
            <a:endParaRPr lang="en-US" sz="1000" b="1" dirty="0">
              <a:latin typeface="+mn-lt"/>
            </a:endParaRPr>
          </a:p>
          <a:p>
            <a:pPr algn="ctr" eaLnBrk="1" hangingPunct="1"/>
            <a:r>
              <a:rPr lang="en-US" sz="1000" dirty="0">
                <a:latin typeface="+mn-lt"/>
              </a:rPr>
              <a:t>How can educators incorporate aspects of art into a math lesson?</a:t>
            </a:r>
          </a:p>
          <a:p>
            <a:pPr eaLnBrk="1" hangingPunct="1"/>
            <a:endParaRPr lang="en-US" sz="1000" dirty="0">
              <a:latin typeface="+mn-lt"/>
            </a:endParaRPr>
          </a:p>
          <a:p>
            <a:pPr eaLnBrk="1" hangingPunct="1"/>
            <a:endParaRPr lang="en-US" sz="667" dirty="0">
              <a:latin typeface="+mn-lt"/>
            </a:endParaRPr>
          </a:p>
        </p:txBody>
      </p:sp>
      <p:sp>
        <p:nvSpPr>
          <p:cNvPr id="45" name="Rectangle 44"/>
          <p:cNvSpPr/>
          <p:nvPr/>
        </p:nvSpPr>
        <p:spPr>
          <a:xfrm>
            <a:off x="8249355" y="956169"/>
            <a:ext cx="3514276" cy="203816"/>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Results</a:t>
            </a:r>
          </a:p>
        </p:txBody>
      </p:sp>
      <p:pic>
        <p:nvPicPr>
          <p:cNvPr id="2" name="Picture 1" descr="UHWO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85299" y="171749"/>
            <a:ext cx="624600" cy="632792"/>
          </a:xfrm>
          <a:prstGeom prst="rect">
            <a:avLst/>
          </a:prstGeom>
        </p:spPr>
      </p:pic>
      <p:pic>
        <p:nvPicPr>
          <p:cNvPr id="26" name="Picture 25" descr="UHWO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0106" y="169287"/>
            <a:ext cx="624600" cy="632792"/>
          </a:xfrm>
          <a:prstGeom prst="rect">
            <a:avLst/>
          </a:prstGeom>
        </p:spPr>
      </p:pic>
      <p:pic>
        <p:nvPicPr>
          <p:cNvPr id="1026" name="Picture 2" descr="Figure 2. Roberto's design used &quot;neat&quot; numbers&#10;A screenshot of a multicolored art piece.&#10;&#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4100" y="2169043"/>
            <a:ext cx="1142893" cy="19115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gure 7. Worksheet 2 was completed by student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53500" y="2196099"/>
            <a:ext cx="2239313" cy="188444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413261" y="6039644"/>
            <a:ext cx="9502493" cy="800219"/>
          </a:xfrm>
          <a:prstGeom prst="rect">
            <a:avLst/>
          </a:prstGeom>
          <a:noFill/>
        </p:spPr>
        <p:txBody>
          <a:bodyPr wrap="square" rtlCol="0">
            <a:spAutoFit/>
          </a:bodyPr>
          <a:lstStyle/>
          <a:p>
            <a:r>
              <a:rPr lang="en-US" sz="1000" dirty="0"/>
              <a:t>References:</a:t>
            </a:r>
          </a:p>
          <a:p>
            <a:pPr marL="228600" indent="-228600">
              <a:buFont typeface="+mj-lt"/>
              <a:buAutoNum type="arabicPeriod"/>
            </a:pPr>
            <a:r>
              <a:rPr lang="en-US" sz="900" dirty="0" err="1"/>
              <a:t>Rufo</a:t>
            </a:r>
            <a:r>
              <a:rPr lang="en-US" sz="900" dirty="0"/>
              <a:t>, D. (2017). Math Hater: How One Child Overcame Her Math Anxiety Through Self-Administered Art Therapy. </a:t>
            </a:r>
            <a:r>
              <a:rPr lang="en-US" sz="900" i="1" dirty="0"/>
              <a:t>Art Education</a:t>
            </a:r>
            <a:r>
              <a:rPr lang="en-US" sz="900" dirty="0"/>
              <a:t>, </a:t>
            </a:r>
            <a:r>
              <a:rPr lang="en-US" sz="900" i="1" dirty="0"/>
              <a:t>70</a:t>
            </a:r>
            <a:r>
              <a:rPr lang="en-US" sz="900" dirty="0"/>
              <a:t>(5), 6–10. </a:t>
            </a:r>
            <a:endParaRPr lang="en-US" sz="900" dirty="0">
              <a:solidFill>
                <a:schemeClr val="bg1"/>
              </a:solidFill>
            </a:endParaRPr>
          </a:p>
          <a:p>
            <a:pPr marL="228600" indent="-228600">
              <a:buFont typeface="+mj-lt"/>
              <a:buAutoNum type="arabicPeriod"/>
            </a:pPr>
            <a:r>
              <a:rPr lang="en-US" sz="900" dirty="0"/>
              <a:t>Carpenter, T., &amp; </a:t>
            </a:r>
            <a:r>
              <a:rPr lang="en-US" sz="900" dirty="0" err="1"/>
              <a:t>Gandara</a:t>
            </a:r>
            <a:r>
              <a:rPr lang="en-US" sz="900" dirty="0"/>
              <a:t>, J. (2018). Making Connections: Collaborative Arts Integration Planning for Powerful Lessons. </a:t>
            </a:r>
            <a:r>
              <a:rPr lang="en-US" sz="900" i="1" dirty="0"/>
              <a:t>Art Education</a:t>
            </a:r>
            <a:r>
              <a:rPr lang="en-US" sz="900" dirty="0"/>
              <a:t>, </a:t>
            </a:r>
            <a:r>
              <a:rPr lang="en-US" sz="900" i="1" dirty="0"/>
              <a:t>71</a:t>
            </a:r>
            <a:r>
              <a:rPr lang="en-US" sz="900" dirty="0"/>
              <a:t>(4), 8–13</a:t>
            </a:r>
          </a:p>
          <a:p>
            <a:pPr marL="228600" indent="-228600">
              <a:buFont typeface="+mj-lt"/>
              <a:buAutoNum type="arabicPeriod"/>
            </a:pPr>
            <a:r>
              <a:rPr lang="en-US" sz="900" dirty="0" err="1"/>
              <a:t>Scaptura</a:t>
            </a:r>
            <a:r>
              <a:rPr lang="en-US" sz="900" dirty="0"/>
              <a:t>, C., </a:t>
            </a:r>
            <a:r>
              <a:rPr lang="en-US" sz="900" dirty="0" err="1"/>
              <a:t>Suh</a:t>
            </a:r>
            <a:r>
              <a:rPr lang="en-US" sz="900" dirty="0"/>
              <a:t>, J., &amp; Mahaffey, G. (2007). Masterpieces to Mathematics: Using Art to Teach Fraction, Decimal, and Percent Equivalents. NCTM.</a:t>
            </a:r>
          </a:p>
          <a:p>
            <a:pPr marL="228600" indent="-228600">
              <a:buFont typeface="+mj-lt"/>
              <a:buAutoNum type="arabicPeriod"/>
            </a:pPr>
            <a:endParaRPr lang="en-US" sz="900" dirty="0"/>
          </a:p>
        </p:txBody>
      </p:sp>
      <p:sp>
        <p:nvSpPr>
          <p:cNvPr id="16" name="TextBox 15"/>
          <p:cNvSpPr txBox="1"/>
          <p:nvPr/>
        </p:nvSpPr>
        <p:spPr>
          <a:xfrm>
            <a:off x="4121972" y="4176012"/>
            <a:ext cx="3978535" cy="461665"/>
          </a:xfrm>
          <a:prstGeom prst="rect">
            <a:avLst/>
          </a:prstGeom>
          <a:noFill/>
          <a:ln>
            <a:solidFill>
              <a:schemeClr val="accent1"/>
            </a:solidFill>
          </a:ln>
        </p:spPr>
        <p:txBody>
          <a:bodyPr wrap="square" rtlCol="0">
            <a:spAutoFit/>
          </a:bodyPr>
          <a:lstStyle/>
          <a:p>
            <a:pPr marL="171450" indent="-171450">
              <a:buFont typeface="Arial" charset="0"/>
              <a:buChar char="•"/>
            </a:pPr>
            <a:r>
              <a:rPr lang="en-US" sz="800" dirty="0"/>
              <a:t>First figure above shows an example of Optical Art being used to learn about fractions and their equivalents.</a:t>
            </a:r>
          </a:p>
          <a:p>
            <a:pPr marL="171450" indent="-171450">
              <a:buFont typeface="Arial" charset="0"/>
              <a:buChar char="•"/>
            </a:pPr>
            <a:r>
              <a:rPr lang="en-US" sz="800" dirty="0"/>
              <a:t>Second figure is an example of their Formal Assessment</a:t>
            </a:r>
          </a:p>
        </p:txBody>
      </p:sp>
    </p:spTree>
    <p:extLst>
      <p:ext uri="{BB962C8B-B14F-4D97-AF65-F5344CB8AC3E}">
        <p14:creationId xmlns:p14="http://schemas.microsoft.com/office/powerpoint/2010/main" val="2659752990"/>
      </p:ext>
    </p:extLst>
  </p:cSld>
  <p:clrMapOvr>
    <a:masterClrMapping/>
  </p:clrMapOvr>
</p:sld>
</file>

<file path=ppt/theme/theme1.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3426</TotalTime>
  <Words>818</Words>
  <Application>Microsoft Office PowerPoint</Application>
  <PresentationFormat>Widescreen</PresentationFormat>
  <Paragraphs>31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Batang</vt:lpstr>
      <vt:lpstr>Arial</vt:lpstr>
      <vt:lpstr>Bell MT</vt:lpstr>
      <vt:lpstr>Calibri</vt:lpstr>
      <vt:lpstr>Calibri Light</vt:lpstr>
      <vt:lpstr>Office Theme</vt:lpstr>
      <vt:lpstr>PowerPoint Presentation</vt:lpstr>
    </vt:vector>
  </TitlesOfParts>
  <Company>UHWO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Mathematics and Art Integration</dc:title>
  <dc:creator>Brittney Yoshimura</dc:creator>
  <cp:lastModifiedBy>Alphie Garcia</cp:lastModifiedBy>
  <cp:revision>52</cp:revision>
  <dcterms:created xsi:type="dcterms:W3CDTF">2017-09-21T21:13:48Z</dcterms:created>
  <dcterms:modified xsi:type="dcterms:W3CDTF">2020-02-07T18:09:02Z</dcterms:modified>
</cp:coreProperties>
</file>