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4" r:id="rId1"/>
  </p:sldMasterIdLst>
  <p:sldIdLst>
    <p:sldId id="256" r:id="rId2"/>
  </p:sldIdLst>
  <p:sldSz cx="43891200" cy="32918400"/>
  <p:notesSz cx="7004050" cy="9290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60" autoAdjust="0"/>
    <p:restoredTop sz="94676" autoAdjust="0"/>
  </p:normalViewPr>
  <p:slideViewPr>
    <p:cSldViewPr>
      <p:cViewPr varScale="1">
        <p:scale>
          <a:sx n="17" d="100"/>
          <a:sy n="17" d="100"/>
        </p:scale>
        <p:origin x="2454" y="42"/>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602319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814117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305546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1415667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874979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544953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773933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28085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371626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112567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162403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87111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985D6BDF-9D0E-4E2B-85B8-D8F4790360C9}" type="datetimeFigureOut">
              <a:rPr lang="en-US" smtClean="0"/>
              <a:t>4/20/2020</a:t>
            </a:fld>
            <a:endParaRPr lang="en-US" dirty="0"/>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2659938604"/>
      </p:ext>
    </p:extLst>
  </p:cSld>
  <p:clrMap bg1="lt1" tx1="dk1" bg2="lt2" tx2="dk2" accent1="accent1" accent2="accent2" accent3="accent3" accent4="accent4" accent5="accent5" accent6="accent6" hlink="hlink" folHlink="folHlink"/>
  <p:sldLayoutIdLst>
    <p:sldLayoutId id="2147484225" r:id="rId1"/>
    <p:sldLayoutId id="2147484226" r:id="rId2"/>
    <p:sldLayoutId id="2147484227" r:id="rId3"/>
    <p:sldLayoutId id="2147484228" r:id="rId4"/>
    <p:sldLayoutId id="2147484229" r:id="rId5"/>
    <p:sldLayoutId id="2147484230" r:id="rId6"/>
    <p:sldLayoutId id="2147484231" r:id="rId7"/>
    <p:sldLayoutId id="2147484232" r:id="rId8"/>
    <p:sldLayoutId id="2147484233" r:id="rId9"/>
    <p:sldLayoutId id="2147484234" r:id="rId10"/>
    <p:sldLayoutId id="2147484235" r:id="rId11"/>
    <p:sldLayoutId id="2147484236" r:id="rId12"/>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257800" y="1020513"/>
            <a:ext cx="32918400" cy="16464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6200" b="1" dirty="0">
                <a:solidFill>
                  <a:schemeClr val="accent3">
                    <a:lumMod val="20000"/>
                    <a:lumOff val="80000"/>
                  </a:schemeClr>
                </a:solidFill>
              </a:rPr>
              <a:t>Partition Coefficient of the Anti-Obesity Health Supplement Raspberry Ketone</a:t>
            </a:r>
          </a:p>
        </p:txBody>
      </p:sp>
      <p:sp>
        <p:nvSpPr>
          <p:cNvPr id="5" name="Text Box 123"/>
          <p:cNvSpPr txBox="1">
            <a:spLocks noChangeArrowheads="1"/>
          </p:cNvSpPr>
          <p:nvPr/>
        </p:nvSpPr>
        <p:spPr bwMode="auto">
          <a:xfrm>
            <a:off x="5486400" y="2400300"/>
            <a:ext cx="32918400" cy="171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400" dirty="0" err="1">
                <a:solidFill>
                  <a:schemeClr val="accent3">
                    <a:lumMod val="20000"/>
                    <a:lumOff val="80000"/>
                  </a:schemeClr>
                </a:solidFill>
                <a:latin typeface="Tw Cen MT" panose="020B0602020104020603" pitchFamily="34" charset="77"/>
              </a:rPr>
              <a:t>Pashyn</a:t>
            </a:r>
            <a:r>
              <a:rPr lang="en-US" sz="4400" dirty="0">
                <a:solidFill>
                  <a:schemeClr val="accent3">
                    <a:lumMod val="20000"/>
                    <a:lumOff val="80000"/>
                  </a:schemeClr>
                </a:solidFill>
                <a:latin typeface="Tw Cen MT" panose="020B0602020104020603" pitchFamily="34" charset="77"/>
              </a:rPr>
              <a:t> Morimoto, Bradley O. Ashburn</a:t>
            </a:r>
            <a:r>
              <a:rPr lang="en-US" sz="4400" baseline="30000" dirty="0">
                <a:solidFill>
                  <a:schemeClr val="accent3">
                    <a:lumMod val="20000"/>
                    <a:lumOff val="80000"/>
                  </a:schemeClr>
                </a:solidFill>
                <a:latin typeface="Tw Cen MT" panose="020B0602020104020603" pitchFamily="34" charset="77"/>
              </a:rPr>
              <a:t>*</a:t>
            </a:r>
            <a:r>
              <a:rPr lang="en-US" sz="4400" dirty="0">
                <a:solidFill>
                  <a:schemeClr val="accent3">
                    <a:lumMod val="20000"/>
                    <a:lumOff val="80000"/>
                  </a:schemeClr>
                </a:solidFill>
                <a:latin typeface="Tw Cen MT" panose="020B0602020104020603" pitchFamily="34" charset="77"/>
              </a:rPr>
              <a:t> </a:t>
            </a:r>
          </a:p>
          <a:p>
            <a:pPr algn="ctr" eaLnBrk="1" hangingPunct="1"/>
            <a:r>
              <a:rPr lang="en-US" sz="4400" dirty="0">
                <a:solidFill>
                  <a:schemeClr val="accent3">
                    <a:lumMod val="20000"/>
                    <a:lumOff val="80000"/>
                  </a:schemeClr>
                </a:solidFill>
                <a:latin typeface="Tw Cen MT" panose="020B0602020104020603" pitchFamily="34" charset="77"/>
              </a:rPr>
              <a:t>Mathematics, Natural, and Health Sciences Division University of Hawai‘i West </a:t>
            </a:r>
            <a:r>
              <a:rPr lang="en-US" sz="4400" dirty="0" err="1">
                <a:solidFill>
                  <a:schemeClr val="accent3">
                    <a:lumMod val="20000"/>
                    <a:lumOff val="80000"/>
                  </a:schemeClr>
                </a:solidFill>
                <a:latin typeface="Tw Cen MT" panose="020B0602020104020603" pitchFamily="34" charset="77"/>
              </a:rPr>
              <a:t>Oʻahu</a:t>
            </a:r>
            <a:r>
              <a:rPr lang="en-US" sz="4400" dirty="0">
                <a:solidFill>
                  <a:schemeClr val="accent3">
                    <a:lumMod val="20000"/>
                    <a:lumOff val="80000"/>
                  </a:schemeClr>
                </a:solidFill>
                <a:latin typeface="Tw Cen MT" panose="020B0602020104020603" pitchFamily="34" charset="77"/>
              </a:rPr>
              <a:t>, Kapolei, HI 96707</a:t>
            </a:r>
          </a:p>
        </p:txBody>
      </p:sp>
      <p:sp>
        <p:nvSpPr>
          <p:cNvPr id="10" name="Text Box 189"/>
          <p:cNvSpPr txBox="1">
            <a:spLocks noChangeArrowheads="1"/>
          </p:cNvSpPr>
          <p:nvPr/>
        </p:nvSpPr>
        <p:spPr bwMode="auto">
          <a:xfrm>
            <a:off x="1463040" y="5557730"/>
            <a:ext cx="13167360" cy="7171147"/>
          </a:xfrm>
          <a:prstGeom prst="rect">
            <a:avLst/>
          </a:prstGeom>
          <a:no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r>
              <a:rPr lang="en-US" sz="2800" dirty="0">
                <a:latin typeface="Helvetica" pitchFamily="2" charset="0"/>
              </a:rPr>
              <a:t>Health supplements are widely used among the general public for a variety of applications, however due to not being regulated by the Food and Drug Administration, there is typically scant independent scientific studies on their physicochemical properties. One such supplement that has shown promise for enhanced weight loss is 4-phenyl-2-butanone, commonly referred to as raspberry ketone</a:t>
            </a:r>
            <a:r>
              <a:rPr lang="en-US" sz="2800" baseline="30000" dirty="0">
                <a:latin typeface="Helvetica" pitchFamily="2" charset="0"/>
              </a:rPr>
              <a:t>1</a:t>
            </a:r>
            <a:r>
              <a:rPr lang="en-US" sz="2800" dirty="0">
                <a:latin typeface="Helvetica" pitchFamily="2" charset="0"/>
              </a:rPr>
              <a:t>. This study experimentally determined the partition coefficient of raspberry ketone. </a:t>
            </a:r>
          </a:p>
          <a:p>
            <a:pPr algn="just"/>
            <a:r>
              <a:rPr lang="en-US" sz="2800" dirty="0">
                <a:latin typeface="Helvetica" pitchFamily="2" charset="0"/>
              </a:rPr>
              <a:t>The partition coefficient is a physicochemical trait that indicates whether a substance will be absorbed by plants, animals, humans, or other living tissue; or if it will be carried away and disseminated in water. These values are important to medicinal chemists in determining how compounds may be distributed in the human body</a:t>
            </a:r>
            <a:r>
              <a:rPr lang="en-US" sz="2800" baseline="30000" dirty="0">
                <a:latin typeface="Helvetica" pitchFamily="2" charset="0"/>
              </a:rPr>
              <a:t>2</a:t>
            </a:r>
            <a:r>
              <a:rPr lang="en-US" sz="2800" dirty="0">
                <a:latin typeface="Helvetica" pitchFamily="2" charset="0"/>
              </a:rPr>
              <a:t>.</a:t>
            </a:r>
          </a:p>
          <a:p>
            <a:pPr algn="just"/>
            <a:r>
              <a:rPr lang="en-US" sz="2800" dirty="0">
                <a:latin typeface="Helvetica" pitchFamily="2" charset="0"/>
              </a:rPr>
              <a:t>A standard curve of concentration versus absorbance was created to measure the partitioning of raspberry ketone in a mixture of water and 1-octanol, which was determined to be 0.74. This value indicates a hydrophobic preference. Experimental details and discussion of the results are provided herein.</a:t>
            </a:r>
            <a:endParaRPr lang="en-US" sz="3600" dirty="0">
              <a:latin typeface="Helvetica" pitchFamily="2" charset="0"/>
            </a:endParaRPr>
          </a:p>
        </p:txBody>
      </p:sp>
      <p:sp>
        <p:nvSpPr>
          <p:cNvPr id="32" name="Rectangle 31"/>
          <p:cNvSpPr/>
          <p:nvPr/>
        </p:nvSpPr>
        <p:spPr>
          <a:xfrm>
            <a:off x="1463040" y="4871930"/>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Abstract</a:t>
            </a:r>
          </a:p>
        </p:txBody>
      </p:sp>
      <p:sp>
        <p:nvSpPr>
          <p:cNvPr id="33" name="Rectangle 32"/>
          <p:cNvSpPr/>
          <p:nvPr/>
        </p:nvSpPr>
        <p:spPr>
          <a:xfrm>
            <a:off x="1463040" y="12801600"/>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Introduction &amp; Objective</a:t>
            </a:r>
          </a:p>
        </p:txBody>
      </p:sp>
      <p:sp>
        <p:nvSpPr>
          <p:cNvPr id="11" name="Text Box 190"/>
          <p:cNvSpPr txBox="1">
            <a:spLocks noChangeArrowheads="1"/>
          </p:cNvSpPr>
          <p:nvPr/>
        </p:nvSpPr>
        <p:spPr bwMode="auto">
          <a:xfrm>
            <a:off x="1463040" y="13487400"/>
            <a:ext cx="13167360" cy="6596631"/>
          </a:xfrm>
          <a:prstGeom prst="rect">
            <a:avLst/>
          </a:prstGeom>
          <a:no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2800" dirty="0">
                <a:latin typeface="Helvetica" pitchFamily="2" charset="0"/>
              </a:rPr>
              <a:t>The partition coefficient represented by “P” or “</a:t>
            </a:r>
            <a:r>
              <a:rPr lang="en-US" sz="2800" dirty="0" err="1">
                <a:latin typeface="Helvetica" pitchFamily="2" charset="0"/>
              </a:rPr>
              <a:t>logP</a:t>
            </a:r>
            <a:r>
              <a:rPr lang="en-US" sz="2800" dirty="0">
                <a:latin typeface="Helvetica" pitchFamily="2" charset="0"/>
              </a:rPr>
              <a:t>” measures how much a solute dissolves in the water portion versus an organic portion of a mixture.</a:t>
            </a:r>
            <a:r>
              <a:rPr lang="en-US" sz="2800" baseline="30000" dirty="0">
                <a:latin typeface="Helvetica" pitchFamily="2" charset="0"/>
              </a:rPr>
              <a:t>2</a:t>
            </a:r>
            <a:r>
              <a:rPr lang="en-US" sz="2800" dirty="0">
                <a:latin typeface="Helvetica" pitchFamily="2" charset="0"/>
              </a:rPr>
              <a:t> </a:t>
            </a:r>
          </a:p>
          <a:p>
            <a:pPr algn="just" eaLnBrk="1" hangingPunct="1"/>
            <a:r>
              <a:rPr lang="en-US" sz="2800" dirty="0" err="1">
                <a:latin typeface="Helvetica" pitchFamily="2" charset="0"/>
              </a:rPr>
              <a:t>LogP</a:t>
            </a:r>
            <a:r>
              <a:rPr lang="en-US" sz="2800" dirty="0">
                <a:latin typeface="Helvetica" pitchFamily="2" charset="0"/>
              </a:rPr>
              <a:t> has various applications such as drug discovery, agrochemicals, flavors, fragrances, and environmental chemicals. Knowing the partition coefficient of a drug can guide researchers in how effective a drug will be within the body. Lipophilicity is a critical factor in a compound’s absorption, distribution in the body, penetration across vital membranes and biological barriers, metabolism and excretion</a:t>
            </a:r>
            <a:r>
              <a:rPr lang="en-US" sz="2800" baseline="30000" dirty="0">
                <a:latin typeface="Helvetica" pitchFamily="2" charset="0"/>
              </a:rPr>
              <a:t>2. </a:t>
            </a:r>
          </a:p>
          <a:p>
            <a:pPr algn="just" eaLnBrk="1" hangingPunct="1"/>
            <a:endParaRPr lang="en-US" sz="2800" baseline="30000" dirty="0">
              <a:latin typeface="Helvetica" pitchFamily="2" charset="0"/>
            </a:endParaRPr>
          </a:p>
          <a:p>
            <a:pPr algn="just" eaLnBrk="1" hangingPunct="1"/>
            <a:r>
              <a:rPr lang="en-US" sz="2800" dirty="0">
                <a:latin typeface="Helvetica" pitchFamily="2" charset="0"/>
              </a:rPr>
              <a:t>The aromatic compound of red raspberry 4-phenyl-2-butanone, more commonly called raspberry ketone, is the focus of this study. This natural health supplement has been found to combat both obesity and fatty liver by altering the fat (lipid) metabolism in animal cells</a:t>
            </a:r>
            <a:r>
              <a:rPr lang="en-US" sz="2800" baseline="30000" dirty="0">
                <a:latin typeface="Helvetica" pitchFamily="2" charset="0"/>
              </a:rPr>
              <a:t>1</a:t>
            </a:r>
            <a:r>
              <a:rPr lang="en-US" sz="2800" dirty="0">
                <a:latin typeface="Helvetica" pitchFamily="2" charset="0"/>
              </a:rPr>
              <a:t>. The objective of this experiment is to find the “P” value of raspberry ketone and analyze how the molecule would behave in the body based on its partition coefficient. </a:t>
            </a:r>
          </a:p>
        </p:txBody>
      </p:sp>
      <p:sp>
        <p:nvSpPr>
          <p:cNvPr id="41" name="Rectangle 40">
            <a:extLst>
              <a:ext uri="{FF2B5EF4-FFF2-40B4-BE49-F238E27FC236}">
                <a16:creationId xmlns:a16="http://schemas.microsoft.com/office/drawing/2014/main" id="{7808A86A-4549-0345-B8B7-7644C56FF076}"/>
              </a:ext>
            </a:extLst>
          </p:cNvPr>
          <p:cNvSpPr/>
          <p:nvPr/>
        </p:nvSpPr>
        <p:spPr>
          <a:xfrm>
            <a:off x="15361920" y="4871930"/>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Data Summary</a:t>
            </a:r>
          </a:p>
        </p:txBody>
      </p:sp>
      <p:grpSp>
        <p:nvGrpSpPr>
          <p:cNvPr id="68" name="Group 67">
            <a:extLst>
              <a:ext uri="{FF2B5EF4-FFF2-40B4-BE49-F238E27FC236}">
                <a16:creationId xmlns:a16="http://schemas.microsoft.com/office/drawing/2014/main" id="{CF0A1FE2-BC8B-4845-99EF-4914F3CFB762}"/>
              </a:ext>
            </a:extLst>
          </p:cNvPr>
          <p:cNvGrpSpPr/>
          <p:nvPr/>
        </p:nvGrpSpPr>
        <p:grpSpPr>
          <a:xfrm>
            <a:off x="29223286" y="9089953"/>
            <a:ext cx="13200017" cy="5997647"/>
            <a:chOff x="29223286" y="6939981"/>
            <a:chExt cx="13200017" cy="5997647"/>
          </a:xfrm>
        </p:grpSpPr>
        <mc:AlternateContent xmlns:mc="http://schemas.openxmlformats.org/markup-compatibility/2006" xmlns:a14="http://schemas.microsoft.com/office/drawing/2010/main">
          <mc:Choice Requires="a14">
            <p:sp>
              <p:nvSpPr>
                <p:cNvPr id="42" name="Text Box 194">
                  <a:extLst>
                    <a:ext uri="{FF2B5EF4-FFF2-40B4-BE49-F238E27FC236}">
                      <a16:creationId xmlns:a16="http://schemas.microsoft.com/office/drawing/2014/main" id="{7A6D050B-D905-234A-85C2-09F7B60CC0C8}"/>
                    </a:ext>
                  </a:extLst>
                </p:cNvPr>
                <p:cNvSpPr txBox="1">
                  <a:spLocks noChangeArrowheads="1"/>
                </p:cNvSpPr>
                <p:nvPr/>
              </p:nvSpPr>
              <p:spPr bwMode="auto">
                <a:xfrm>
                  <a:off x="29255943" y="7654369"/>
                  <a:ext cx="13167360" cy="5283259"/>
                </a:xfrm>
                <a:prstGeom prst="rect">
                  <a:avLst/>
                </a:prstGeom>
                <a:no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r>
                    <a:rPr lang="en-US" sz="2800" dirty="0">
                      <a:latin typeface="Helvetica" pitchFamily="2" charset="0"/>
                    </a:rPr>
                    <a:t>Raspberry ketone absorbs UV radiation at 277 nanometers (nm). The instrument measures the amount of radiation absorbed by the compounds in the solution. Figure 1 shows the standard curve for raspberry ketone. The linear relationship between absorbance and concentration is very strong. Data from Table 1 was input into excel; results of the concentration sample and measured absorbance were input into x and y columns, respectively. This resulted in the linear regression formula, </a:t>
                  </a:r>
                  <a14:m>
                    <m:oMath xmlns:m="http://schemas.openxmlformats.org/officeDocument/2006/math">
                      <m:r>
                        <a:rPr lang="en-US" sz="2800" i="1">
                          <a:latin typeface="Cambria Math" panose="02040503050406030204" pitchFamily="18" charset="0"/>
                        </a:rPr>
                        <m:t>𝑦</m:t>
                      </m:r>
                      <m:r>
                        <a:rPr lang="en-US" sz="2800" i="1">
                          <a:latin typeface="Cambria Math" panose="02040503050406030204" pitchFamily="18" charset="0"/>
                        </a:rPr>
                        <m:t>=0.00917</m:t>
                      </m:r>
                      <m:r>
                        <a:rPr lang="en-US" sz="2800" i="1">
                          <a:latin typeface="Cambria Math" panose="02040503050406030204" pitchFamily="18" charset="0"/>
                        </a:rPr>
                        <m:t>𝑥</m:t>
                      </m:r>
                      <m:r>
                        <a:rPr lang="en-US" sz="2800" i="1">
                          <a:latin typeface="Cambria Math" panose="02040503050406030204" pitchFamily="18" charset="0"/>
                        </a:rPr>
                        <m:t>−0.00107</m:t>
                      </m:r>
                    </m:oMath>
                  </a14:m>
                  <a:r>
                    <a:rPr lang="en-US" sz="2800" dirty="0">
                      <a:latin typeface="Helvetica" pitchFamily="2" charset="0"/>
                    </a:rPr>
                    <a:t>. The linear regression formula is applied to find the values of [raspberry ketone] in water and [raspberry ketone] in 1-octanol to evaluate partition coefficient. </a:t>
                  </a:r>
                </a:p>
                <a:p>
                  <a:pPr algn="ctr"/>
                  <a:r>
                    <a:rPr lang="en-US" sz="3000" dirty="0">
                      <a:latin typeface="Helvetica" pitchFamily="2" charset="0"/>
                    </a:rPr>
                    <a:t> </a:t>
                  </a:r>
                  <a14:m>
                    <m:oMath xmlns:m="http://schemas.openxmlformats.org/officeDocument/2006/math">
                      <m:r>
                        <a:rPr lang="en-US" sz="3000" i="1">
                          <a:latin typeface="Cambria Math" panose="02040503050406030204" pitchFamily="18" charset="0"/>
                        </a:rPr>
                        <m:t>𝑃</m:t>
                      </m:r>
                      <m:r>
                        <a:rPr lang="en-US" sz="3000" i="1">
                          <a:latin typeface="Cambria Math" panose="02040503050406030204" pitchFamily="18" charset="0"/>
                        </a:rPr>
                        <m:t>=</m:t>
                      </m:r>
                      <m:f>
                        <m:fPr>
                          <m:ctrlPr>
                            <a:rPr lang="en-US" sz="3000" i="1">
                              <a:latin typeface="Cambria Math" panose="02040503050406030204" pitchFamily="18" charset="0"/>
                            </a:rPr>
                          </m:ctrlPr>
                        </m:fPr>
                        <m:num>
                          <m:func>
                            <m:funcPr>
                              <m:ctrlPr>
                                <a:rPr lang="en-US" sz="3000" i="1">
                                  <a:latin typeface="Cambria Math" panose="02040503050406030204" pitchFamily="18" charset="0"/>
                                </a:rPr>
                              </m:ctrlPr>
                            </m:funcPr>
                            <m:fName>
                              <m:r>
                                <a:rPr lang="en-US" sz="3000" i="1">
                                  <a:latin typeface="Cambria Math" panose="02040503050406030204" pitchFamily="18" charset="0"/>
                                </a:rPr>
                                <m:t>𝑙𝑜𝑔</m:t>
                              </m:r>
                            </m:fName>
                            <m:e>
                              <m:d>
                                <m:dPr>
                                  <m:begChr m:val="["/>
                                  <m:endChr m:val="]"/>
                                  <m:ctrlPr>
                                    <a:rPr lang="en-US" sz="3000" i="1">
                                      <a:latin typeface="Cambria Math" panose="02040503050406030204" pitchFamily="18" charset="0"/>
                                    </a:rPr>
                                  </m:ctrlPr>
                                </m:dPr>
                                <m:e>
                                  <m:r>
                                    <m:rPr>
                                      <m:sty m:val="p"/>
                                    </m:rPr>
                                    <a:rPr lang="en-US" sz="3000">
                                      <a:latin typeface="Cambria Math" panose="02040503050406030204" pitchFamily="18" charset="0"/>
                                    </a:rPr>
                                    <m:t>raspberry</m:t>
                                  </m:r>
                                  <m:r>
                                    <a:rPr lang="en-US" sz="3000">
                                      <a:latin typeface="Cambria Math" panose="02040503050406030204" pitchFamily="18" charset="0"/>
                                    </a:rPr>
                                    <m:t> </m:t>
                                  </m:r>
                                  <m:r>
                                    <m:rPr>
                                      <m:sty m:val="p"/>
                                    </m:rPr>
                                    <a:rPr lang="en-US" sz="3000">
                                      <a:latin typeface="Cambria Math" panose="02040503050406030204" pitchFamily="18" charset="0"/>
                                    </a:rPr>
                                    <m:t>keotne</m:t>
                                  </m:r>
                                </m:e>
                              </m:d>
                            </m:e>
                          </m:func>
                          <m:r>
                            <a:rPr lang="en-US" sz="3000" i="1">
                              <a:latin typeface="Cambria Math" panose="02040503050406030204" pitchFamily="18" charset="0"/>
                            </a:rPr>
                            <m:t>𝑖𝑛</m:t>
                          </m:r>
                          <m:r>
                            <a:rPr lang="en-US" sz="3000" i="1">
                              <a:latin typeface="Cambria Math" panose="02040503050406030204" pitchFamily="18" charset="0"/>
                            </a:rPr>
                            <m:t> 1−</m:t>
                          </m:r>
                          <m:r>
                            <a:rPr lang="en-US" sz="3000" i="1">
                              <a:latin typeface="Cambria Math" panose="02040503050406030204" pitchFamily="18" charset="0"/>
                            </a:rPr>
                            <m:t>𝑜𝑐𝑡𝑎𝑛𝑜𝑙</m:t>
                          </m:r>
                        </m:num>
                        <m:den>
                          <m:func>
                            <m:funcPr>
                              <m:ctrlPr>
                                <a:rPr lang="en-US" sz="3000" i="1">
                                  <a:latin typeface="Cambria Math" panose="02040503050406030204" pitchFamily="18" charset="0"/>
                                </a:rPr>
                              </m:ctrlPr>
                            </m:funcPr>
                            <m:fName>
                              <m:r>
                                <a:rPr lang="en-US" sz="3000" i="1">
                                  <a:latin typeface="Cambria Math" panose="02040503050406030204" pitchFamily="18" charset="0"/>
                                </a:rPr>
                                <m:t>𝑙𝑜𝑔</m:t>
                              </m:r>
                            </m:fName>
                            <m:e>
                              <m:d>
                                <m:dPr>
                                  <m:begChr m:val="["/>
                                  <m:endChr m:val="]"/>
                                  <m:ctrlPr>
                                    <a:rPr lang="en-US" sz="3000" i="1">
                                      <a:latin typeface="Cambria Math" panose="02040503050406030204" pitchFamily="18" charset="0"/>
                                    </a:rPr>
                                  </m:ctrlPr>
                                </m:dPr>
                                <m:e>
                                  <m:r>
                                    <m:rPr>
                                      <m:sty m:val="p"/>
                                    </m:rPr>
                                    <a:rPr lang="en-US" sz="3000">
                                      <a:latin typeface="Cambria Math" panose="02040503050406030204" pitchFamily="18" charset="0"/>
                                    </a:rPr>
                                    <m:t>raspberry</m:t>
                                  </m:r>
                                  <m:r>
                                    <a:rPr lang="en-US" sz="3000">
                                      <a:latin typeface="Cambria Math" panose="02040503050406030204" pitchFamily="18" charset="0"/>
                                    </a:rPr>
                                    <m:t> </m:t>
                                  </m:r>
                                  <m:r>
                                    <m:rPr>
                                      <m:sty m:val="p"/>
                                    </m:rPr>
                                    <a:rPr lang="en-US" sz="3000">
                                      <a:latin typeface="Cambria Math" panose="02040503050406030204" pitchFamily="18" charset="0"/>
                                    </a:rPr>
                                    <m:t>ketone</m:t>
                                  </m:r>
                                </m:e>
                              </m:d>
                            </m:e>
                          </m:func>
                          <m:r>
                            <a:rPr lang="en-US" sz="3000" i="1">
                              <a:latin typeface="Cambria Math" panose="02040503050406030204" pitchFamily="18" charset="0"/>
                            </a:rPr>
                            <m:t>𝑖𝑛</m:t>
                          </m:r>
                          <m:r>
                            <a:rPr lang="en-US" sz="3000" i="1">
                              <a:latin typeface="Cambria Math" panose="02040503050406030204" pitchFamily="18" charset="0"/>
                            </a:rPr>
                            <m:t> </m:t>
                          </m:r>
                          <m:r>
                            <a:rPr lang="en-US" sz="3000" i="1">
                              <a:latin typeface="Cambria Math" panose="02040503050406030204" pitchFamily="18" charset="0"/>
                            </a:rPr>
                            <m:t>𝐻</m:t>
                          </m:r>
                          <m:r>
                            <a:rPr lang="en-US" sz="3000" i="1">
                              <a:latin typeface="Cambria Math" panose="02040503050406030204" pitchFamily="18" charset="0"/>
                            </a:rPr>
                            <m:t>2</m:t>
                          </m:r>
                          <m:r>
                            <a:rPr lang="en-US" sz="3000" i="1">
                              <a:latin typeface="Cambria Math" panose="02040503050406030204" pitchFamily="18" charset="0"/>
                            </a:rPr>
                            <m:t>𝑂</m:t>
                          </m:r>
                          <m:r>
                            <a:rPr lang="en-US" sz="3000" i="1">
                              <a:latin typeface="Cambria Math" panose="02040503050406030204" pitchFamily="18" charset="0"/>
                            </a:rPr>
                            <m:t> </m:t>
                          </m:r>
                        </m:den>
                      </m:f>
                    </m:oMath>
                  </a14:m>
                  <a:endParaRPr lang="en-US" sz="3000" dirty="0">
                    <a:latin typeface="Helvetica" pitchFamily="2" charset="0"/>
                  </a:endParaRPr>
                </a:p>
                <a:p>
                  <a:pPr algn="just"/>
                  <a:endParaRPr lang="en-US" sz="2800" dirty="0">
                    <a:latin typeface="Calibri" pitchFamily="34" charset="0"/>
                  </a:endParaRPr>
                </a:p>
              </p:txBody>
            </p:sp>
          </mc:Choice>
          <mc:Fallback xmlns="">
            <p:sp>
              <p:nvSpPr>
                <p:cNvPr id="42" name="Text Box 194">
                  <a:extLst>
                    <a:ext uri="{FF2B5EF4-FFF2-40B4-BE49-F238E27FC236}">
                      <a16:creationId xmlns:a16="http://schemas.microsoft.com/office/drawing/2014/main" id="{7A6D050B-D905-234A-85C2-09F7B60CC0C8}"/>
                    </a:ext>
                  </a:extLst>
                </p:cNvPr>
                <p:cNvSpPr txBox="1">
                  <a:spLocks noRot="1" noChangeAspect="1" noMove="1" noResize="1" noEditPoints="1" noAdjustHandles="1" noChangeArrowheads="1" noChangeShapeType="1" noTextEdit="1"/>
                </p:cNvSpPr>
                <p:nvPr/>
              </p:nvSpPr>
              <p:spPr bwMode="auto">
                <a:xfrm>
                  <a:off x="29255943" y="7654369"/>
                  <a:ext cx="13167360" cy="5283259"/>
                </a:xfrm>
                <a:prstGeom prst="rect">
                  <a:avLst/>
                </a:prstGeom>
                <a:blipFill>
                  <a:blip r:embed="rId2"/>
                  <a:stretch>
                    <a:fillRect l="-676" r="-579"/>
                  </a:stretch>
                </a:blipFill>
                <a:ln w="12700">
                  <a:noFill/>
                </a:ln>
                <a:effectLst/>
              </p:spPr>
              <p:txBody>
                <a:bodyPr/>
                <a:lstStyle/>
                <a:p>
                  <a:r>
                    <a:rPr lang="en-US">
                      <a:noFill/>
                    </a:rPr>
                    <a:t> </a:t>
                  </a:r>
                </a:p>
              </p:txBody>
            </p:sp>
          </mc:Fallback>
        </mc:AlternateContent>
        <p:sp>
          <p:nvSpPr>
            <p:cNvPr id="43" name="Rectangle 42">
              <a:extLst>
                <a:ext uri="{FF2B5EF4-FFF2-40B4-BE49-F238E27FC236}">
                  <a16:creationId xmlns:a16="http://schemas.microsoft.com/office/drawing/2014/main" id="{3828D339-6EE8-3846-824F-0121130C064B}"/>
                </a:ext>
              </a:extLst>
            </p:cNvPr>
            <p:cNvSpPr/>
            <p:nvPr/>
          </p:nvSpPr>
          <p:spPr>
            <a:xfrm>
              <a:off x="29223286" y="6939981"/>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Data Analysis</a:t>
              </a:r>
            </a:p>
          </p:txBody>
        </p:sp>
      </p:grpSp>
      <p:pic>
        <p:nvPicPr>
          <p:cNvPr id="9" name="Picture 8">
            <a:extLst>
              <a:ext uri="{FF2B5EF4-FFF2-40B4-BE49-F238E27FC236}">
                <a16:creationId xmlns:a16="http://schemas.microsoft.com/office/drawing/2014/main" id="{1A96F632-2816-094D-B386-19A1551EEA3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964515" y="1121736"/>
            <a:ext cx="6317085" cy="1925791"/>
          </a:xfrm>
          <a:prstGeom prst="rect">
            <a:avLst/>
          </a:prstGeom>
        </p:spPr>
      </p:pic>
      <p:pic>
        <p:nvPicPr>
          <p:cNvPr id="17" name="Picture 16">
            <a:extLst>
              <a:ext uri="{FF2B5EF4-FFF2-40B4-BE49-F238E27FC236}">
                <a16:creationId xmlns:a16="http://schemas.microsoft.com/office/drawing/2014/main" id="{760DF4A1-306F-0E4E-82DE-D8346D43AA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1111606"/>
            <a:ext cx="5547360" cy="1946049"/>
          </a:xfrm>
          <a:prstGeom prst="rect">
            <a:avLst/>
          </a:prstGeom>
        </p:spPr>
      </p:pic>
      <p:sp>
        <p:nvSpPr>
          <p:cNvPr id="18" name="Rectangle 17">
            <a:extLst>
              <a:ext uri="{FF2B5EF4-FFF2-40B4-BE49-F238E27FC236}">
                <a16:creationId xmlns:a16="http://schemas.microsoft.com/office/drawing/2014/main" id="{8776D86D-7955-674A-A9E2-1FF4558388F2}"/>
              </a:ext>
            </a:extLst>
          </p:cNvPr>
          <p:cNvSpPr/>
          <p:nvPr/>
        </p:nvSpPr>
        <p:spPr>
          <a:xfrm>
            <a:off x="792480" y="27954611"/>
            <a:ext cx="42291000" cy="4247317"/>
          </a:xfrm>
          <a:prstGeom prst="rect">
            <a:avLst/>
          </a:prstGeom>
          <a:solidFill>
            <a:schemeClr val="bg1"/>
          </a:solidFill>
          <a:ln w="101600">
            <a:solidFill>
              <a:schemeClr val="bg1"/>
            </a:solidFill>
          </a:ln>
        </p:spPr>
        <p:txBody>
          <a:bodyPr wrap="square">
            <a:noAutofit/>
          </a:bodyPr>
          <a:lstStyle/>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a:p>
            <a:endParaRPr lang="en-US" dirty="0">
              <a:latin typeface="Helvetica" pitchFamily="2" charset="0"/>
            </a:endParaRPr>
          </a:p>
          <a:p>
            <a:endParaRPr lang="en-US" dirty="0">
              <a:effectLst/>
              <a:latin typeface="Helvetica" pitchFamily="2" charset="0"/>
            </a:endParaRPr>
          </a:p>
        </p:txBody>
      </p:sp>
      <p:sp>
        <p:nvSpPr>
          <p:cNvPr id="46" name="Text Box 192">
            <a:extLst>
              <a:ext uri="{FF2B5EF4-FFF2-40B4-BE49-F238E27FC236}">
                <a16:creationId xmlns:a16="http://schemas.microsoft.com/office/drawing/2014/main" id="{C42D5C23-DE28-AF40-9ACA-79F599F895FF}"/>
              </a:ext>
            </a:extLst>
          </p:cNvPr>
          <p:cNvSpPr txBox="1">
            <a:spLocks noChangeArrowheads="1"/>
          </p:cNvSpPr>
          <p:nvPr/>
        </p:nvSpPr>
        <p:spPr bwMode="auto">
          <a:xfrm>
            <a:off x="1463040" y="20802468"/>
            <a:ext cx="13167360" cy="11480019"/>
          </a:xfrm>
          <a:prstGeom prst="rect">
            <a:avLst/>
          </a:prstGeom>
          <a:no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r>
              <a:rPr lang="en-US" sz="2800" b="1" dirty="0">
                <a:latin typeface="Helvetica" pitchFamily="2" charset="0"/>
              </a:rPr>
              <a:t>Standard Curve</a:t>
            </a:r>
            <a:r>
              <a:rPr lang="en-US" sz="2800" baseline="30000" dirty="0">
                <a:latin typeface="Helvetica" pitchFamily="2" charset="0"/>
              </a:rPr>
              <a:t>3</a:t>
            </a:r>
          </a:p>
          <a:p>
            <a:pPr algn="just"/>
            <a:r>
              <a:rPr lang="en-US" sz="2800" dirty="0">
                <a:latin typeface="Helvetica" pitchFamily="2" charset="0"/>
              </a:rPr>
              <a:t>Raspberry ketone was dissolved in deionized water to a concentration of 100 </a:t>
            </a:r>
            <a:r>
              <a:rPr lang="en-US" sz="2800" dirty="0" err="1">
                <a:solidFill>
                  <a:schemeClr val="dk1"/>
                </a:solidFill>
                <a:latin typeface="Helvetica" pitchFamily="2" charset="0"/>
              </a:rPr>
              <a:t>μ</a:t>
            </a:r>
            <a:r>
              <a:rPr lang="en-US" sz="2800" dirty="0" err="1">
                <a:latin typeface="Helvetica" pitchFamily="2" charset="0"/>
              </a:rPr>
              <a:t>g</a:t>
            </a:r>
            <a:r>
              <a:rPr lang="en-US" sz="2800" dirty="0">
                <a:latin typeface="Helvetica" pitchFamily="2" charset="0"/>
              </a:rPr>
              <a:t>/ml. This was the stock solution. The stock solution was then diluted with deionized water to obtain a series of different concentrations in order to create a standard curve. The curve established a relationship between aqueous concentration and absorbance measured by a UV spectrophotometer. A sample of each concentration was measured via a UV spectrophotometer. Lambda max was found to be a value of 277 nm by measuring the series of dilutions via a UV spectrophotometer. The dilutions of raspberry ketone are shown in Table 1.</a:t>
            </a:r>
          </a:p>
          <a:p>
            <a:pPr eaLnBrk="1" hangingPunct="1"/>
            <a:endParaRPr lang="en-US" sz="2800" dirty="0">
              <a:latin typeface="Helvetica" pitchFamily="2" charset="0"/>
            </a:endParaRPr>
          </a:p>
          <a:p>
            <a:pPr algn="just"/>
            <a:r>
              <a:rPr lang="en-US" sz="2800" b="1" dirty="0">
                <a:latin typeface="Helvetica" pitchFamily="2" charset="0"/>
              </a:rPr>
              <a:t>Stir-Method</a:t>
            </a:r>
            <a:r>
              <a:rPr lang="en-US" sz="2800" b="1" baseline="30000" dirty="0">
                <a:latin typeface="Helvetica" pitchFamily="2" charset="0"/>
              </a:rPr>
              <a:t>4</a:t>
            </a:r>
            <a:endParaRPr lang="en-US" sz="2800" baseline="30000" dirty="0">
              <a:latin typeface="Helvetica" pitchFamily="2" charset="0"/>
            </a:endParaRPr>
          </a:p>
          <a:p>
            <a:pPr algn="just"/>
            <a:r>
              <a:rPr lang="en-US" sz="2800" dirty="0">
                <a:latin typeface="Helvetica" pitchFamily="2" charset="0"/>
              </a:rPr>
              <a:t>An aqueous solution of raspberry ketone at a concentration of 20 </a:t>
            </a:r>
            <a:r>
              <a:rPr lang="en-US" sz="2800" dirty="0" err="1">
                <a:solidFill>
                  <a:schemeClr val="dk1"/>
                </a:solidFill>
                <a:latin typeface="Helvetica" pitchFamily="2" charset="0"/>
              </a:rPr>
              <a:t>μ</a:t>
            </a:r>
            <a:r>
              <a:rPr lang="en-US" sz="2800" dirty="0" err="1">
                <a:latin typeface="Helvetica" pitchFamily="2" charset="0"/>
              </a:rPr>
              <a:t>g</a:t>
            </a:r>
            <a:r>
              <a:rPr lang="en-US" sz="2800" dirty="0">
                <a:latin typeface="Helvetica" pitchFamily="2" charset="0"/>
              </a:rPr>
              <a:t>/ml was prepared. Four magnetic stir plates, 100 ml </a:t>
            </a:r>
            <a:r>
              <a:rPr lang="en-US" sz="2800" dirty="0" err="1">
                <a:latin typeface="Helvetica" pitchFamily="2" charset="0"/>
              </a:rPr>
              <a:t>erlenmeyer</a:t>
            </a:r>
            <a:r>
              <a:rPr lang="en-US" sz="2800" dirty="0">
                <a:latin typeface="Helvetica" pitchFamily="2" charset="0"/>
              </a:rPr>
              <a:t> flasks, and magnetic stir bars were set up. In three of the four flasks, 40 ml of the 20 </a:t>
            </a:r>
            <a:r>
              <a:rPr lang="en-US" sz="2800" dirty="0" err="1">
                <a:solidFill>
                  <a:schemeClr val="dk1"/>
                </a:solidFill>
                <a:latin typeface="Helvetica" pitchFamily="2" charset="0"/>
              </a:rPr>
              <a:t>μ</a:t>
            </a:r>
            <a:r>
              <a:rPr lang="en-US" sz="2800" dirty="0" err="1">
                <a:latin typeface="Helvetica" pitchFamily="2" charset="0"/>
              </a:rPr>
              <a:t>g</a:t>
            </a:r>
            <a:r>
              <a:rPr lang="en-US" sz="2800" dirty="0">
                <a:latin typeface="Helvetica" pitchFamily="2" charset="0"/>
              </a:rPr>
              <a:t>/ml solution was poured in, followed by 10 ml of 1-octanol, then covered by parafilm. In the fourth flask, 40 ml of deionized water and 10 ml of 1-octanol were poured in, then covered by parafilm. The magnetic stir plates were set to 300 rpm at room temperature and stirred uninterrupted for 24 hours.  The magnetic stir plates were turned off at 24 hours, and the solutions were left to rest for an additional 24 hours to allow the substances to equilibrate into two layers. Samples of the aqueous layer of raspberry ketone from each of the flasks were then pipetted into a cuvette to have the absorbance measured via a UV spectrophotometer. The aqueous layer of the 1-octanol and deionized water flask was used as a blank to zero the spectrophotometer before measurement of the three other flasks. The results are shown in Table 2.</a:t>
            </a:r>
          </a:p>
          <a:p>
            <a:pPr eaLnBrk="1" hangingPunct="1"/>
            <a:endParaRPr lang="en-US" sz="2800" dirty="0">
              <a:latin typeface="Helvetica" pitchFamily="2" charset="0"/>
            </a:endParaRPr>
          </a:p>
        </p:txBody>
      </p:sp>
      <p:sp>
        <p:nvSpPr>
          <p:cNvPr id="47" name="Rectangle 46">
            <a:extLst>
              <a:ext uri="{FF2B5EF4-FFF2-40B4-BE49-F238E27FC236}">
                <a16:creationId xmlns:a16="http://schemas.microsoft.com/office/drawing/2014/main" id="{3F411899-CF6D-0F42-83BC-EDD690211941}"/>
              </a:ext>
            </a:extLst>
          </p:cNvPr>
          <p:cNvSpPr/>
          <p:nvPr/>
        </p:nvSpPr>
        <p:spPr>
          <a:xfrm>
            <a:off x="1463040" y="20040600"/>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Methods &amp; Materials</a:t>
            </a:r>
          </a:p>
        </p:txBody>
      </p:sp>
      <p:grpSp>
        <p:nvGrpSpPr>
          <p:cNvPr id="59" name="Group 58">
            <a:extLst>
              <a:ext uri="{FF2B5EF4-FFF2-40B4-BE49-F238E27FC236}">
                <a16:creationId xmlns:a16="http://schemas.microsoft.com/office/drawing/2014/main" id="{E8F24026-D7C3-5C46-B131-7C3EB6AFE5FC}"/>
              </a:ext>
            </a:extLst>
          </p:cNvPr>
          <p:cNvGrpSpPr/>
          <p:nvPr/>
        </p:nvGrpSpPr>
        <p:grpSpPr>
          <a:xfrm>
            <a:off x="16379401" y="6484624"/>
            <a:ext cx="11132397" cy="7612376"/>
            <a:chOff x="17109870" y="6243530"/>
            <a:chExt cx="9508187" cy="6501735"/>
          </a:xfrm>
        </p:grpSpPr>
        <p:pic>
          <p:nvPicPr>
            <p:cNvPr id="21" name="Picture 20">
              <a:extLst>
                <a:ext uri="{FF2B5EF4-FFF2-40B4-BE49-F238E27FC236}">
                  <a16:creationId xmlns:a16="http://schemas.microsoft.com/office/drawing/2014/main" id="{26E3F6E2-FC72-B747-961D-FB5C9CD52E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109870" y="6243530"/>
              <a:ext cx="9508187" cy="5831137"/>
            </a:xfrm>
            <a:prstGeom prst="rect">
              <a:avLst/>
            </a:prstGeom>
          </p:spPr>
        </p:pic>
        <p:pic>
          <p:nvPicPr>
            <p:cNvPr id="23" name="Picture 22">
              <a:extLst>
                <a:ext uri="{FF2B5EF4-FFF2-40B4-BE49-F238E27FC236}">
                  <a16:creationId xmlns:a16="http://schemas.microsoft.com/office/drawing/2014/main" id="{3F0F6AE7-59CA-424E-BC87-0FA2A19CD88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3349" b="30157"/>
            <a:stretch/>
          </p:blipFill>
          <p:spPr>
            <a:xfrm>
              <a:off x="17109870" y="10968877"/>
              <a:ext cx="3831453" cy="1776388"/>
            </a:xfrm>
            <a:prstGeom prst="rect">
              <a:avLst/>
            </a:prstGeom>
          </p:spPr>
        </p:pic>
        <p:pic>
          <p:nvPicPr>
            <p:cNvPr id="54" name="Picture 53">
              <a:extLst>
                <a:ext uri="{FF2B5EF4-FFF2-40B4-BE49-F238E27FC236}">
                  <a16:creationId xmlns:a16="http://schemas.microsoft.com/office/drawing/2014/main" id="{F06449EB-F8F0-3744-9F5A-2F3E38907B0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3349" b="30157"/>
            <a:stretch/>
          </p:blipFill>
          <p:spPr>
            <a:xfrm>
              <a:off x="21988384" y="6273684"/>
              <a:ext cx="3831453" cy="1776388"/>
            </a:xfrm>
            <a:prstGeom prst="rect">
              <a:avLst/>
            </a:prstGeom>
          </p:spPr>
        </p:pic>
      </p:grpSp>
      <p:graphicFrame>
        <p:nvGraphicFramePr>
          <p:cNvPr id="56" name="Table 55">
            <a:extLst>
              <a:ext uri="{FF2B5EF4-FFF2-40B4-BE49-F238E27FC236}">
                <a16:creationId xmlns:a16="http://schemas.microsoft.com/office/drawing/2014/main" id="{DB1351AE-AAA0-E244-8281-263BAD592AF3}"/>
              </a:ext>
            </a:extLst>
          </p:cNvPr>
          <p:cNvGraphicFramePr>
            <a:graphicFrameLocks noGrp="1"/>
          </p:cNvGraphicFramePr>
          <p:nvPr>
            <p:extLst>
              <p:ext uri="{D42A27DB-BD31-4B8C-83A1-F6EECF244321}">
                <p14:modId xmlns:p14="http://schemas.microsoft.com/office/powerpoint/2010/main" val="3184036998"/>
              </p:ext>
            </p:extLst>
          </p:nvPr>
        </p:nvGraphicFramePr>
        <p:xfrm>
          <a:off x="15248750" y="24646278"/>
          <a:ext cx="13230427" cy="5376522"/>
        </p:xfrm>
        <a:graphic>
          <a:graphicData uri="http://schemas.openxmlformats.org/drawingml/2006/table">
            <a:tbl>
              <a:tblPr>
                <a:tableStyleId>{5C22544A-7EE6-4342-B048-85BDC9FD1C3A}</a:tableStyleId>
              </a:tblPr>
              <a:tblGrid>
                <a:gridCol w="1388870">
                  <a:extLst>
                    <a:ext uri="{9D8B030D-6E8A-4147-A177-3AD203B41FA5}">
                      <a16:colId xmlns:a16="http://schemas.microsoft.com/office/drawing/2014/main" val="297933986"/>
                    </a:ext>
                  </a:extLst>
                </a:gridCol>
                <a:gridCol w="3067086">
                  <a:extLst>
                    <a:ext uri="{9D8B030D-6E8A-4147-A177-3AD203B41FA5}">
                      <a16:colId xmlns:a16="http://schemas.microsoft.com/office/drawing/2014/main" val="3182694879"/>
                    </a:ext>
                  </a:extLst>
                </a:gridCol>
                <a:gridCol w="2893479">
                  <a:extLst>
                    <a:ext uri="{9D8B030D-6E8A-4147-A177-3AD203B41FA5}">
                      <a16:colId xmlns:a16="http://schemas.microsoft.com/office/drawing/2014/main" val="1795029528"/>
                    </a:ext>
                  </a:extLst>
                </a:gridCol>
                <a:gridCol w="3211760">
                  <a:extLst>
                    <a:ext uri="{9D8B030D-6E8A-4147-A177-3AD203B41FA5}">
                      <a16:colId xmlns:a16="http://schemas.microsoft.com/office/drawing/2014/main" val="4157866418"/>
                    </a:ext>
                  </a:extLst>
                </a:gridCol>
                <a:gridCol w="2669232">
                  <a:extLst>
                    <a:ext uri="{9D8B030D-6E8A-4147-A177-3AD203B41FA5}">
                      <a16:colId xmlns:a16="http://schemas.microsoft.com/office/drawing/2014/main" val="3213844165"/>
                    </a:ext>
                  </a:extLst>
                </a:gridCol>
              </a:tblGrid>
              <a:tr h="628620">
                <a:tc gridSpan="5">
                  <a:txBody>
                    <a:bodyPr/>
                    <a:lstStyle/>
                    <a:p>
                      <a:pPr algn="ctr" fontAlgn="b"/>
                      <a:r>
                        <a:rPr lang="en-US" sz="2700" u="none" strike="noStrike" dirty="0">
                          <a:effectLst/>
                          <a:latin typeface="Helvetica" pitchFamily="2" charset="0"/>
                        </a:rPr>
                        <a:t>Approximate concentration of stock solution: 100 </a:t>
                      </a:r>
                      <a:r>
                        <a:rPr lang="en-US" sz="2700" kern="1200" dirty="0" err="1">
                          <a:solidFill>
                            <a:schemeClr val="dk1"/>
                          </a:solidFill>
                          <a:effectLst/>
                          <a:latin typeface="Helvetica" pitchFamily="2" charset="0"/>
                          <a:ea typeface="+mn-ea"/>
                          <a:cs typeface="+mn-cs"/>
                        </a:rPr>
                        <a:t>μ</a:t>
                      </a:r>
                      <a:r>
                        <a:rPr lang="en-US" sz="2700" u="none" strike="noStrike" dirty="0" err="1">
                          <a:effectLst/>
                          <a:latin typeface="Helvetica" pitchFamily="2" charset="0"/>
                        </a:rPr>
                        <a:t>g</a:t>
                      </a:r>
                      <a:r>
                        <a:rPr lang="en-US" sz="2700" u="none" strike="noStrike" dirty="0">
                          <a:effectLst/>
                          <a:latin typeface="Helvetica" pitchFamily="2" charset="0"/>
                        </a:rPr>
                        <a:t>/mL</a:t>
                      </a:r>
                      <a:endParaRPr lang="en-US" sz="2700" b="0" i="0" u="none" strike="noStrike" dirty="0">
                        <a:solidFill>
                          <a:srgbClr val="000000"/>
                        </a:solidFill>
                        <a:effectLst/>
                        <a:latin typeface="Helvetica" pitchFamily="2" charset="0"/>
                      </a:endParaRPr>
                    </a:p>
                  </a:txBody>
                  <a:tcPr marL="83780" marR="83780" marT="41890" marB="4189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70173376"/>
                  </a:ext>
                </a:extLst>
              </a:tr>
              <a:tr h="1968642">
                <a:tc>
                  <a:txBody>
                    <a:bodyPr/>
                    <a:lstStyle/>
                    <a:p>
                      <a:pPr algn="ctr" fontAlgn="ctr"/>
                      <a:r>
                        <a:rPr lang="en-US" sz="2700" u="none" strike="noStrike" dirty="0">
                          <a:effectLst/>
                          <a:latin typeface="Helvetica" pitchFamily="2" charset="0"/>
                        </a:rPr>
                        <a:t>Sample</a:t>
                      </a:r>
                      <a:br>
                        <a:rPr lang="en-US" sz="2700" u="none" strike="noStrike" dirty="0">
                          <a:effectLst/>
                          <a:latin typeface="Helvetica" pitchFamily="2" charset="0"/>
                        </a:rPr>
                      </a:br>
                      <a:r>
                        <a:rPr lang="en-US" sz="2700" u="none" strike="noStrike" dirty="0">
                          <a:effectLst/>
                          <a:latin typeface="Helvetica" pitchFamily="2" charset="0"/>
                        </a:rPr>
                        <a:t>number</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Volume of stock</a:t>
                      </a:r>
                      <a:br>
                        <a:rPr lang="en-US" sz="2700" u="none" strike="noStrike" dirty="0">
                          <a:effectLst/>
                          <a:latin typeface="Helvetica" pitchFamily="2" charset="0"/>
                        </a:rPr>
                      </a:br>
                      <a:r>
                        <a:rPr lang="en-US" sz="2700" u="none" strike="noStrike" dirty="0">
                          <a:effectLst/>
                          <a:latin typeface="Helvetica" pitchFamily="2" charset="0"/>
                        </a:rPr>
                        <a:t>solution used (mL)</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Volume of deionized water used (mL)</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marL="0" marR="0" lvl="0" indent="0" algn="ctr" defTabSz="3291840" rtl="0" eaLnBrk="1" fontAlgn="ctr" latinLnBrk="0" hangingPunct="1">
                        <a:lnSpc>
                          <a:spcPct val="100000"/>
                        </a:lnSpc>
                        <a:spcBef>
                          <a:spcPts val="0"/>
                        </a:spcBef>
                        <a:spcAft>
                          <a:spcPts val="0"/>
                        </a:spcAft>
                        <a:buClrTx/>
                        <a:buSzTx/>
                        <a:buFontTx/>
                        <a:buNone/>
                        <a:tabLst/>
                        <a:defRPr/>
                      </a:pPr>
                      <a:r>
                        <a:rPr lang="en-US" sz="2700" u="none" strike="noStrike" dirty="0">
                          <a:effectLst/>
                          <a:latin typeface="Helvetica" pitchFamily="2" charset="0"/>
                        </a:rPr>
                        <a:t>Resultant </a:t>
                      </a:r>
                      <a:br>
                        <a:rPr lang="en-US" sz="2700" u="none" strike="noStrike" dirty="0">
                          <a:effectLst/>
                          <a:latin typeface="Helvetica" pitchFamily="2" charset="0"/>
                        </a:rPr>
                      </a:br>
                      <a:r>
                        <a:rPr lang="en-US" sz="2700" u="none" strike="noStrike" dirty="0">
                          <a:effectLst/>
                          <a:latin typeface="Helvetica" pitchFamily="2" charset="0"/>
                        </a:rPr>
                        <a:t>concentration</a:t>
                      </a:r>
                      <a:br>
                        <a:rPr lang="en-US" sz="2700" u="none" strike="noStrike" dirty="0">
                          <a:effectLst/>
                          <a:latin typeface="Helvetica" pitchFamily="2" charset="0"/>
                        </a:rPr>
                      </a:br>
                      <a:r>
                        <a:rPr lang="en-US" sz="2700" u="none" strike="noStrike" dirty="0">
                          <a:effectLst/>
                          <a:latin typeface="Helvetica" pitchFamily="2" charset="0"/>
                        </a:rPr>
                        <a:t> of sample (</a:t>
                      </a:r>
                      <a:r>
                        <a:rPr lang="en-US" sz="2700" kern="1200" dirty="0" err="1">
                          <a:solidFill>
                            <a:schemeClr val="dk1"/>
                          </a:solidFill>
                          <a:effectLst/>
                          <a:latin typeface="Helvetica" pitchFamily="2" charset="0"/>
                          <a:ea typeface="+mn-ea"/>
                          <a:cs typeface="+mn-cs"/>
                        </a:rPr>
                        <a:t>μ</a:t>
                      </a:r>
                      <a:r>
                        <a:rPr lang="en-US" sz="2700" u="none" strike="noStrike" dirty="0" err="1">
                          <a:effectLst/>
                          <a:latin typeface="Helvetica" pitchFamily="2" charset="0"/>
                        </a:rPr>
                        <a:t>g</a:t>
                      </a:r>
                      <a:r>
                        <a:rPr lang="en-US" sz="2700" u="none" strike="noStrike" dirty="0">
                          <a:effectLst/>
                          <a:latin typeface="Helvetica" pitchFamily="2" charset="0"/>
                        </a:rPr>
                        <a:t>/mL)</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Measured</a:t>
                      </a:r>
                      <a:br>
                        <a:rPr lang="en-US" sz="2700" u="none" strike="noStrike" dirty="0">
                          <a:effectLst/>
                          <a:latin typeface="Helvetica" pitchFamily="2" charset="0"/>
                        </a:rPr>
                      </a:br>
                      <a:r>
                        <a:rPr lang="en-US" sz="2700" u="none" strike="noStrike" dirty="0">
                          <a:effectLst/>
                          <a:latin typeface="Helvetica" pitchFamily="2" charset="0"/>
                        </a:rPr>
                        <a:t>Absorbance </a:t>
                      </a:r>
                      <a:br>
                        <a:rPr lang="en-US" sz="2700" u="none" strike="noStrike" dirty="0">
                          <a:effectLst/>
                          <a:latin typeface="Helvetica" pitchFamily="2" charset="0"/>
                        </a:rPr>
                      </a:br>
                      <a:r>
                        <a:rPr lang="en-US" sz="2700" u="none" strike="noStrike" dirty="0">
                          <a:effectLst/>
                          <a:latin typeface="Helvetica" pitchFamily="2" charset="0"/>
                        </a:rPr>
                        <a:t>(dimensionless)</a:t>
                      </a:r>
                      <a:endParaRPr lang="en-US" sz="2700" b="0" i="0" u="none" strike="noStrike" dirty="0">
                        <a:solidFill>
                          <a:srgbClr val="000000"/>
                        </a:solidFill>
                        <a:effectLst/>
                        <a:latin typeface="Helvetica" pitchFamily="2" charset="0"/>
                      </a:endParaRPr>
                    </a:p>
                  </a:txBody>
                  <a:tcPr marL="21713" marR="21713" marT="21713" marB="0" anchor="ctr"/>
                </a:tc>
                <a:extLst>
                  <a:ext uri="{0D108BD9-81ED-4DB2-BD59-A6C34878D82A}">
                    <a16:rowId xmlns:a16="http://schemas.microsoft.com/office/drawing/2014/main" val="526237981"/>
                  </a:ext>
                </a:extLst>
              </a:tr>
              <a:tr h="463210">
                <a:tc>
                  <a:txBody>
                    <a:bodyPr/>
                    <a:lstStyle/>
                    <a:p>
                      <a:pPr algn="ctr" fontAlgn="ctr"/>
                      <a:r>
                        <a:rPr lang="en-US" sz="2700" u="none" strike="noStrike" dirty="0">
                          <a:effectLst/>
                          <a:latin typeface="Helvetica" pitchFamily="2" charset="0"/>
                        </a:rPr>
                        <a:t>1</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0.5</a:t>
                      </a: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9.5</a:t>
                      </a:r>
                    </a:p>
                  </a:txBody>
                  <a:tcPr marL="21713" marR="21713" marT="21713" marB="0" anchor="ctr"/>
                </a:tc>
                <a:tc>
                  <a:txBody>
                    <a:bodyPr/>
                    <a:lstStyle/>
                    <a:p>
                      <a:pPr algn="ctr" fontAlgn="ctr"/>
                      <a:r>
                        <a:rPr lang="en-US" sz="2700" u="none" strike="noStrike" dirty="0">
                          <a:effectLst/>
                          <a:latin typeface="Helvetica" pitchFamily="2" charset="0"/>
                        </a:rPr>
                        <a:t>5.0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0.046</a:t>
                      </a:r>
                      <a:endParaRPr lang="en-US" sz="2700" b="0" i="0" u="none" strike="noStrike" dirty="0">
                        <a:solidFill>
                          <a:srgbClr val="000000"/>
                        </a:solidFill>
                        <a:effectLst/>
                        <a:latin typeface="Helvetica" pitchFamily="2" charset="0"/>
                      </a:endParaRPr>
                    </a:p>
                  </a:txBody>
                  <a:tcPr marL="21713" marR="21713" marT="21713" marB="0" anchor="ctr"/>
                </a:tc>
                <a:extLst>
                  <a:ext uri="{0D108BD9-81ED-4DB2-BD59-A6C34878D82A}">
                    <a16:rowId xmlns:a16="http://schemas.microsoft.com/office/drawing/2014/main" val="3632609688"/>
                  </a:ext>
                </a:extLst>
              </a:tr>
              <a:tr h="463210">
                <a:tc>
                  <a:txBody>
                    <a:bodyPr/>
                    <a:lstStyle/>
                    <a:p>
                      <a:pPr algn="ctr" fontAlgn="ctr"/>
                      <a:r>
                        <a:rPr lang="en-US" sz="2700" u="none" strike="noStrike" dirty="0">
                          <a:effectLst/>
                          <a:latin typeface="Helvetica" pitchFamily="2" charset="0"/>
                        </a:rPr>
                        <a:t>2</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1.0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9.0</a:t>
                      </a:r>
                    </a:p>
                  </a:txBody>
                  <a:tcPr marL="21713" marR="21713" marT="21713" marB="0" anchor="ctr"/>
                </a:tc>
                <a:tc>
                  <a:txBody>
                    <a:bodyPr/>
                    <a:lstStyle/>
                    <a:p>
                      <a:pPr algn="ctr" fontAlgn="ctr"/>
                      <a:r>
                        <a:rPr lang="en-US" sz="2700" u="none" strike="noStrike" dirty="0">
                          <a:effectLst/>
                          <a:latin typeface="Helvetica" pitchFamily="2" charset="0"/>
                        </a:rPr>
                        <a:t>10.0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0.091</a:t>
                      </a:r>
                      <a:endParaRPr lang="en-US" sz="2700" b="0" i="0" u="none" strike="noStrike" dirty="0">
                        <a:solidFill>
                          <a:srgbClr val="000000"/>
                        </a:solidFill>
                        <a:effectLst/>
                        <a:latin typeface="Helvetica" pitchFamily="2" charset="0"/>
                      </a:endParaRPr>
                    </a:p>
                  </a:txBody>
                  <a:tcPr marL="21713" marR="21713" marT="21713" marB="0" anchor="ctr"/>
                </a:tc>
                <a:extLst>
                  <a:ext uri="{0D108BD9-81ED-4DB2-BD59-A6C34878D82A}">
                    <a16:rowId xmlns:a16="http://schemas.microsoft.com/office/drawing/2014/main" val="3140964791"/>
                  </a:ext>
                </a:extLst>
              </a:tr>
              <a:tr h="463210">
                <a:tc>
                  <a:txBody>
                    <a:bodyPr/>
                    <a:lstStyle/>
                    <a:p>
                      <a:pPr algn="ctr" fontAlgn="ctr"/>
                      <a:r>
                        <a:rPr lang="en-US" sz="2700" u="none" strike="noStrike" dirty="0">
                          <a:effectLst/>
                          <a:latin typeface="Helvetica" pitchFamily="2" charset="0"/>
                        </a:rPr>
                        <a:t>3</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1.5</a:t>
                      </a: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8.5</a:t>
                      </a:r>
                    </a:p>
                  </a:txBody>
                  <a:tcPr marL="21713" marR="21713" marT="21713" marB="0" anchor="ctr"/>
                </a:tc>
                <a:tc>
                  <a:txBody>
                    <a:bodyPr/>
                    <a:lstStyle/>
                    <a:p>
                      <a:pPr algn="ctr" fontAlgn="ctr"/>
                      <a:r>
                        <a:rPr lang="en-US" sz="2700" u="none" strike="noStrike" dirty="0">
                          <a:effectLst/>
                          <a:latin typeface="Helvetica" pitchFamily="2" charset="0"/>
                        </a:rPr>
                        <a:t>15.0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0.136</a:t>
                      </a:r>
                      <a:endParaRPr lang="en-US" sz="2700" b="0" i="0" u="none" strike="noStrike" dirty="0">
                        <a:solidFill>
                          <a:srgbClr val="000000"/>
                        </a:solidFill>
                        <a:effectLst/>
                        <a:latin typeface="Helvetica" pitchFamily="2" charset="0"/>
                      </a:endParaRPr>
                    </a:p>
                  </a:txBody>
                  <a:tcPr marL="21713" marR="21713" marT="21713" marB="0" anchor="ctr"/>
                </a:tc>
                <a:extLst>
                  <a:ext uri="{0D108BD9-81ED-4DB2-BD59-A6C34878D82A}">
                    <a16:rowId xmlns:a16="http://schemas.microsoft.com/office/drawing/2014/main" val="1831912972"/>
                  </a:ext>
                </a:extLst>
              </a:tr>
              <a:tr h="463210">
                <a:tc>
                  <a:txBody>
                    <a:bodyPr/>
                    <a:lstStyle/>
                    <a:p>
                      <a:pPr algn="ctr" fontAlgn="ctr"/>
                      <a:r>
                        <a:rPr lang="en-US" sz="2700" u="none" strike="noStrike" dirty="0">
                          <a:effectLst/>
                          <a:latin typeface="Helvetica" pitchFamily="2" charset="0"/>
                        </a:rPr>
                        <a:t>4</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2.0</a:t>
                      </a: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8.0</a:t>
                      </a:r>
                    </a:p>
                  </a:txBody>
                  <a:tcPr marL="21713" marR="21713" marT="21713" marB="0" anchor="ctr"/>
                </a:tc>
                <a:tc>
                  <a:txBody>
                    <a:bodyPr/>
                    <a:lstStyle/>
                    <a:p>
                      <a:pPr algn="ctr" fontAlgn="ctr"/>
                      <a:r>
                        <a:rPr lang="en-US" sz="2700" u="none" strike="noStrike" dirty="0">
                          <a:effectLst/>
                          <a:latin typeface="Helvetica" pitchFamily="2" charset="0"/>
                        </a:rPr>
                        <a:t>20.0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u="none" strike="noStrike" dirty="0">
                          <a:effectLst/>
                          <a:latin typeface="Helvetica" pitchFamily="2" charset="0"/>
                        </a:rPr>
                        <a:t>0.180</a:t>
                      </a:r>
                      <a:endParaRPr lang="en-US" sz="2700" b="0" i="0" u="none" strike="noStrike" dirty="0">
                        <a:solidFill>
                          <a:srgbClr val="000000"/>
                        </a:solidFill>
                        <a:effectLst/>
                        <a:latin typeface="Helvetica" pitchFamily="2" charset="0"/>
                      </a:endParaRPr>
                    </a:p>
                  </a:txBody>
                  <a:tcPr marL="21713" marR="21713" marT="21713" marB="0" anchor="ctr"/>
                </a:tc>
                <a:extLst>
                  <a:ext uri="{0D108BD9-81ED-4DB2-BD59-A6C34878D82A}">
                    <a16:rowId xmlns:a16="http://schemas.microsoft.com/office/drawing/2014/main" val="2974150893"/>
                  </a:ext>
                </a:extLst>
              </a:tr>
              <a:tr h="463210">
                <a:tc>
                  <a:txBody>
                    <a:bodyPr/>
                    <a:lstStyle/>
                    <a:p>
                      <a:pPr algn="ctr" fontAlgn="ctr"/>
                      <a:r>
                        <a:rPr lang="en-US" sz="2700" u="none" strike="noStrike" dirty="0">
                          <a:effectLst/>
                          <a:latin typeface="Helvetica" pitchFamily="2" charset="0"/>
                        </a:rPr>
                        <a:t>5</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2.5</a:t>
                      </a: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7.5</a:t>
                      </a:r>
                    </a:p>
                  </a:txBody>
                  <a:tcPr marL="21713" marR="21713" marT="21713" marB="0" anchor="ctr"/>
                </a:tc>
                <a:tc>
                  <a:txBody>
                    <a:bodyPr/>
                    <a:lstStyle/>
                    <a:p>
                      <a:pPr algn="ctr" fontAlgn="ctr"/>
                      <a:r>
                        <a:rPr lang="en-US" sz="2700" u="none" strike="noStrike" dirty="0">
                          <a:effectLst/>
                          <a:latin typeface="Helvetica" pitchFamily="2" charset="0"/>
                        </a:rPr>
                        <a:t>25.0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0.226</a:t>
                      </a:r>
                    </a:p>
                  </a:txBody>
                  <a:tcPr marL="21713" marR="21713" marT="21713" marB="0" anchor="ctr"/>
                </a:tc>
                <a:extLst>
                  <a:ext uri="{0D108BD9-81ED-4DB2-BD59-A6C34878D82A}">
                    <a16:rowId xmlns:a16="http://schemas.microsoft.com/office/drawing/2014/main" val="4186901666"/>
                  </a:ext>
                </a:extLst>
              </a:tr>
              <a:tr h="463210">
                <a:tc>
                  <a:txBody>
                    <a:bodyPr/>
                    <a:lstStyle/>
                    <a:p>
                      <a:pPr algn="ctr" fontAlgn="ctr"/>
                      <a:r>
                        <a:rPr lang="en-US" sz="2700" u="none" strike="noStrike" dirty="0">
                          <a:effectLst/>
                          <a:latin typeface="Helvetica" pitchFamily="2" charset="0"/>
                        </a:rPr>
                        <a:t>6</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3.0</a:t>
                      </a: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7.0</a:t>
                      </a:r>
                    </a:p>
                  </a:txBody>
                  <a:tcPr marL="21713" marR="21713" marT="21713" marB="0" anchor="ctr"/>
                </a:tc>
                <a:tc>
                  <a:txBody>
                    <a:bodyPr/>
                    <a:lstStyle/>
                    <a:p>
                      <a:pPr algn="ctr" fontAlgn="ctr"/>
                      <a:r>
                        <a:rPr lang="en-US" sz="2700" u="none" strike="noStrike" dirty="0">
                          <a:effectLst/>
                          <a:latin typeface="Helvetica" pitchFamily="2" charset="0"/>
                        </a:rPr>
                        <a:t>30.0</a:t>
                      </a:r>
                      <a:endParaRPr lang="en-US" sz="2700" b="0" i="0" u="none" strike="noStrike" dirty="0">
                        <a:solidFill>
                          <a:srgbClr val="000000"/>
                        </a:solidFill>
                        <a:effectLst/>
                        <a:latin typeface="Helvetica" pitchFamily="2" charset="0"/>
                      </a:endParaRPr>
                    </a:p>
                  </a:txBody>
                  <a:tcPr marL="21713" marR="21713" marT="21713" marB="0" anchor="ctr"/>
                </a:tc>
                <a:tc>
                  <a:txBody>
                    <a:bodyPr/>
                    <a:lstStyle/>
                    <a:p>
                      <a:pPr algn="ctr" fontAlgn="ctr"/>
                      <a:r>
                        <a:rPr lang="en-US" sz="2700" b="0" i="0" u="none" strike="noStrike" dirty="0">
                          <a:solidFill>
                            <a:srgbClr val="000000"/>
                          </a:solidFill>
                          <a:effectLst/>
                          <a:latin typeface="Helvetica" pitchFamily="2" charset="0"/>
                        </a:rPr>
                        <a:t>0.277</a:t>
                      </a:r>
                    </a:p>
                  </a:txBody>
                  <a:tcPr marL="21713" marR="21713" marT="21713" marB="0" anchor="ctr"/>
                </a:tc>
                <a:extLst>
                  <a:ext uri="{0D108BD9-81ED-4DB2-BD59-A6C34878D82A}">
                    <a16:rowId xmlns:a16="http://schemas.microsoft.com/office/drawing/2014/main" val="347152213"/>
                  </a:ext>
                </a:extLst>
              </a:tr>
            </a:tbl>
          </a:graphicData>
        </a:graphic>
      </p:graphicFrame>
      <p:graphicFrame>
        <p:nvGraphicFramePr>
          <p:cNvPr id="57" name="Table 56">
            <a:extLst>
              <a:ext uri="{FF2B5EF4-FFF2-40B4-BE49-F238E27FC236}">
                <a16:creationId xmlns:a16="http://schemas.microsoft.com/office/drawing/2014/main" id="{5E19A30E-D682-2E42-8F3C-01B018873489}"/>
              </a:ext>
            </a:extLst>
          </p:cNvPr>
          <p:cNvGraphicFramePr>
            <a:graphicFrameLocks noGrp="1"/>
          </p:cNvGraphicFramePr>
          <p:nvPr>
            <p:extLst>
              <p:ext uri="{D42A27DB-BD31-4B8C-83A1-F6EECF244321}">
                <p14:modId xmlns:p14="http://schemas.microsoft.com/office/powerpoint/2010/main" val="1379729112"/>
              </p:ext>
            </p:extLst>
          </p:nvPr>
        </p:nvGraphicFramePr>
        <p:xfrm>
          <a:off x="29223713" y="4876800"/>
          <a:ext cx="13295887" cy="3509471"/>
        </p:xfrm>
        <a:graphic>
          <a:graphicData uri="http://schemas.openxmlformats.org/drawingml/2006/table">
            <a:tbl>
              <a:tblPr>
                <a:tableStyleId>{5C22544A-7EE6-4342-B048-85BDC9FD1C3A}</a:tableStyleId>
              </a:tblPr>
              <a:tblGrid>
                <a:gridCol w="1107447">
                  <a:extLst>
                    <a:ext uri="{9D8B030D-6E8A-4147-A177-3AD203B41FA5}">
                      <a16:colId xmlns:a16="http://schemas.microsoft.com/office/drawing/2014/main" val="148384948"/>
                    </a:ext>
                  </a:extLst>
                </a:gridCol>
                <a:gridCol w="2288723">
                  <a:extLst>
                    <a:ext uri="{9D8B030D-6E8A-4147-A177-3AD203B41FA5}">
                      <a16:colId xmlns:a16="http://schemas.microsoft.com/office/drawing/2014/main" val="4135430050"/>
                    </a:ext>
                  </a:extLst>
                </a:gridCol>
                <a:gridCol w="1838427">
                  <a:extLst>
                    <a:ext uri="{9D8B030D-6E8A-4147-A177-3AD203B41FA5}">
                      <a16:colId xmlns:a16="http://schemas.microsoft.com/office/drawing/2014/main" val="2394556848"/>
                    </a:ext>
                  </a:extLst>
                </a:gridCol>
                <a:gridCol w="1679628">
                  <a:extLst>
                    <a:ext uri="{9D8B030D-6E8A-4147-A177-3AD203B41FA5}">
                      <a16:colId xmlns:a16="http://schemas.microsoft.com/office/drawing/2014/main" val="1306307360"/>
                    </a:ext>
                  </a:extLst>
                </a:gridCol>
                <a:gridCol w="2090306">
                  <a:extLst>
                    <a:ext uri="{9D8B030D-6E8A-4147-A177-3AD203B41FA5}">
                      <a16:colId xmlns:a16="http://schemas.microsoft.com/office/drawing/2014/main" val="3484688244"/>
                    </a:ext>
                  </a:extLst>
                </a:gridCol>
                <a:gridCol w="2145678">
                  <a:extLst>
                    <a:ext uri="{9D8B030D-6E8A-4147-A177-3AD203B41FA5}">
                      <a16:colId xmlns:a16="http://schemas.microsoft.com/office/drawing/2014/main" val="3713208419"/>
                    </a:ext>
                  </a:extLst>
                </a:gridCol>
                <a:gridCol w="2145678">
                  <a:extLst>
                    <a:ext uri="{9D8B030D-6E8A-4147-A177-3AD203B41FA5}">
                      <a16:colId xmlns:a16="http://schemas.microsoft.com/office/drawing/2014/main" val="3462839804"/>
                    </a:ext>
                  </a:extLst>
                </a:gridCol>
              </a:tblGrid>
              <a:tr h="2175779">
                <a:tc>
                  <a:txBody>
                    <a:bodyPr/>
                    <a:lstStyle/>
                    <a:p>
                      <a:pPr algn="ctr" fontAlgn="ctr"/>
                      <a:r>
                        <a:rPr lang="en-US" sz="2300" u="none" strike="noStrike" dirty="0">
                          <a:effectLst/>
                          <a:latin typeface="Helvetica" pitchFamily="2" charset="0"/>
                        </a:rPr>
                        <a:t>Sample</a:t>
                      </a:r>
                      <a:br>
                        <a:rPr lang="en-US" sz="2300" u="none" strike="noStrike" dirty="0">
                          <a:effectLst/>
                          <a:latin typeface="Helvetica" pitchFamily="2" charset="0"/>
                        </a:rPr>
                      </a:br>
                      <a:r>
                        <a:rPr lang="en-US" sz="2300" u="none" strike="noStrike" dirty="0">
                          <a:effectLst/>
                          <a:latin typeface="Helvetica" pitchFamily="2" charset="0"/>
                        </a:rPr>
                        <a:t>number</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Volume of raspberry ketone solution used</a:t>
                      </a:r>
                      <a:br>
                        <a:rPr lang="en-US" sz="2300" u="none" strike="noStrike" dirty="0">
                          <a:effectLst/>
                          <a:latin typeface="Helvetica" pitchFamily="2" charset="0"/>
                        </a:rPr>
                      </a:br>
                      <a:r>
                        <a:rPr lang="en-US" sz="2300" u="none" strike="noStrike" dirty="0">
                          <a:effectLst/>
                          <a:latin typeface="Helvetica" pitchFamily="2" charset="0"/>
                        </a:rPr>
                        <a:t>(ml)</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Concentration</a:t>
                      </a:r>
                      <a:br>
                        <a:rPr lang="en-US" sz="2300" u="none" strike="noStrike" dirty="0">
                          <a:effectLst/>
                          <a:latin typeface="Helvetica" pitchFamily="2" charset="0"/>
                        </a:rPr>
                      </a:br>
                      <a:r>
                        <a:rPr lang="en-US" sz="2300" u="none" strike="noStrike" dirty="0">
                          <a:effectLst/>
                          <a:latin typeface="Helvetica" pitchFamily="2" charset="0"/>
                        </a:rPr>
                        <a:t>of solution</a:t>
                      </a:r>
                      <a:br>
                        <a:rPr lang="en-US" sz="2300" u="none" strike="noStrike" dirty="0">
                          <a:effectLst/>
                          <a:latin typeface="Helvetica" pitchFamily="2" charset="0"/>
                        </a:rPr>
                      </a:br>
                      <a:r>
                        <a:rPr lang="en-US" sz="2300" u="none" strike="noStrike" dirty="0">
                          <a:effectLst/>
                          <a:latin typeface="Helvetica" pitchFamily="2" charset="0"/>
                        </a:rPr>
                        <a:t>(</a:t>
                      </a:r>
                      <a:r>
                        <a:rPr lang="en-US" sz="2300" kern="1200" dirty="0" err="1">
                          <a:solidFill>
                            <a:schemeClr val="dk1"/>
                          </a:solidFill>
                          <a:effectLst/>
                          <a:latin typeface="Helvetica" pitchFamily="2" charset="0"/>
                          <a:ea typeface="+mn-ea"/>
                          <a:cs typeface="+mn-cs"/>
                        </a:rPr>
                        <a:t>μ</a:t>
                      </a:r>
                      <a:r>
                        <a:rPr lang="en-US" sz="2300" u="none" strike="noStrike" dirty="0" err="1">
                          <a:effectLst/>
                          <a:latin typeface="Helvetica" pitchFamily="2" charset="0"/>
                        </a:rPr>
                        <a:t>g</a:t>
                      </a:r>
                      <a:r>
                        <a:rPr lang="en-US" sz="2300" u="none" strike="noStrike" dirty="0">
                          <a:effectLst/>
                          <a:latin typeface="Helvetica" pitchFamily="2" charset="0"/>
                        </a:rPr>
                        <a:t>/ml)</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Volume </a:t>
                      </a:r>
                      <a:br>
                        <a:rPr lang="en-US" sz="2300" u="none" strike="noStrike" dirty="0">
                          <a:effectLst/>
                          <a:latin typeface="Helvetica" pitchFamily="2" charset="0"/>
                        </a:rPr>
                      </a:br>
                      <a:r>
                        <a:rPr lang="en-US" sz="2300" u="none" strike="noStrike" dirty="0">
                          <a:effectLst/>
                          <a:latin typeface="Helvetica" pitchFamily="2" charset="0"/>
                        </a:rPr>
                        <a:t>of 1-octanol</a:t>
                      </a:r>
                      <a:br>
                        <a:rPr lang="en-US" sz="2300" u="none" strike="noStrike" dirty="0">
                          <a:effectLst/>
                          <a:latin typeface="Helvetica" pitchFamily="2" charset="0"/>
                        </a:rPr>
                      </a:br>
                      <a:r>
                        <a:rPr lang="en-US" sz="2300" u="none" strike="noStrike" dirty="0">
                          <a:effectLst/>
                          <a:latin typeface="Helvetica" pitchFamily="2" charset="0"/>
                        </a:rPr>
                        <a:t>(ml)</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Measured </a:t>
                      </a:r>
                      <a:br>
                        <a:rPr lang="en-US" sz="2300" u="none" strike="noStrike" dirty="0">
                          <a:effectLst/>
                          <a:latin typeface="Helvetica" pitchFamily="2" charset="0"/>
                        </a:rPr>
                      </a:br>
                      <a:r>
                        <a:rPr lang="en-US" sz="2300" u="none" strike="noStrike" dirty="0">
                          <a:effectLst/>
                          <a:latin typeface="Helvetica" pitchFamily="2" charset="0"/>
                        </a:rPr>
                        <a:t>Absorbance</a:t>
                      </a:r>
                      <a:br>
                        <a:rPr lang="en-US" sz="2300" u="none" strike="noStrike" dirty="0">
                          <a:effectLst/>
                          <a:latin typeface="Helvetica" pitchFamily="2" charset="0"/>
                        </a:rPr>
                      </a:br>
                      <a:r>
                        <a:rPr lang="en-US" sz="2300" u="none" strike="noStrike" dirty="0">
                          <a:effectLst/>
                          <a:latin typeface="Helvetica" pitchFamily="2" charset="0"/>
                        </a:rPr>
                        <a:t>(dimensionless)</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Calculated Concentration in H2O layer</a:t>
                      </a:r>
                      <a:br>
                        <a:rPr lang="en-US" sz="2300" u="none" strike="noStrike" dirty="0">
                          <a:effectLst/>
                          <a:latin typeface="Helvetica" pitchFamily="2" charset="0"/>
                        </a:rPr>
                      </a:br>
                      <a:r>
                        <a:rPr lang="en-US" sz="2300" u="none" strike="noStrike" dirty="0">
                          <a:effectLst/>
                          <a:latin typeface="Helvetica" pitchFamily="2" charset="0"/>
                        </a:rPr>
                        <a:t>(</a:t>
                      </a:r>
                      <a:r>
                        <a:rPr lang="en-US" sz="2300" kern="1200" dirty="0" err="1">
                          <a:solidFill>
                            <a:schemeClr val="dk1"/>
                          </a:solidFill>
                          <a:effectLst/>
                          <a:latin typeface="Helvetica" pitchFamily="2" charset="0"/>
                          <a:ea typeface="+mn-ea"/>
                          <a:cs typeface="+mn-cs"/>
                        </a:rPr>
                        <a:t>μ</a:t>
                      </a:r>
                      <a:r>
                        <a:rPr lang="en-US" sz="2300" u="none" strike="noStrike" dirty="0" err="1">
                          <a:effectLst/>
                          <a:latin typeface="Helvetica" pitchFamily="2" charset="0"/>
                        </a:rPr>
                        <a:t>g</a:t>
                      </a:r>
                      <a:r>
                        <a:rPr lang="en-US" sz="2300" u="none" strike="noStrike" dirty="0">
                          <a:effectLst/>
                          <a:latin typeface="Helvetica" pitchFamily="2" charset="0"/>
                        </a:rPr>
                        <a:t>/ml)</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Calculated Concentration </a:t>
                      </a:r>
                      <a:br>
                        <a:rPr lang="en-US" sz="2300" u="none" strike="noStrike" dirty="0">
                          <a:effectLst/>
                          <a:latin typeface="Helvetica" pitchFamily="2" charset="0"/>
                        </a:rPr>
                      </a:br>
                      <a:r>
                        <a:rPr lang="en-US" sz="2300" u="none" strike="noStrike" dirty="0">
                          <a:effectLst/>
                          <a:latin typeface="Helvetica" pitchFamily="2" charset="0"/>
                        </a:rPr>
                        <a:t>in 1-octanol</a:t>
                      </a:r>
                      <a:br>
                        <a:rPr lang="en-US" sz="2300" u="none" strike="noStrike" dirty="0">
                          <a:effectLst/>
                          <a:latin typeface="Helvetica" pitchFamily="2" charset="0"/>
                        </a:rPr>
                      </a:br>
                      <a:r>
                        <a:rPr lang="en-US" sz="2300" u="none" strike="noStrike" dirty="0">
                          <a:effectLst/>
                          <a:latin typeface="Helvetica" pitchFamily="2" charset="0"/>
                        </a:rPr>
                        <a:t>(</a:t>
                      </a:r>
                      <a:r>
                        <a:rPr lang="en-US" sz="2300" kern="1200" dirty="0" err="1">
                          <a:solidFill>
                            <a:schemeClr val="dk1"/>
                          </a:solidFill>
                          <a:effectLst/>
                          <a:latin typeface="Helvetica" pitchFamily="2" charset="0"/>
                          <a:ea typeface="+mn-ea"/>
                          <a:cs typeface="+mn-cs"/>
                        </a:rPr>
                        <a:t>μ</a:t>
                      </a:r>
                      <a:r>
                        <a:rPr lang="en-US" sz="2300" u="none" strike="noStrike" dirty="0" err="1">
                          <a:effectLst/>
                          <a:latin typeface="Helvetica" pitchFamily="2" charset="0"/>
                        </a:rPr>
                        <a:t>g</a:t>
                      </a:r>
                      <a:r>
                        <a:rPr lang="en-US" sz="2300" u="none" strike="noStrike" dirty="0">
                          <a:effectLst/>
                          <a:latin typeface="Helvetica" pitchFamily="2" charset="0"/>
                        </a:rPr>
                        <a:t>/ml)</a:t>
                      </a:r>
                      <a:endParaRPr lang="en-US" sz="2300" b="0" i="0" u="none" strike="noStrike" dirty="0">
                        <a:solidFill>
                          <a:srgbClr val="000000"/>
                        </a:solidFill>
                        <a:effectLst/>
                        <a:latin typeface="Helvetica" pitchFamily="2" charset="0"/>
                      </a:endParaRPr>
                    </a:p>
                  </a:txBody>
                  <a:tcPr marL="9576" marR="9576" marT="9576" marB="0" anchor="ctr"/>
                </a:tc>
                <a:extLst>
                  <a:ext uri="{0D108BD9-81ED-4DB2-BD59-A6C34878D82A}">
                    <a16:rowId xmlns:a16="http://schemas.microsoft.com/office/drawing/2014/main" val="65600005"/>
                  </a:ext>
                </a:extLst>
              </a:tr>
              <a:tr h="444564">
                <a:tc>
                  <a:txBody>
                    <a:bodyPr/>
                    <a:lstStyle/>
                    <a:p>
                      <a:pPr algn="ctr" fontAlgn="ctr"/>
                      <a:r>
                        <a:rPr lang="en-US" sz="2300" u="none" strike="noStrike" dirty="0">
                          <a:effectLst/>
                          <a:latin typeface="Helvetica" pitchFamily="2" charset="0"/>
                        </a:rPr>
                        <a:t>1</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40.0</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20.0</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u="none" strike="noStrike" dirty="0">
                          <a:effectLst/>
                          <a:latin typeface="Helvetica" pitchFamily="2" charset="0"/>
                        </a:rPr>
                        <a:t>10.0</a:t>
                      </a:r>
                      <a:endParaRPr lang="en-US" sz="2300" b="0" i="0" u="none" strike="noStrike" dirty="0">
                        <a:solidFill>
                          <a:srgbClr val="000000"/>
                        </a:solidFill>
                        <a:effectLst/>
                        <a:latin typeface="Helvetica" pitchFamily="2" charset="0"/>
                      </a:endParaRP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0.026</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2.952</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17.048</a:t>
                      </a:r>
                    </a:p>
                  </a:txBody>
                  <a:tcPr marL="9576" marR="9576" marT="9576" marB="0" anchor="ctr"/>
                </a:tc>
                <a:extLst>
                  <a:ext uri="{0D108BD9-81ED-4DB2-BD59-A6C34878D82A}">
                    <a16:rowId xmlns:a16="http://schemas.microsoft.com/office/drawing/2014/main" val="1520197449"/>
                  </a:ext>
                </a:extLst>
              </a:tr>
              <a:tr h="444564">
                <a:tc>
                  <a:txBody>
                    <a:bodyPr/>
                    <a:lstStyle/>
                    <a:p>
                      <a:pPr algn="ctr" fontAlgn="ctr"/>
                      <a:r>
                        <a:rPr lang="en-US" sz="2300" b="0" i="0" u="none" strike="noStrike" dirty="0">
                          <a:solidFill>
                            <a:srgbClr val="000000"/>
                          </a:solidFill>
                          <a:effectLst/>
                          <a:latin typeface="Helvetica" pitchFamily="2" charset="0"/>
                        </a:rPr>
                        <a:t>2</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40.0</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20.0</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10.0</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0.025</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2.843</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17.157</a:t>
                      </a:r>
                    </a:p>
                  </a:txBody>
                  <a:tcPr marL="9576" marR="9576" marT="9576" marB="0" anchor="ctr"/>
                </a:tc>
                <a:extLst>
                  <a:ext uri="{0D108BD9-81ED-4DB2-BD59-A6C34878D82A}">
                    <a16:rowId xmlns:a16="http://schemas.microsoft.com/office/drawing/2014/main" val="1819739728"/>
                  </a:ext>
                </a:extLst>
              </a:tr>
              <a:tr h="444564">
                <a:tc>
                  <a:txBody>
                    <a:bodyPr/>
                    <a:lstStyle/>
                    <a:p>
                      <a:pPr algn="ctr" fontAlgn="ctr"/>
                      <a:r>
                        <a:rPr lang="en-US" sz="2300" b="0" i="0" u="none" strike="noStrike" dirty="0">
                          <a:solidFill>
                            <a:srgbClr val="000000"/>
                          </a:solidFill>
                          <a:effectLst/>
                          <a:latin typeface="Helvetica" pitchFamily="2" charset="0"/>
                        </a:rPr>
                        <a:t>3</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40.0</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20.0</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10.0</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0.029</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3.279</a:t>
                      </a:r>
                    </a:p>
                  </a:txBody>
                  <a:tcPr marL="9576" marR="9576" marT="9576" marB="0" anchor="ctr"/>
                </a:tc>
                <a:tc>
                  <a:txBody>
                    <a:bodyPr/>
                    <a:lstStyle/>
                    <a:p>
                      <a:pPr algn="ctr" fontAlgn="ctr"/>
                      <a:r>
                        <a:rPr lang="en-US" sz="2300" b="0" i="0" u="none" strike="noStrike" dirty="0">
                          <a:solidFill>
                            <a:srgbClr val="000000"/>
                          </a:solidFill>
                          <a:effectLst/>
                          <a:latin typeface="Helvetica" pitchFamily="2" charset="0"/>
                        </a:rPr>
                        <a:t>16.721</a:t>
                      </a:r>
                    </a:p>
                  </a:txBody>
                  <a:tcPr marL="9576" marR="9576" marT="9576" marB="0" anchor="ctr"/>
                </a:tc>
                <a:extLst>
                  <a:ext uri="{0D108BD9-81ED-4DB2-BD59-A6C34878D82A}">
                    <a16:rowId xmlns:a16="http://schemas.microsoft.com/office/drawing/2014/main" val="3514796239"/>
                  </a:ext>
                </a:extLst>
              </a:tr>
            </a:tbl>
          </a:graphicData>
        </a:graphic>
      </p:graphicFrame>
      <p:sp>
        <p:nvSpPr>
          <p:cNvPr id="60" name="Text Box 194">
            <a:extLst>
              <a:ext uri="{FF2B5EF4-FFF2-40B4-BE49-F238E27FC236}">
                <a16:creationId xmlns:a16="http://schemas.microsoft.com/office/drawing/2014/main" id="{59D588D4-9262-8742-9F79-04181C67EA99}"/>
              </a:ext>
            </a:extLst>
          </p:cNvPr>
          <p:cNvSpPr txBox="1">
            <a:spLocks noChangeArrowheads="1"/>
          </p:cNvSpPr>
          <p:nvPr/>
        </p:nvSpPr>
        <p:spPr bwMode="auto">
          <a:xfrm>
            <a:off x="16037737" y="14101273"/>
            <a:ext cx="13167360" cy="1138727"/>
          </a:xfrm>
          <a:prstGeom prst="rect">
            <a:avLst/>
          </a:prstGeom>
          <a:no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800" b="1" dirty="0">
                <a:latin typeface="Helvetica" pitchFamily="2" charset="0"/>
                <a:cs typeface="Arial" panose="020B0604020202020204" pitchFamily="34" charset="0"/>
              </a:rPr>
              <a:t>Figure 1: Lipid bilayer model</a:t>
            </a:r>
            <a:r>
              <a:rPr lang="en-US" sz="2800" b="1" baseline="30000" dirty="0">
                <a:latin typeface="Helvetica" pitchFamily="2" charset="0"/>
                <a:cs typeface="Arial" panose="020B0604020202020204" pitchFamily="34" charset="0"/>
              </a:rPr>
              <a:t>5</a:t>
            </a:r>
            <a:endParaRPr lang="en-US" sz="2800" baseline="30000" dirty="0">
              <a:latin typeface="Helvetica" pitchFamily="2" charset="0"/>
              <a:cs typeface="Arial" panose="020B0604020202020204" pitchFamily="34" charset="0"/>
            </a:endParaRPr>
          </a:p>
          <a:p>
            <a:pPr eaLnBrk="1" hangingPunct="1"/>
            <a:endParaRPr lang="en-US" sz="2800" dirty="0">
              <a:latin typeface="Helvetica" pitchFamily="2" charset="0"/>
              <a:cs typeface="Arial" panose="020B0604020202020204" pitchFamily="34" charset="0"/>
            </a:endParaRPr>
          </a:p>
        </p:txBody>
      </p:sp>
      <p:sp>
        <p:nvSpPr>
          <p:cNvPr id="61" name="Text Box 194">
            <a:extLst>
              <a:ext uri="{FF2B5EF4-FFF2-40B4-BE49-F238E27FC236}">
                <a16:creationId xmlns:a16="http://schemas.microsoft.com/office/drawing/2014/main" id="{DEF85B87-9EB8-8143-96FE-48A23839EAD2}"/>
              </a:ext>
            </a:extLst>
          </p:cNvPr>
          <p:cNvSpPr txBox="1">
            <a:spLocks noChangeArrowheads="1"/>
          </p:cNvSpPr>
          <p:nvPr/>
        </p:nvSpPr>
        <p:spPr bwMode="auto">
          <a:xfrm>
            <a:off x="16037737" y="23016673"/>
            <a:ext cx="11055713" cy="1138727"/>
          </a:xfrm>
          <a:prstGeom prst="rect">
            <a:avLst/>
          </a:prstGeom>
          <a:noFill/>
          <a:ln w="12700">
            <a:no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800" b="1" dirty="0">
                <a:latin typeface="Helvetica" pitchFamily="2" charset="0"/>
                <a:cs typeface="Arial" panose="020B0604020202020204" pitchFamily="34" charset="0"/>
              </a:rPr>
              <a:t>Figure 2: Standard curve for raspberry ketone</a:t>
            </a:r>
            <a:endParaRPr lang="en-US" sz="2800" b="1" baseline="30000" dirty="0">
              <a:latin typeface="Helvetica" pitchFamily="2" charset="0"/>
              <a:cs typeface="Arial" panose="020B0604020202020204" pitchFamily="34" charset="0"/>
            </a:endParaRPr>
          </a:p>
          <a:p>
            <a:pPr eaLnBrk="1" hangingPunct="1"/>
            <a:endParaRPr lang="en-US" sz="2800" b="1" dirty="0">
              <a:latin typeface="Helvetica" pitchFamily="2" charset="0"/>
              <a:cs typeface="Arial" panose="020B0604020202020204" pitchFamily="34" charset="0"/>
            </a:endParaRPr>
          </a:p>
        </p:txBody>
      </p:sp>
      <p:sp>
        <p:nvSpPr>
          <p:cNvPr id="62" name="Text Box 194">
            <a:extLst>
              <a:ext uri="{FF2B5EF4-FFF2-40B4-BE49-F238E27FC236}">
                <a16:creationId xmlns:a16="http://schemas.microsoft.com/office/drawing/2014/main" id="{B8DC739F-EE2D-F848-986C-823685E05CEB}"/>
              </a:ext>
            </a:extLst>
          </p:cNvPr>
          <p:cNvSpPr txBox="1">
            <a:spLocks noChangeArrowheads="1"/>
          </p:cNvSpPr>
          <p:nvPr/>
        </p:nvSpPr>
        <p:spPr bwMode="auto">
          <a:xfrm>
            <a:off x="16037737" y="30179473"/>
            <a:ext cx="13167360" cy="1138727"/>
          </a:xfrm>
          <a:prstGeom prst="rect">
            <a:avLst/>
          </a:prstGeom>
          <a:no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800" b="1" dirty="0">
                <a:latin typeface="Helvetica" pitchFamily="2" charset="0"/>
                <a:cs typeface="Arial" panose="020B0604020202020204" pitchFamily="34" charset="0"/>
              </a:rPr>
              <a:t>Table 1: Standard curve data for raspberry ketone</a:t>
            </a:r>
            <a:endParaRPr lang="en-US" sz="2800" b="1" baseline="30000" dirty="0">
              <a:latin typeface="Helvetica" pitchFamily="2" charset="0"/>
              <a:cs typeface="Arial" panose="020B0604020202020204" pitchFamily="34" charset="0"/>
            </a:endParaRPr>
          </a:p>
          <a:p>
            <a:pPr eaLnBrk="1" hangingPunct="1"/>
            <a:endParaRPr lang="en-US" sz="2800" b="1" dirty="0">
              <a:latin typeface="Helvetica" pitchFamily="2" charset="0"/>
              <a:cs typeface="Arial" panose="020B0604020202020204" pitchFamily="34" charset="0"/>
            </a:endParaRPr>
          </a:p>
        </p:txBody>
      </p:sp>
      <p:sp>
        <p:nvSpPr>
          <p:cNvPr id="63" name="Text Box 194">
            <a:extLst>
              <a:ext uri="{FF2B5EF4-FFF2-40B4-BE49-F238E27FC236}">
                <a16:creationId xmlns:a16="http://schemas.microsoft.com/office/drawing/2014/main" id="{F80893A2-E122-6246-B56A-CD17A275574A}"/>
              </a:ext>
            </a:extLst>
          </p:cNvPr>
          <p:cNvSpPr txBox="1">
            <a:spLocks noChangeArrowheads="1"/>
          </p:cNvSpPr>
          <p:nvPr/>
        </p:nvSpPr>
        <p:spPr bwMode="auto">
          <a:xfrm>
            <a:off x="29108400" y="8386273"/>
            <a:ext cx="8135125" cy="1138727"/>
          </a:xfrm>
          <a:prstGeom prst="rect">
            <a:avLst/>
          </a:prstGeom>
          <a:noFill/>
          <a:ln w="12700">
            <a:no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2800" b="1" dirty="0">
                <a:latin typeface="Helvetica" pitchFamily="2" charset="0"/>
                <a:cs typeface="Arial" panose="020B0604020202020204" pitchFamily="34" charset="0"/>
              </a:rPr>
              <a:t>Table 2: Partition data for raspberry ketone</a:t>
            </a:r>
            <a:endParaRPr lang="en-US" sz="2800" b="1" baseline="30000" dirty="0">
              <a:latin typeface="Helvetica" pitchFamily="2" charset="0"/>
              <a:cs typeface="Arial" panose="020B0604020202020204" pitchFamily="34" charset="0"/>
            </a:endParaRPr>
          </a:p>
          <a:p>
            <a:pPr eaLnBrk="1" hangingPunct="1"/>
            <a:endParaRPr lang="en-US" sz="2800" b="1" dirty="0">
              <a:latin typeface="Helvetica" pitchFamily="2" charset="0"/>
              <a:cs typeface="Arial" panose="020B0604020202020204" pitchFamily="34" charset="0"/>
            </a:endParaRPr>
          </a:p>
        </p:txBody>
      </p:sp>
      <p:grpSp>
        <p:nvGrpSpPr>
          <p:cNvPr id="67" name="Group 66">
            <a:extLst>
              <a:ext uri="{FF2B5EF4-FFF2-40B4-BE49-F238E27FC236}">
                <a16:creationId xmlns:a16="http://schemas.microsoft.com/office/drawing/2014/main" id="{EFE4602F-879E-A64F-BE0A-AF2EFB637574}"/>
              </a:ext>
            </a:extLst>
          </p:cNvPr>
          <p:cNvGrpSpPr/>
          <p:nvPr/>
        </p:nvGrpSpPr>
        <p:grpSpPr>
          <a:xfrm>
            <a:off x="29255943" y="14782800"/>
            <a:ext cx="13167360" cy="6119575"/>
            <a:chOff x="29255943" y="15428462"/>
            <a:chExt cx="13167360" cy="6119575"/>
          </a:xfrm>
        </p:grpSpPr>
        <p:sp>
          <p:nvSpPr>
            <p:cNvPr id="64" name="Text Box 193">
              <a:extLst>
                <a:ext uri="{FF2B5EF4-FFF2-40B4-BE49-F238E27FC236}">
                  <a16:creationId xmlns:a16="http://schemas.microsoft.com/office/drawing/2014/main" id="{713D6447-7BA4-4244-86CC-76A10A7967E4}"/>
                </a:ext>
              </a:extLst>
            </p:cNvPr>
            <p:cNvSpPr txBox="1">
              <a:spLocks noChangeArrowheads="1"/>
            </p:cNvSpPr>
            <p:nvPr/>
          </p:nvSpPr>
          <p:spPr bwMode="auto">
            <a:xfrm>
              <a:off x="29255943" y="16100438"/>
              <a:ext cx="13167360" cy="5447599"/>
            </a:xfrm>
            <a:prstGeom prst="rect">
              <a:avLst/>
            </a:prstGeom>
            <a:solidFill>
              <a:schemeClr val="bg1"/>
            </a:solid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algn="just">
                <a:buFont typeface="Arial" panose="020B0604020202020204" pitchFamily="34" charset="0"/>
                <a:buChar char="•"/>
              </a:pPr>
              <a:r>
                <a:rPr lang="en-US" sz="2800" dirty="0">
                  <a:latin typeface="Helvetica" pitchFamily="2" charset="0"/>
                </a:rPr>
                <a:t>The stir-method allowed the solutions to be set on a constant rpm to prevent inconsistent outcomes. </a:t>
              </a:r>
            </a:p>
            <a:p>
              <a:pPr marL="457200" indent="-457200" algn="just">
                <a:buFont typeface="Arial" panose="020B0604020202020204" pitchFamily="34" charset="0"/>
                <a:buChar char="•"/>
              </a:pPr>
              <a:r>
                <a:rPr lang="en-US" sz="2800" dirty="0">
                  <a:latin typeface="Helvetica" pitchFamily="2" charset="0"/>
                </a:rPr>
                <a:t>Data results for the partition coefficient of raspberry ketone yielded replicable values. Therefore, these values can be applied to future studies.</a:t>
              </a:r>
            </a:p>
            <a:p>
              <a:pPr marL="457200" indent="-457200" algn="just">
                <a:buFont typeface="Arial" panose="020B0604020202020204" pitchFamily="34" charset="0"/>
                <a:buChar char="•"/>
              </a:pPr>
              <a:r>
                <a:rPr lang="en-US" sz="2800" dirty="0">
                  <a:latin typeface="Helvetica" pitchFamily="2" charset="0"/>
                </a:rPr>
                <a:t>A </a:t>
              </a:r>
              <a:r>
                <a:rPr lang="en-US" sz="2800" dirty="0" err="1">
                  <a:latin typeface="Helvetica" pitchFamily="2" charset="0"/>
                </a:rPr>
                <a:t>logP</a:t>
              </a:r>
              <a:r>
                <a:rPr lang="en-US" sz="2800" dirty="0">
                  <a:latin typeface="Helvetica" pitchFamily="2" charset="0"/>
                </a:rPr>
                <a:t> of 0.74 means that raspberry ketone is more soluble in organic solvents than hydrophilic solvents. </a:t>
              </a:r>
            </a:p>
            <a:p>
              <a:pPr marL="457200" indent="-457200" algn="just">
                <a:buFont typeface="Arial" panose="020B0604020202020204" pitchFamily="34" charset="0"/>
                <a:buChar char="•"/>
              </a:pPr>
              <a:r>
                <a:rPr lang="en-US" sz="2800" dirty="0">
                  <a:latin typeface="Helvetica" pitchFamily="2" charset="0"/>
                </a:rPr>
                <a:t>Raspberry ketone compound is composed mainly out of carbon atoms, this would explain the </a:t>
              </a:r>
              <a:r>
                <a:rPr lang="en-US" sz="2800" dirty="0" err="1">
                  <a:latin typeface="Helvetica" pitchFamily="2" charset="0"/>
                </a:rPr>
                <a:t>logP</a:t>
              </a:r>
              <a:r>
                <a:rPr lang="en-US" sz="2800" dirty="0">
                  <a:latin typeface="Helvetica" pitchFamily="2" charset="0"/>
                </a:rPr>
                <a:t> value. </a:t>
              </a:r>
            </a:p>
            <a:p>
              <a:pPr marL="457200" indent="-457200" algn="just">
                <a:buFont typeface="Arial" panose="020B0604020202020204" pitchFamily="34" charset="0"/>
                <a:buChar char="•"/>
              </a:pPr>
              <a:r>
                <a:rPr lang="en-US" sz="2800" dirty="0">
                  <a:latin typeface="Helvetica" pitchFamily="2" charset="0"/>
                </a:rPr>
                <a:t>The high partition coefficient means that the compound is highly lipid soluble, and would be able to pass through selectively permeable cell membranes.</a:t>
              </a:r>
            </a:p>
            <a:p>
              <a:pPr eaLnBrk="1" hangingPunct="1"/>
              <a:endParaRPr lang="en-US" sz="2800" dirty="0">
                <a:latin typeface="Helvetica" pitchFamily="2" charset="0"/>
              </a:endParaRPr>
            </a:p>
            <a:p>
              <a:pPr eaLnBrk="1" hangingPunct="1"/>
              <a:endParaRPr lang="en-US" sz="2800" dirty="0">
                <a:latin typeface="Helvetica" pitchFamily="2" charset="0"/>
              </a:endParaRPr>
            </a:p>
          </p:txBody>
        </p:sp>
        <p:sp>
          <p:nvSpPr>
            <p:cNvPr id="65" name="Rectangle 64">
              <a:extLst>
                <a:ext uri="{FF2B5EF4-FFF2-40B4-BE49-F238E27FC236}">
                  <a16:creationId xmlns:a16="http://schemas.microsoft.com/office/drawing/2014/main" id="{44F21626-B8E6-4443-8A41-F0198C807E37}"/>
                </a:ext>
              </a:extLst>
            </p:cNvPr>
            <p:cNvSpPr/>
            <p:nvPr/>
          </p:nvSpPr>
          <p:spPr>
            <a:xfrm>
              <a:off x="29255943" y="15428462"/>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Discussion</a:t>
              </a:r>
            </a:p>
          </p:txBody>
        </p:sp>
      </p:grpSp>
      <p:grpSp>
        <p:nvGrpSpPr>
          <p:cNvPr id="69" name="Group 68">
            <a:extLst>
              <a:ext uri="{FF2B5EF4-FFF2-40B4-BE49-F238E27FC236}">
                <a16:creationId xmlns:a16="http://schemas.microsoft.com/office/drawing/2014/main" id="{791852BB-D5AF-964A-BD16-65C3569BB45D}"/>
              </a:ext>
            </a:extLst>
          </p:cNvPr>
          <p:cNvGrpSpPr/>
          <p:nvPr/>
        </p:nvGrpSpPr>
        <p:grpSpPr>
          <a:xfrm>
            <a:off x="29260802" y="20040600"/>
            <a:ext cx="13167360" cy="5271625"/>
            <a:chOff x="29260802" y="18657907"/>
            <a:chExt cx="13167360" cy="5271625"/>
          </a:xfrm>
        </p:grpSpPr>
        <p:sp>
          <p:nvSpPr>
            <p:cNvPr id="36" name="Rectangle 35"/>
            <p:cNvSpPr/>
            <p:nvPr/>
          </p:nvSpPr>
          <p:spPr>
            <a:xfrm>
              <a:off x="29260802" y="18657907"/>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Conclusion</a:t>
              </a:r>
            </a:p>
          </p:txBody>
        </p:sp>
        <p:sp>
          <p:nvSpPr>
            <p:cNvPr id="66" name="Text Box 193">
              <a:extLst>
                <a:ext uri="{FF2B5EF4-FFF2-40B4-BE49-F238E27FC236}">
                  <a16:creationId xmlns:a16="http://schemas.microsoft.com/office/drawing/2014/main" id="{E3501C42-EE60-BC41-AAB1-AD4F9BF84A57}"/>
                </a:ext>
              </a:extLst>
            </p:cNvPr>
            <p:cNvSpPr txBox="1">
              <a:spLocks noChangeArrowheads="1"/>
            </p:cNvSpPr>
            <p:nvPr/>
          </p:nvSpPr>
          <p:spPr bwMode="auto">
            <a:xfrm>
              <a:off x="29260802" y="19343708"/>
              <a:ext cx="13167360" cy="4585824"/>
            </a:xfrm>
            <a:prstGeom prst="rect">
              <a:avLst/>
            </a:prstGeom>
            <a:solidFill>
              <a:schemeClr val="bg1"/>
            </a:solid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algn="just">
                <a:buFont typeface="Arial" panose="020B0604020202020204" pitchFamily="34" charset="0"/>
                <a:buChar char="•"/>
              </a:pPr>
              <a:r>
                <a:rPr lang="en-US" sz="2800" dirty="0">
                  <a:latin typeface="Helvetica" pitchFamily="2" charset="0"/>
                </a:rPr>
                <a:t>According to the data collected the partition coefficient value of raspberry ketone was 0.74. </a:t>
              </a:r>
            </a:p>
            <a:p>
              <a:pPr marL="457200" indent="-457200" algn="just">
                <a:buFont typeface="Arial" panose="020B0604020202020204" pitchFamily="34" charset="0"/>
                <a:buChar char="•"/>
              </a:pPr>
              <a:r>
                <a:rPr lang="en-US" sz="2800" dirty="0">
                  <a:latin typeface="Helvetica" pitchFamily="2" charset="0"/>
                </a:rPr>
                <a:t>There is a reproducibility of experimental procedures, the application of methods could be further applied to various compounds.</a:t>
              </a:r>
            </a:p>
            <a:p>
              <a:pPr marL="457200" indent="-457200" algn="just">
                <a:buFont typeface="Arial" panose="020B0604020202020204" pitchFamily="34" charset="0"/>
                <a:buChar char="•"/>
              </a:pPr>
              <a:r>
                <a:rPr lang="en-US" sz="2800" dirty="0">
                  <a:latin typeface="Helvetica" pitchFamily="2" charset="0"/>
                </a:rPr>
                <a:t>Since raspberry ketone has a high numerical value for its partition coefficient, it is highly lipid soluble.</a:t>
              </a:r>
            </a:p>
            <a:p>
              <a:pPr marL="457200" indent="-457200" algn="just">
                <a:buFont typeface="Arial" panose="020B0604020202020204" pitchFamily="34" charset="0"/>
                <a:buChar char="•"/>
              </a:pPr>
              <a:r>
                <a:rPr lang="en-US" sz="2800" dirty="0">
                  <a:latin typeface="Helvetica" pitchFamily="2" charset="0"/>
                </a:rPr>
                <a:t>The high lipid solubility of raspberry ketone would allow it to penetrate, enter, and be active within animal cells.</a:t>
              </a:r>
            </a:p>
            <a:p>
              <a:pPr marL="457200" indent="-457200" algn="just">
                <a:buFont typeface="Arial" panose="020B0604020202020204" pitchFamily="34" charset="0"/>
                <a:buChar char="•"/>
              </a:pPr>
              <a:r>
                <a:rPr lang="en-US" sz="2800" dirty="0">
                  <a:latin typeface="Helvetica" pitchFamily="2" charset="0"/>
                </a:rPr>
                <a:t>This compound presents an opportunity to be a powerful tool in combating the obesity epidemic around the world. </a:t>
              </a:r>
            </a:p>
          </p:txBody>
        </p:sp>
      </p:grpSp>
      <p:grpSp>
        <p:nvGrpSpPr>
          <p:cNvPr id="70" name="Group 69">
            <a:extLst>
              <a:ext uri="{FF2B5EF4-FFF2-40B4-BE49-F238E27FC236}">
                <a16:creationId xmlns:a16="http://schemas.microsoft.com/office/drawing/2014/main" id="{A936F7A7-3C3B-4640-B860-E79A518774C2}"/>
              </a:ext>
            </a:extLst>
          </p:cNvPr>
          <p:cNvGrpSpPr/>
          <p:nvPr/>
        </p:nvGrpSpPr>
        <p:grpSpPr>
          <a:xfrm>
            <a:off x="29255943" y="25298400"/>
            <a:ext cx="13167360" cy="6918974"/>
            <a:chOff x="29255943" y="13218662"/>
            <a:chExt cx="13167360" cy="6918974"/>
          </a:xfrm>
        </p:grpSpPr>
        <p:sp>
          <p:nvSpPr>
            <p:cNvPr id="71" name="Text Box 193">
              <a:extLst>
                <a:ext uri="{FF2B5EF4-FFF2-40B4-BE49-F238E27FC236}">
                  <a16:creationId xmlns:a16="http://schemas.microsoft.com/office/drawing/2014/main" id="{390A9AE2-0CA3-5647-8D92-6AFBF35C043D}"/>
                </a:ext>
              </a:extLst>
            </p:cNvPr>
            <p:cNvSpPr txBox="1">
              <a:spLocks noChangeArrowheads="1"/>
            </p:cNvSpPr>
            <p:nvPr/>
          </p:nvSpPr>
          <p:spPr bwMode="auto">
            <a:xfrm>
              <a:off x="29255943" y="13828263"/>
              <a:ext cx="13167360" cy="6309373"/>
            </a:xfrm>
            <a:prstGeom prst="rect">
              <a:avLst/>
            </a:prstGeom>
            <a:solidFill>
              <a:schemeClr val="bg1"/>
            </a:solidFill>
            <a:ln w="12700">
              <a:no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algn="just">
                <a:buFont typeface="+mj-lt"/>
                <a:buAutoNum type="arabicPeriod"/>
              </a:pPr>
              <a:r>
                <a:rPr lang="en-US" sz="2800" dirty="0">
                  <a:latin typeface="Helvetica" pitchFamily="2" charset="0"/>
                </a:rPr>
                <a:t>Morimoto, C., Satoh, Y., Hara, M., Inoue, S., </a:t>
              </a:r>
              <a:r>
                <a:rPr lang="en-US" sz="2800" dirty="0" err="1">
                  <a:latin typeface="Helvetica" pitchFamily="2" charset="0"/>
                </a:rPr>
                <a:t>Tsujita</a:t>
              </a:r>
              <a:r>
                <a:rPr lang="en-US" sz="2800" dirty="0">
                  <a:latin typeface="Helvetica" pitchFamily="2" charset="0"/>
                </a:rPr>
                <a:t>, T., &amp; Okuda, H. (2005). Anti-obese action of raspberry ketone. </a:t>
              </a:r>
              <a:r>
                <a:rPr lang="en-US" sz="2800" i="1" dirty="0">
                  <a:latin typeface="Helvetica" pitchFamily="2" charset="0"/>
                </a:rPr>
                <a:t>Life Sciences</a:t>
              </a:r>
              <a:r>
                <a:rPr lang="en-US" sz="2800" dirty="0">
                  <a:latin typeface="Helvetica" pitchFamily="2" charset="0"/>
                </a:rPr>
                <a:t>, </a:t>
              </a:r>
              <a:r>
                <a:rPr lang="en-US" sz="2800" i="1" dirty="0">
                  <a:latin typeface="Helvetica" pitchFamily="2" charset="0"/>
                </a:rPr>
                <a:t>77</a:t>
              </a:r>
              <a:r>
                <a:rPr lang="en-US" sz="2800" dirty="0">
                  <a:latin typeface="Helvetica" pitchFamily="2" charset="0"/>
                </a:rPr>
                <a:t>(2), 194–204. </a:t>
              </a:r>
              <a:r>
                <a:rPr lang="en-US" sz="2800" dirty="0" err="1">
                  <a:latin typeface="Helvetica" pitchFamily="2" charset="0"/>
                </a:rPr>
                <a:t>doi</a:t>
              </a:r>
              <a:r>
                <a:rPr lang="en-US" sz="2800" dirty="0">
                  <a:latin typeface="Helvetica" pitchFamily="2" charset="0"/>
                </a:rPr>
                <a:t>: 10.1016/j.lfs.2004.12.029</a:t>
              </a:r>
            </a:p>
            <a:p>
              <a:pPr marL="457200" indent="-457200" algn="just">
                <a:buFont typeface="+mj-lt"/>
                <a:buAutoNum type="arabicPeriod"/>
              </a:pPr>
              <a:r>
                <a:rPr lang="en-US" sz="2800" dirty="0" err="1">
                  <a:latin typeface="Helvetica" pitchFamily="2" charset="0"/>
                </a:rPr>
                <a:t>Bhal</a:t>
              </a:r>
              <a:r>
                <a:rPr lang="en-US" sz="2800" dirty="0">
                  <a:latin typeface="Helvetica" pitchFamily="2" charset="0"/>
                </a:rPr>
                <a:t>, </a:t>
              </a:r>
              <a:r>
                <a:rPr lang="en-US" sz="2800" dirty="0" err="1">
                  <a:latin typeface="Helvetica" pitchFamily="2" charset="0"/>
                </a:rPr>
                <a:t>Sanjivanjit</a:t>
              </a:r>
              <a:r>
                <a:rPr lang="en-US" sz="2800" dirty="0">
                  <a:latin typeface="Helvetica" pitchFamily="2" charset="0"/>
                </a:rPr>
                <a:t> K. </a:t>
              </a:r>
              <a:r>
                <a:rPr lang="en-US" sz="2800" dirty="0" err="1">
                  <a:latin typeface="Helvetica" pitchFamily="2" charset="0"/>
                </a:rPr>
                <a:t>LogP</a:t>
              </a:r>
              <a:r>
                <a:rPr lang="en-US" sz="2800" dirty="0">
                  <a:latin typeface="Helvetica" pitchFamily="2" charset="0"/>
                </a:rPr>
                <a:t>—Making Sense of the Value. Advanced Chemistry Development, Inc.</a:t>
              </a:r>
            </a:p>
            <a:p>
              <a:pPr marL="457200" indent="-457200" algn="just">
                <a:buFont typeface="+mj-lt"/>
                <a:buAutoNum type="arabicPeriod"/>
              </a:pPr>
              <a:r>
                <a:rPr lang="en-US" sz="2800" dirty="0">
                  <a:latin typeface="Helvetica" pitchFamily="2" charset="0"/>
                </a:rPr>
                <a:t>Dalrymple, </a:t>
              </a:r>
              <a:r>
                <a:rPr lang="en-US" sz="2800" dirty="0" err="1">
                  <a:latin typeface="Helvetica" pitchFamily="2" charset="0"/>
                </a:rPr>
                <a:t>Omatoyo</a:t>
              </a:r>
              <a:r>
                <a:rPr lang="en-US" sz="2800" dirty="0">
                  <a:latin typeface="Helvetica" pitchFamily="2" charset="0"/>
                </a:rPr>
                <a:t> K.. Experimental Determination of the Octanol-Water Partition Coefficient for Acetophenone and Atrazine. Physical &amp; Chemical Principles of Environmental Engineering, 2005, 1-7.</a:t>
              </a:r>
            </a:p>
            <a:p>
              <a:pPr marL="457200" indent="-457200" algn="just">
                <a:buFont typeface="+mj-lt"/>
                <a:buAutoNum type="arabicPeriod"/>
              </a:pPr>
              <a:r>
                <a:rPr lang="en-US" sz="2800" dirty="0">
                  <a:latin typeface="Helvetica" pitchFamily="2" charset="0"/>
                </a:rPr>
                <a:t>Fisk AT, Rosenberg B, </a:t>
              </a:r>
              <a:r>
                <a:rPr lang="en-US" sz="2800" dirty="0" err="1">
                  <a:latin typeface="Helvetica" pitchFamily="2" charset="0"/>
                </a:rPr>
                <a:t>Cymbalisty</a:t>
              </a:r>
              <a:r>
                <a:rPr lang="en-US" sz="2800" dirty="0">
                  <a:latin typeface="Helvetica" pitchFamily="2" charset="0"/>
                </a:rPr>
                <a:t> CD, Stern GA, Muir DCG. 1999. Octanol/water partition coefficients of </a:t>
              </a:r>
              <a:r>
                <a:rPr lang="en-US" sz="2800" dirty="0" err="1">
                  <a:latin typeface="Helvetica" pitchFamily="2" charset="0"/>
                </a:rPr>
                <a:t>toxaphene</a:t>
              </a:r>
              <a:r>
                <a:rPr lang="en-US" sz="2800" dirty="0">
                  <a:latin typeface="Helvetica" pitchFamily="2" charset="0"/>
                </a:rPr>
                <a:t> congeners determined by the ’slow-stirring’ method. Chemosphere 39: 2549-2562.</a:t>
              </a:r>
            </a:p>
            <a:p>
              <a:pPr marL="457200" indent="-457200" algn="just">
                <a:buFont typeface="+mj-lt"/>
                <a:buAutoNum type="arabicPeriod"/>
              </a:pPr>
              <a:r>
                <a:rPr lang="en-US" sz="2800" dirty="0">
                  <a:latin typeface="Helvetica" pitchFamily="2" charset="0"/>
                </a:rPr>
                <a:t>Wilkin, Douglas, and Jean Brainard. “Phospholipid Bilayer.” CK, CK-12 Foundation, 4 July 2019, https://www.ck12.org/biology/phospholipid-bilayer/lesson/Phospholipid -Bilayers- BIO/.</a:t>
              </a:r>
            </a:p>
          </p:txBody>
        </p:sp>
        <p:sp>
          <p:nvSpPr>
            <p:cNvPr id="72" name="Rectangle 71">
              <a:extLst>
                <a:ext uri="{FF2B5EF4-FFF2-40B4-BE49-F238E27FC236}">
                  <a16:creationId xmlns:a16="http://schemas.microsoft.com/office/drawing/2014/main" id="{9062EA36-6C86-B342-933F-A8C6DDFEAAAD}"/>
                </a:ext>
              </a:extLst>
            </p:cNvPr>
            <p:cNvSpPr/>
            <p:nvPr/>
          </p:nvSpPr>
          <p:spPr>
            <a:xfrm>
              <a:off x="29255943" y="13218662"/>
              <a:ext cx="13167360" cy="685800"/>
            </a:xfrm>
            <a:prstGeom prst="rect">
              <a:avLst/>
            </a:prstGeom>
            <a:solidFill>
              <a:schemeClr val="accent1">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dirty="0">
                  <a:solidFill>
                    <a:schemeClr val="accent3">
                      <a:lumMod val="20000"/>
                      <a:lumOff val="80000"/>
                    </a:schemeClr>
                  </a:solidFill>
                  <a:latin typeface="Tw Cen MT" panose="020B0602020104020603" pitchFamily="34" charset="77"/>
                  <a:ea typeface="Apple Symbols" panose="02000000000000000000" pitchFamily="2" charset="-79"/>
                  <a:cs typeface="Apple Symbols" panose="02000000000000000000" pitchFamily="2" charset="-79"/>
                </a:rPr>
                <a:t>References</a:t>
              </a:r>
            </a:p>
          </p:txBody>
        </p:sp>
      </p:grpSp>
      <p:pic>
        <p:nvPicPr>
          <p:cNvPr id="2" name="Picture 2">
            <a:extLst>
              <a:ext uri="{FF2B5EF4-FFF2-40B4-BE49-F238E27FC236}">
                <a16:creationId xmlns:a16="http://schemas.microsoft.com/office/drawing/2014/main" id="{21AB1673-B3A7-2F44-A5A8-050BEDE3EFA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79205" y="15307979"/>
            <a:ext cx="12706449" cy="785682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3B3F8F58-6C94-8B4C-AF9D-61597722F0CF}"/>
              </a:ext>
            </a:extLst>
          </p:cNvPr>
          <p:cNvSpPr txBox="1"/>
          <p:nvPr/>
        </p:nvSpPr>
        <p:spPr>
          <a:xfrm>
            <a:off x="53566142" y="10589342"/>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3283</TotalTime>
  <Words>1409</Words>
  <Application>Microsoft Office PowerPoint</Application>
  <PresentationFormat>Custom</PresentationFormat>
  <Paragraphs>121</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Cambria Math</vt:lpstr>
      <vt:lpstr>Helvetica</vt:lpstr>
      <vt:lpstr>Tw Cen MT</vt:lpstr>
      <vt:lpstr>Office Theme</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Partition Coefficient of the Anti-Obesity Health Supplement Raspberry Ketone</dc:title>
  <dc:creator>Pashyn Morimoto;Bradley O. Ashburn</dc:creator>
  <dc:description>Quality poster printing
www.genigraphics.com
1-800-790-4001</dc:description>
  <cp:lastModifiedBy>Alphie Garcia</cp:lastModifiedBy>
  <cp:revision>193</cp:revision>
  <cp:lastPrinted>2013-02-12T02:21:55Z</cp:lastPrinted>
  <dcterms:created xsi:type="dcterms:W3CDTF">2013-02-10T21:14:48Z</dcterms:created>
  <dcterms:modified xsi:type="dcterms:W3CDTF">2020-04-21T07:22:46Z</dcterms:modified>
</cp:coreProperties>
</file>