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1" r:id="rId2"/>
  </p:sldMasterIdLst>
  <p:notesMasterIdLst>
    <p:notesMasterId r:id="rId17"/>
  </p:notesMasterIdLst>
  <p:sldIdLst>
    <p:sldId id="258" r:id="rId3"/>
    <p:sldId id="259" r:id="rId4"/>
    <p:sldId id="281" r:id="rId5"/>
    <p:sldId id="272" r:id="rId6"/>
    <p:sldId id="273" r:id="rId7"/>
    <p:sldId id="274" r:id="rId8"/>
    <p:sldId id="283" r:id="rId9"/>
    <p:sldId id="284" r:id="rId10"/>
    <p:sldId id="285" r:id="rId11"/>
    <p:sldId id="287" r:id="rId12"/>
    <p:sldId id="288" r:id="rId13"/>
    <p:sldId id="290" r:id="rId14"/>
    <p:sldId id="286" r:id="rId15"/>
    <p:sldId id="29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C7448A1-96A8-5D46-AC58-75DBCF94948E}">
          <p14:sldIdLst>
            <p14:sldId id="258"/>
            <p14:sldId id="259"/>
            <p14:sldId id="281"/>
          </p14:sldIdLst>
        </p14:section>
        <p14:section name="Untitled Section" id="{85F43992-2D5F-1E47-8822-F065D3CCCCE7}">
          <p14:sldIdLst>
            <p14:sldId id="272"/>
            <p14:sldId id="273"/>
            <p14:sldId id="274"/>
            <p14:sldId id="283"/>
            <p14:sldId id="284"/>
            <p14:sldId id="285"/>
            <p14:sldId id="287"/>
            <p14:sldId id="288"/>
            <p14:sldId id="290"/>
            <p14:sldId id="286"/>
            <p14:sldId id="291"/>
          </p14:sldIdLst>
        </p14:section>
        <p14:section name="Untitled Section" id="{C93A7A6D-6D83-ED46-B874-BA5C08B32555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CF0B"/>
    <a:srgbClr val="00F406"/>
    <a:srgbClr val="02E309"/>
    <a:srgbClr val="00FF00"/>
    <a:srgbClr val="00CE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60" autoAdjust="0"/>
    <p:restoredTop sz="96303" autoAdjust="0"/>
  </p:normalViewPr>
  <p:slideViewPr>
    <p:cSldViewPr snapToGrid="0">
      <p:cViewPr varScale="1">
        <p:scale>
          <a:sx n="112" d="100"/>
          <a:sy n="112" d="100"/>
        </p:scale>
        <p:origin x="25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20BB3-3CCB-4FE5-991B-82F6BCB48AF3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46DE6-3336-457D-A091-FA20AC1C53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498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6058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933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7891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260" y="462455"/>
            <a:ext cx="10515600" cy="822263"/>
          </a:xfrm>
        </p:spPr>
        <p:txBody>
          <a:bodyPr>
            <a:normAutofit/>
          </a:bodyPr>
          <a:lstStyle>
            <a:lvl1pPr>
              <a:defRPr sz="3600">
                <a:solidFill>
                  <a:srgbClr val="D24726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25936"/>
            <a:ext cx="10515600" cy="4351338"/>
          </a:xfrm>
        </p:spPr>
        <p:txBody>
          <a:bodyPr/>
          <a:lstStyle>
            <a:lvl1pPr>
              <a:defRPr sz="1400" baseline="0">
                <a:solidFill>
                  <a:srgbClr val="595959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>
              <a:defRPr sz="1200" baseline="0">
                <a:solidFill>
                  <a:srgbClr val="595959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>
              <a:defRPr sz="1200" baseline="0">
                <a:solidFill>
                  <a:srgbClr val="595959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  <a:lvl4pPr>
              <a:defRPr sz="1200" baseline="0">
                <a:solidFill>
                  <a:srgbClr val="595959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4pPr>
            <a:lvl5pPr>
              <a:defRPr sz="1200" baseline="0">
                <a:solidFill>
                  <a:srgbClr val="595959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2CD92-9D15-43B4-8516-073FCDAC90D4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E1560-7126-406C-A531-3A398E8D0EEA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52500" y="1284718"/>
            <a:ext cx="103632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5525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945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7121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/>
              <a:t>11/16/2020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415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/>
              <a:t>11/16/2020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34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/>
              <a:t>11/16/2020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879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/>
              <a:t>11/16/2020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54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/>
              <a:t>11/16/2020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015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/>
              <a:t>11/16/2020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8570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/>
              <a:pPr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109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2CD92-9D15-43B4-8516-073FCDAC90D4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E1560-7126-406C-A531-3A398E8D0E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122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3">
            <a:extLst>
              <a:ext uri="{FF2B5EF4-FFF2-40B4-BE49-F238E27FC236}">
                <a16:creationId xmlns:a16="http://schemas.microsoft.com/office/drawing/2014/main" xmlns="" id="{8CD2B798-7994-4548-A2BE-4AEF9C1A5FA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" name="Oval 5">
            <a:extLst>
              <a:ext uri="{FF2B5EF4-FFF2-40B4-BE49-F238E27FC236}">
                <a16:creationId xmlns:a16="http://schemas.microsoft.com/office/drawing/2014/main" xmlns="" id="{E6162320-3B67-42BB-AF9D-939326E648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6" name="Straight Connector 27">
            <a:extLst>
              <a:ext uri="{FF2B5EF4-FFF2-40B4-BE49-F238E27FC236}">
                <a16:creationId xmlns:a16="http://schemas.microsoft.com/office/drawing/2014/main" xmlns="" id="{6722E143-84C1-4F95-937C-78B92D2811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7" name="Rectangle 29">
            <a:extLst>
              <a:ext uri="{FF2B5EF4-FFF2-40B4-BE49-F238E27FC236}">
                <a16:creationId xmlns:a16="http://schemas.microsoft.com/office/drawing/2014/main" xmlns="" id="{B2F63790-02BE-4D55-ABCA-10CAD6091A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13611" y="648183"/>
            <a:ext cx="5370974" cy="179368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 b="1" kern="1200" cap="none" spc="2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Strategies For </a:t>
            </a:r>
            <a:r>
              <a:rPr lang="en-US" sz="4400" b="1" cap="none" spc="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4400" b="1" kern="1200" cap="none" spc="2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reening </a:t>
            </a:r>
            <a:r>
              <a:rPr lang="en-US" sz="4400" b="1" cap="none" spc="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4400" b="1" kern="1200" cap="none" spc="2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awaii’s </a:t>
            </a:r>
            <a:r>
              <a:rPr lang="en-US" sz="4400" b="1" cap="none" spc="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4400" b="1" kern="1200" cap="none" spc="2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mall </a:t>
            </a:r>
            <a:r>
              <a:rPr lang="en-US" sz="4400" b="1" cap="none" spc="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4400" b="1" kern="1200" cap="none" spc="2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usinesses</a:t>
            </a:r>
          </a:p>
        </p:txBody>
      </p:sp>
      <p:cxnSp>
        <p:nvCxnSpPr>
          <p:cNvPr id="38" name="Straight Connector 31">
            <a:extLst>
              <a:ext uri="{FF2B5EF4-FFF2-40B4-BE49-F238E27FC236}">
                <a16:creationId xmlns:a16="http://schemas.microsoft.com/office/drawing/2014/main" xmlns="" id="{B25F28BA-1F8F-4067-9CFA-0DBF0C7AF2A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09085" y="4343196"/>
            <a:ext cx="5029200" cy="0"/>
          </a:xfrm>
          <a:prstGeom prst="line">
            <a:avLst/>
          </a:prstGeom>
          <a:ln w="19050">
            <a:solidFill>
              <a:srgbClr val="97AA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BF0640CD-F932-4C4D-A9D7-C7A68786A1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06" r="19605"/>
          <a:stretch/>
        </p:blipFill>
        <p:spPr>
          <a:xfrm>
            <a:off x="6615118" y="975"/>
            <a:ext cx="55768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376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xmlns="" id="{F695226A-CF34-4691-82C8-C412B2D897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905" r="9091" b="550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2B1D4F77-A17C-43D7-B7FA-545148E4E9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336884" y="321176"/>
            <a:ext cx="4332307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1386D6-5603-4744-9B85-56AC25427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805" y="640263"/>
            <a:ext cx="3759240" cy="13449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Employee Engagement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xmlns="" id="{B0522974-DA94-BA4A-9EF1-4D0388AEF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110" y="2121763"/>
            <a:ext cx="3764826" cy="377301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Advantages implementing change with a small footprint.</a:t>
            </a:r>
          </a:p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Company culture</a:t>
            </a:r>
            <a:endParaRPr lang="en-US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Educating employees</a:t>
            </a:r>
          </a:p>
          <a:p>
            <a:endParaRPr lang="en-US" sz="180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257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xmlns="" id="{9200C8B5-FB5A-4F8B-A9BD-693C051418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CC39C887-02A8-2644-B1E1-0C4710F55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197427"/>
            <a:ext cx="5902061" cy="1543297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1300" b="1" dirty="0"/>
              <a:t/>
            </a:r>
            <a:br>
              <a:rPr lang="en-US" sz="1300" b="1" dirty="0"/>
            </a:br>
            <a:r>
              <a:rPr lang="en-US" sz="1300" b="1" dirty="0"/>
              <a:t/>
            </a:r>
            <a:br>
              <a:rPr lang="en-US" sz="1300" b="1" dirty="0"/>
            </a:br>
            <a:r>
              <a:rPr lang="en-US" sz="1300" b="1" dirty="0"/>
              <a:t/>
            </a:r>
            <a:br>
              <a:rPr lang="en-US" sz="1300" b="1" dirty="0"/>
            </a:br>
            <a:r>
              <a:rPr lang="en-US" sz="1300" b="1" dirty="0"/>
              <a:t/>
            </a:r>
            <a:br>
              <a:rPr lang="en-US" sz="1300" b="1" dirty="0"/>
            </a:br>
            <a:r>
              <a:rPr lang="en-US" sz="1300" b="1" dirty="0"/>
              <a:t/>
            </a:r>
            <a:br>
              <a:rPr lang="en-US" sz="1300" b="1" dirty="0"/>
            </a:br>
            <a:r>
              <a:rPr lang="en-US" sz="1300" b="1" dirty="0"/>
              <a:t/>
            </a:r>
            <a:br>
              <a:rPr lang="en-US" sz="1300" b="1" dirty="0"/>
            </a:br>
            <a:r>
              <a:rPr lang="en-US" sz="49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Ideal Situation</a:t>
            </a:r>
            <a:r>
              <a:rPr lang="en-US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699EC25-8834-C747-A376-EC41B09E7E52}"/>
              </a:ext>
            </a:extLst>
          </p:cNvPr>
          <p:cNvSpPr txBox="1"/>
          <p:nvPr/>
        </p:nvSpPr>
        <p:spPr>
          <a:xfrm>
            <a:off x="1024128" y="1740723"/>
            <a:ext cx="5902061" cy="4805549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/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 Relations</a:t>
            </a:r>
          </a:p>
          <a:p>
            <a:pPr lvl="1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“evidence showing positivity between employees feeling supported and job satisfaction”(Popescu &amp; Gasior, 2019).</a:t>
            </a: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Responsibility within a company</a:t>
            </a:r>
          </a:p>
          <a:p>
            <a:pPr lvl="1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findings about millennials</a:t>
            </a: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 employee pact</a:t>
            </a:r>
          </a:p>
        </p:txBody>
      </p:sp>
      <p:pic>
        <p:nvPicPr>
          <p:cNvPr id="10" name="Graphic 9" descr="Handshake">
            <a:extLst>
              <a:ext uri="{FF2B5EF4-FFF2-40B4-BE49-F238E27FC236}">
                <a16:creationId xmlns:a16="http://schemas.microsoft.com/office/drawing/2014/main" xmlns="" id="{A59C2965-B560-485F-813D-2A31F3E044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552267" y="1429173"/>
            <a:ext cx="3999654" cy="3999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256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695226A-CF34-4691-82C8-C412B2D897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006" b="5445"/>
          <a:stretch/>
        </p:blipFill>
        <p:spPr>
          <a:xfrm>
            <a:off x="20" y="0"/>
            <a:ext cx="12191980" cy="6858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xmlns="" id="{001386D6-5603-4744-9B85-56AC25427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Strategic Recommendations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49438CAE-BF3C-DB41-8C88-FF32A622B5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260" y="2130136"/>
            <a:ext cx="10519540" cy="3847138"/>
          </a:xfrm>
        </p:spPr>
        <p:txBody>
          <a:bodyPr/>
          <a:lstStyle/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Bike to work incentives</a:t>
            </a:r>
          </a:p>
          <a:p>
            <a:pPr lvl="1"/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”Patagonia pays all U.S. and Canadian employees $2 per trip, up to two trips per day”(Mazzoni, 2014).</a:t>
            </a:r>
          </a:p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 vehicle charging station</a:t>
            </a:r>
          </a:p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stations for employees</a:t>
            </a:r>
          </a:p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Buy carbon credits for organization with employees</a:t>
            </a:r>
          </a:p>
          <a:p>
            <a:pPr lvl="1"/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”Once you </a:t>
            </a:r>
            <a: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know your </a:t>
            </a:r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carbon footprint, you can balance it by paying a penance”(Mager, Sibilia, 2010).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57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xmlns="" id="{15F1CC53-719A-4763-BF30-5E25A63CEF3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0F73AAB-0A7F-7D4A-83C4-B1B6A0D01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8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7050565-236D-0C41-9750-620E7F0B829E}"/>
              </a:ext>
            </a:extLst>
          </p:cNvPr>
          <p:cNvSpPr txBox="1"/>
          <p:nvPr/>
        </p:nvSpPr>
        <p:spPr>
          <a:xfrm>
            <a:off x="1024128" y="2286000"/>
            <a:ext cx="6066818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Climate change isn’t going anywhere</a:t>
            </a:r>
          </a:p>
          <a:p>
            <a:pPr lvl="1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 businesses are impactful within the community and the natural climate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</p:txBody>
      </p:sp>
      <p:pic>
        <p:nvPicPr>
          <p:cNvPr id="8" name="Picture 7" descr="Mountainside detail of Oahu's landscape">
            <a:extLst>
              <a:ext uri="{FF2B5EF4-FFF2-40B4-BE49-F238E27FC236}">
                <a16:creationId xmlns:a16="http://schemas.microsoft.com/office/drawing/2014/main" xmlns="" id="{FDB7733F-259C-E945-8EC6-D94E337FF1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669" r="32171" b="-1"/>
          <a:stretch/>
        </p:blipFill>
        <p:spPr>
          <a:xfrm>
            <a:off x="7552266" y="10"/>
            <a:ext cx="463973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552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5C44515-1F40-B04A-89B8-F4F3D6DA0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599348"/>
          </a:xfrm>
        </p:spPr>
        <p:txBody>
          <a:bodyPr>
            <a:noAutofit/>
          </a:bodyPr>
          <a:lstStyle/>
          <a:p>
            <a:r>
              <a:rPr lang="en-US" sz="44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6320C85-DB0B-064E-94B8-740011FD9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559859"/>
            <a:ext cx="9720073" cy="4749501"/>
          </a:xfrm>
        </p:spPr>
        <p:txBody>
          <a:bodyPr>
            <a:norm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Duthie, R. (2019). Lighting Tips to Reduce Small Business Energy Costs NOPEC 	https://www.nopec.org/blognewsroom/blog/lighting-tips-to-reduce-small-business-energy-costs/. 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Hawaii Energy.  (2020).  For Business, Energy Solutions. Retrieved October 17, 2020, from https://hawaiienergy.com.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Maryville University. (2019, July 26). Going Green: Benefits of Sustainability in Business. Maryville Online.  Retrieved October 20, 	2020, from https://online.maryville.edu/blog/importance-of-environmental-awareness-when-running-a-business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Mazzoni, M. (2014, May 9). 3p Weekend: Top 5 Corporate Bike-to-Work Incentives in the U.S. TriplePundit. 	https://www.triplepundit.com/story/2014/3p-weekend-top-5- corporate-bike-work-incentives-us/43951. 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Pacific Garbage Patch fattens up. (2018, March 31). New Scientist, 237(3171), 20.  doi:10.1016/S0262-4079(18)30563-3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Popescu, A. I., &amp; Gąsior, A. (2019). Learning by Engaging in Pro-Environmental Behavior at Work (Ser. Case Studies, pp. 121–134). 	Ubiquity Press. http://www.jstor.org/stable/j.ctvggx1wj.14. 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SBA Office of Advocacy (Ed.). (2018). Hawaii Small Business Profile. https://www.sba.gov/sites/default/files/advocacy/2018-	Small-	Business-Profiles-HI</a:t>
            </a:r>
          </a:p>
          <a:p>
            <a:endParaRPr lang="en-US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6D8780A-F802-B044-8B1B-98CD2BA709D1}"/>
              </a:ext>
            </a:extLst>
          </p:cNvPr>
          <p:cNvSpPr txBox="1"/>
          <p:nvPr/>
        </p:nvSpPr>
        <p:spPr>
          <a:xfrm>
            <a:off x="1869141" y="317350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350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Mountainside detail of Oahu's landscape">
            <a:extLst>
              <a:ext uri="{FF2B5EF4-FFF2-40B4-BE49-F238E27FC236}">
                <a16:creationId xmlns:a16="http://schemas.microsoft.com/office/drawing/2014/main" xmlns="" id="{A1F2565D-1C70-5845-8BEC-117304C2B7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2817" r="9091" b="1057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8" name="Freeform: Shape 27">
            <a:extLst>
              <a:ext uri="{FF2B5EF4-FFF2-40B4-BE49-F238E27FC236}">
                <a16:creationId xmlns:a16="http://schemas.microsoft.com/office/drawing/2014/main" xmlns="" id="{E862BE82-D00D-42C1-BF16-93AA37870C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xmlns="" id="{F6D92C2D-1D3D-4974-918C-06579FB354A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2333" y="-2"/>
            <a:ext cx="5441859" cy="5654940"/>
          </a:xfrm>
          <a:custGeom>
            <a:avLst/>
            <a:gdLst>
              <a:gd name="connsiteX0" fmla="*/ 0 w 5441859"/>
              <a:gd name="connsiteY0" fmla="*/ 0 h 5654940"/>
              <a:gd name="connsiteX1" fmla="*/ 4400492 w 5441859"/>
              <a:gd name="connsiteY1" fmla="*/ 0 h 5654940"/>
              <a:gd name="connsiteX2" fmla="*/ 4484767 w 5441859"/>
              <a:gd name="connsiteY2" fmla="*/ 76595 h 5654940"/>
              <a:gd name="connsiteX3" fmla="*/ 5441859 w 5441859"/>
              <a:gd name="connsiteY3" fmla="*/ 2387221 h 5654940"/>
              <a:gd name="connsiteX4" fmla="*/ 2174140 w 5441859"/>
              <a:gd name="connsiteY4" fmla="*/ 5654940 h 5654940"/>
              <a:gd name="connsiteX5" fmla="*/ 156693 w 5441859"/>
              <a:gd name="connsiteY5" fmla="*/ 4957981 h 5654940"/>
              <a:gd name="connsiteX6" fmla="*/ 0 w 5441859"/>
              <a:gd name="connsiteY6" fmla="*/ 4820612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0" y="0"/>
                </a:moveTo>
                <a:lnTo>
                  <a:pt x="4400492" y="0"/>
                </a:lnTo>
                <a:lnTo>
                  <a:pt x="4484767" y="76595"/>
                </a:lnTo>
                <a:cubicBezTo>
                  <a:pt x="5076108" y="667936"/>
                  <a:pt x="5441859" y="1484866"/>
                  <a:pt x="5441859" y="2387221"/>
                </a:cubicBezTo>
                <a:cubicBezTo>
                  <a:pt x="5441859" y="4191932"/>
                  <a:pt x="3978851" y="5654940"/>
                  <a:pt x="2174140" y="5654940"/>
                </a:cubicBezTo>
                <a:cubicBezTo>
                  <a:pt x="1412778" y="5654940"/>
                  <a:pt x="712231" y="5394557"/>
                  <a:pt x="156693" y="4957981"/>
                </a:cubicBezTo>
                <a:lnTo>
                  <a:pt x="0" y="4820612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836" y="632990"/>
            <a:ext cx="4517050" cy="104340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2300" b="1" dirty="0">
                <a:solidFill>
                  <a:schemeClr val="tx1"/>
                </a:solidFill>
                <a:latin typeface="+mj-lt"/>
                <a:cs typeface="+mj-cs"/>
              </a:rPr>
              <a:t/>
            </a:r>
            <a:br>
              <a:rPr lang="en-US" sz="2300" b="1" dirty="0">
                <a:solidFill>
                  <a:schemeClr val="tx1"/>
                </a:solidFill>
                <a:latin typeface="+mj-lt"/>
                <a:cs typeface="+mj-cs"/>
              </a:rPr>
            </a:br>
            <a:r>
              <a:rPr lang="en-US" sz="4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 Business</a:t>
            </a:r>
            <a:r>
              <a:rPr lang="en-US" sz="2300" b="1" dirty="0">
                <a:solidFill>
                  <a:schemeClr val="tx1"/>
                </a:solidFill>
                <a:latin typeface="+mj-lt"/>
                <a:cs typeface="+mj-cs"/>
              </a:rPr>
              <a:t/>
            </a:r>
            <a:br>
              <a:rPr lang="en-US" sz="2300" b="1" dirty="0">
                <a:solidFill>
                  <a:schemeClr val="tx1"/>
                </a:solidFill>
                <a:latin typeface="+mj-lt"/>
                <a:cs typeface="+mj-cs"/>
              </a:rPr>
            </a:br>
            <a:endParaRPr lang="en-US" sz="2300" b="1" dirty="0">
              <a:solidFill>
                <a:schemeClr val="tx1"/>
              </a:solidFill>
              <a:latin typeface="+mj-lt"/>
              <a:cs typeface="+mj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778D2CD-1F66-9C4D-AABD-CF069351922A}"/>
              </a:ext>
            </a:extLst>
          </p:cNvPr>
          <p:cNvSpPr txBox="1"/>
          <p:nvPr/>
        </p:nvSpPr>
        <p:spPr>
          <a:xfrm>
            <a:off x="295835" y="1774371"/>
            <a:ext cx="4773706" cy="31924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Varieties of small business in Hawaii</a:t>
            </a:r>
          </a:p>
          <a:p>
            <a:pPr marL="28575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industries</a:t>
            </a:r>
          </a:p>
          <a:p>
            <a:pPr marL="28575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Cultural connection to land</a:t>
            </a:r>
          </a:p>
          <a:p>
            <a:pPr marL="28575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SBA lists 271,340 employed by small business and 51.8% of private workforce</a:t>
            </a:r>
          </a:p>
          <a:p>
            <a:pPr marL="28575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21997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9200C8B5-FB5A-4F8B-A9BD-693C051418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29">
            <a:extLst>
              <a:ext uri="{FF2B5EF4-FFF2-40B4-BE49-F238E27FC236}">
                <a16:creationId xmlns:a16="http://schemas.microsoft.com/office/drawing/2014/main" xmlns="" id="{0C182E1D-3A89-2240-8D76-025759DA8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3133581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Issues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B32D96EC-99D1-7240-B842-A028C70D53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24128" y="2286000"/>
            <a:ext cx="3133580" cy="3931920"/>
          </a:xfrm>
        </p:spPr>
        <p:txBody>
          <a:bodyPr vert="horz" lIns="45720" tIns="45720" rIns="45720" bIns="45720" rtlCol="0">
            <a:norm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consumption and overuse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 reduction or elimination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Greening employee engagement</a:t>
            </a:r>
          </a:p>
        </p:txBody>
      </p:sp>
      <p:pic>
        <p:nvPicPr>
          <p:cNvPr id="34" name="Content Placeholder 33" descr="Light bulb on green grass">
            <a:extLst>
              <a:ext uri="{FF2B5EF4-FFF2-40B4-BE49-F238E27FC236}">
                <a16:creationId xmlns:a16="http://schemas.microsoft.com/office/drawing/2014/main" xmlns="" id="{1108D11E-09BD-0F4C-86F2-05A9A85515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2342" y="1122929"/>
            <a:ext cx="6909577" cy="4612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979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C30962D2-9C5F-4C2F-9D75-5047CCE94C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93B0D6E-D582-D643-B3AA-A8C72A204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1728" y="585216"/>
            <a:ext cx="5740739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Consumption</a:t>
            </a:r>
          </a:p>
        </p:txBody>
      </p:sp>
      <p:pic>
        <p:nvPicPr>
          <p:cNvPr id="10" name="Content Placeholder 9" descr="Light bulb on yellow background with sketched light beams and cord">
            <a:extLst>
              <a:ext uri="{FF2B5EF4-FFF2-40B4-BE49-F238E27FC236}">
                <a16:creationId xmlns:a16="http://schemas.microsoft.com/office/drawing/2014/main" xmlns="" id="{22BB2146-A068-2842-AB4A-261B4491B3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3114" r="-1" b="-1"/>
          <a:stretch/>
        </p:blipFill>
        <p:spPr>
          <a:xfrm>
            <a:off x="484635" y="484632"/>
            <a:ext cx="3248521" cy="351194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50F78CF7-743D-4F97-AEAF-6D872AEF4A6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897745" y="484632"/>
            <a:ext cx="1082693" cy="351194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A7DCBFCC-8C5F-4A93-997F-0A2BB3F0DF7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56896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5359BF7-ADE3-4A44-88AF-0822312534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16" r="4" b="24084"/>
          <a:stretch/>
        </p:blipFill>
        <p:spPr>
          <a:xfrm>
            <a:off x="484633" y="4150596"/>
            <a:ext cx="4495802" cy="2231808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9CDAC59B-7345-FB41-B996-BAA6876865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89600" y="2084832"/>
            <a:ext cx="6002868" cy="3256095"/>
          </a:xfrm>
        </p:spPr>
        <p:txBody>
          <a:bodyPr vert="horz" lIns="45720" tIns="45720" rIns="45720" bIns="45720" rtlCol="0">
            <a:no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 to reduce monthly costs while consuming less energy and emitting less emissions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”Lighting can account for 20-50% of a businesses overall energy costs”(Hawaii Energy, 2020). </a:t>
            </a:r>
          </a:p>
        </p:txBody>
      </p:sp>
    </p:spTree>
    <p:extLst>
      <p:ext uri="{BB962C8B-B14F-4D97-AF65-F5344CB8AC3E}">
        <p14:creationId xmlns:p14="http://schemas.microsoft.com/office/powerpoint/2010/main" val="2319549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xmlns="" id="{E91DC736-0EF8-4F87-9146-EBF1D2EE4D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D5359BF7-ADE3-4A44-88AF-0822312534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1863" b="909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097CD68E-23E3-4007-8847-CD0944C4F7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93B0D6E-D582-D643-B3AA-A8C72A204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771989"/>
            <a:ext cx="4023360" cy="640891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Ideal Situation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AF2F604E-43BE-4DC3-B983-E071523364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08C9B587-E65E-4B52-B37C-ABEBB6E879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1749322-0A93-3C43-9D54-7FE5486F40C5}"/>
              </a:ext>
            </a:extLst>
          </p:cNvPr>
          <p:cNvSpPr txBox="1"/>
          <p:nvPr/>
        </p:nvSpPr>
        <p:spPr>
          <a:xfrm>
            <a:off x="5205845" y="1319645"/>
            <a:ext cx="542405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Enhance productivity while increasing customer shopping time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Utilize lighting sources such as LED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Lower costs and efficiency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467726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xmlns="" id="{C1DD1A8A-57D5-4A81-AD04-532B043C56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D5359BF7-ADE3-4A44-88AF-0822312534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7279"/>
          <a:stretch/>
        </p:blipFill>
        <p:spPr>
          <a:xfrm>
            <a:off x="19049" y="0"/>
            <a:ext cx="12191999" cy="685799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007891EC-4501-44ED-A8C8-B11B6DB767A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93B0D6E-D582-D643-B3AA-A8C72A204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752" y="285008"/>
            <a:ext cx="10058400" cy="973776"/>
          </a:xfr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Strategic Recommendation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A0AC5F8-5B39-3A44-81F5-0B32F8CA0F39}"/>
              </a:ext>
            </a:extLst>
          </p:cNvPr>
          <p:cNvSpPr txBox="1"/>
          <p:nvPr/>
        </p:nvSpPr>
        <p:spPr>
          <a:xfrm>
            <a:off x="2161309" y="1543792"/>
            <a:ext cx="7907481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out incandescent for LED</a:t>
            </a: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”Last on average 25,000 hours vs. 750 to incandescent, approximate savings of $200 per bulb lifetime”(Duthie, 2019).</a:t>
            </a: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Further support local businesses with changes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Solar panels to existing businesses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“average commercial property owner will save about       	$500 per month on electricity, equaling $587,377 over 	the life of a solar system”(Maryville University, 2019).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488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xmlns="" id="{15F1CC53-719A-4763-BF30-5E25A63CEF3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7D669D14-2F05-384F-940A-2003951B4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8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 Reduction</a:t>
            </a:r>
            <a:r>
              <a:rPr lang="en-US" sz="4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FA08E68-CC88-7A45-B914-2FCB73B34BFE}"/>
              </a:ext>
            </a:extLst>
          </p:cNvPr>
          <p:cNvSpPr txBox="1"/>
          <p:nvPr/>
        </p:nvSpPr>
        <p:spPr>
          <a:xfrm>
            <a:off x="1024128" y="2286000"/>
            <a:ext cx="6066818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Keep the natural environment beautiful </a:t>
            </a: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Garbage patch in the ocean</a:t>
            </a:r>
          </a:p>
          <a:p>
            <a:pPr marL="800100" lvl="1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“79,000 tons floating in Pacific Garbage Patch between Hawaii and California”(New Scientist, 2018).</a:t>
            </a: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Scarce resources and land area</a:t>
            </a:r>
          </a:p>
        </p:txBody>
      </p:sp>
      <p:pic>
        <p:nvPicPr>
          <p:cNvPr id="6" name="Picture 5" descr="A large ship in a body of water&#10;&#10;Description automatically generated">
            <a:extLst>
              <a:ext uri="{FF2B5EF4-FFF2-40B4-BE49-F238E27FC236}">
                <a16:creationId xmlns:a16="http://schemas.microsoft.com/office/drawing/2014/main" xmlns="" id="{D8F090AE-3D41-49ED-8395-1949BEBCC0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800" r="27145"/>
          <a:stretch/>
        </p:blipFill>
        <p:spPr>
          <a:xfrm>
            <a:off x="7552266" y="10"/>
            <a:ext cx="463973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180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8CD2B798-7994-4548-A2BE-4AEF9C1A5FA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Oval 5">
            <a:extLst>
              <a:ext uri="{FF2B5EF4-FFF2-40B4-BE49-F238E27FC236}">
                <a16:creationId xmlns:a16="http://schemas.microsoft.com/office/drawing/2014/main" xmlns="" id="{E6162320-3B67-42BB-AF9D-939326E648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6722E143-84C1-4F95-937C-78B92D2811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2FDF0794-1B86-42B2-B8C7-F60123E638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7BC9C997-16CB-5547-A233-5EC763F4B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118324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b="1" kern="1200" cap="none" spc="2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Ideal </a:t>
            </a:r>
            <a:r>
              <a:rPr lang="en-US" sz="4400" b="1" kern="1200" cap="none" spc="2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Situation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96D07482-83A3-4451-943C-B469610829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2599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Tropical sandy beach">
            <a:extLst>
              <a:ext uri="{FF2B5EF4-FFF2-40B4-BE49-F238E27FC236}">
                <a16:creationId xmlns:a16="http://schemas.microsoft.com/office/drawing/2014/main" xmlns="" id="{47B94C5C-8193-624B-BFE9-A2B64552E9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38" r="34070"/>
          <a:stretch/>
        </p:blipFill>
        <p:spPr>
          <a:xfrm>
            <a:off x="4661531" y="0"/>
            <a:ext cx="7533742" cy="6858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E1AC032-FD96-8A47-A53E-32A7092FA91A}"/>
              </a:ext>
            </a:extLst>
          </p:cNvPr>
          <p:cNvSpPr txBox="1"/>
          <p:nvPr/>
        </p:nvSpPr>
        <p:spPr>
          <a:xfrm>
            <a:off x="5476009" y="1226127"/>
            <a:ext cx="6102380" cy="5131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sustainability promotes less expenditures on materials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Recycling funds used towards employees or positive programs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Less paper and products creates more space in workplace</a:t>
            </a:r>
          </a:p>
        </p:txBody>
      </p:sp>
    </p:spTree>
    <p:extLst>
      <p:ext uri="{BB962C8B-B14F-4D97-AF65-F5344CB8AC3E}">
        <p14:creationId xmlns:p14="http://schemas.microsoft.com/office/powerpoint/2010/main" val="4066647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3">
            <a:extLst>
              <a:ext uri="{FF2B5EF4-FFF2-40B4-BE49-F238E27FC236}">
                <a16:creationId xmlns:a16="http://schemas.microsoft.com/office/drawing/2014/main" xmlns="" id="{8CD2B798-7994-4548-A2BE-4AEF9C1A5FA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Oval 5">
            <a:extLst>
              <a:ext uri="{FF2B5EF4-FFF2-40B4-BE49-F238E27FC236}">
                <a16:creationId xmlns:a16="http://schemas.microsoft.com/office/drawing/2014/main" xmlns="" id="{E6162320-3B67-42BB-AF9D-939326E648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6" name="Straight Connector 17">
            <a:extLst>
              <a:ext uri="{FF2B5EF4-FFF2-40B4-BE49-F238E27FC236}">
                <a16:creationId xmlns:a16="http://schemas.microsoft.com/office/drawing/2014/main" xmlns="" id="{6722E143-84C1-4F95-937C-78B92D2811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7" name="Rectangle 19">
            <a:extLst>
              <a:ext uri="{FF2B5EF4-FFF2-40B4-BE49-F238E27FC236}">
                <a16:creationId xmlns:a16="http://schemas.microsoft.com/office/drawing/2014/main" xmlns="" id="{B2F63790-02BE-4D55-ABCA-10CAD6091A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3D494A-521E-4D49-A13E-FBA097892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259" y="648183"/>
            <a:ext cx="6225988" cy="186662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 b="1" kern="1200" cap="none" spc="2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Strategic Recommendations</a:t>
            </a:r>
          </a:p>
        </p:txBody>
      </p:sp>
      <p:cxnSp>
        <p:nvCxnSpPr>
          <p:cNvPr id="28" name="Straight Connector 21">
            <a:extLst>
              <a:ext uri="{FF2B5EF4-FFF2-40B4-BE49-F238E27FC236}">
                <a16:creationId xmlns:a16="http://schemas.microsoft.com/office/drawing/2014/main" xmlns="" id="{B25F28BA-1F8F-4067-9CFA-0DBF0C7AF2A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09085" y="4343196"/>
            <a:ext cx="5029200" cy="0"/>
          </a:xfrm>
          <a:prstGeom prst="line">
            <a:avLst/>
          </a:prstGeom>
          <a:ln w="19050">
            <a:solidFill>
              <a:srgbClr val="4EC2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oft wave of ocean on sandy beach">
            <a:extLst>
              <a:ext uri="{FF2B5EF4-FFF2-40B4-BE49-F238E27FC236}">
                <a16:creationId xmlns:a16="http://schemas.microsoft.com/office/drawing/2014/main" xmlns="" id="{C0CE22DC-4C55-0547-A4D2-27C5567F53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434" r="22878" b="-2"/>
          <a:stretch/>
        </p:blipFill>
        <p:spPr>
          <a:xfrm>
            <a:off x="6598195" y="0"/>
            <a:ext cx="5576882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2731E16-B9F3-354A-807C-4546F750B6CC}"/>
              </a:ext>
            </a:extLst>
          </p:cNvPr>
          <p:cNvSpPr txBox="1"/>
          <p:nvPr/>
        </p:nvSpPr>
        <p:spPr>
          <a:xfrm>
            <a:off x="7207624" y="2837329"/>
            <a:ext cx="437076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Recycle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Plastic alternatives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Analyze Current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7958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QuickStarter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4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351</Words>
  <Application>Microsoft Office PowerPoint</Application>
  <PresentationFormat>Widescreen</PresentationFormat>
  <Paragraphs>71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</vt:lpstr>
      <vt:lpstr>Calibri</vt:lpstr>
      <vt:lpstr>Segoe UI</vt:lpstr>
      <vt:lpstr>Segoe UI Light</vt:lpstr>
      <vt:lpstr>Segoe UI Semilight</vt:lpstr>
      <vt:lpstr>Times New Roman</vt:lpstr>
      <vt:lpstr>Tw Cen MT</vt:lpstr>
      <vt:lpstr>Tw Cen MT Condensed</vt:lpstr>
      <vt:lpstr>Wingdings 3</vt:lpstr>
      <vt:lpstr>Integral</vt:lpstr>
      <vt:lpstr>QuickStarter Theme</vt:lpstr>
      <vt:lpstr>Strategies For Greening Hawaii’s Small Businesses</vt:lpstr>
      <vt:lpstr> Small Business </vt:lpstr>
      <vt:lpstr>Key Issues</vt:lpstr>
      <vt:lpstr>Energy Consumption</vt:lpstr>
      <vt:lpstr>Ideal Situation</vt:lpstr>
      <vt:lpstr>Strategic Recommendation</vt:lpstr>
      <vt:lpstr>Waste Reduction </vt:lpstr>
      <vt:lpstr>Ideal Situation</vt:lpstr>
      <vt:lpstr>Strategic Recommendations</vt:lpstr>
      <vt:lpstr>Employee Engagement</vt:lpstr>
      <vt:lpstr>      Ideal Situation  </vt:lpstr>
      <vt:lpstr>Strategic Recommendations</vt:lpstr>
      <vt:lpstr>Conclusion 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Strategies For Greening Hawaii’s Small Businesses</dc:title>
  <dc:creator>Megan Abubo</dc:creator>
  <cp:lastModifiedBy>Rush Family</cp:lastModifiedBy>
  <cp:revision>4</cp:revision>
  <dcterms:created xsi:type="dcterms:W3CDTF">2020-11-16T21:11:50Z</dcterms:created>
  <dcterms:modified xsi:type="dcterms:W3CDTF">2020-11-17T01:41:06Z</dcterms:modified>
</cp:coreProperties>
</file>