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43891200" cy="32918400"/>
  <p:notesSz cx="7004050" cy="92900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0368">
          <p15:clr>
            <a:srgbClr val="000000"/>
          </p15:clr>
        </p15:guide>
        <p15:guide id="2" pos="13824">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 roundtripDataSignature="AMtx7mj5A1e8VFsXLKeo7V8zs8iwkogUn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8AF45A61-3056-4682-A20A-B6B8A3AE066F}">
  <a:tblStyle styleId="{8AF45A61-3056-4682-A20A-B6B8A3AE066F}" styleName="Table_0">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94660"/>
  </p:normalViewPr>
  <p:slideViewPr>
    <p:cSldViewPr snapToGrid="0">
      <p:cViewPr varScale="1">
        <p:scale>
          <a:sx n="14" d="100"/>
          <a:sy n="14" d="100"/>
        </p:scale>
        <p:origin x="-1736" y="-13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10" Type="http://schemas.openxmlformats.org/officeDocument/2006/relationships/viewProps" Target="viewProps.xml"/><Relationship Id="rId8" Type="http://customschemas.google.com/relationships/presentationmetadata" Target="metadata"/><Relationship Id="rId9" Type="http://schemas.openxmlformats.org/officeDocument/2006/relationships/presProps" Target="presProps.xml"/><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67575" y="696750"/>
            <a:ext cx="4669600" cy="34837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0400" y="4412750"/>
            <a:ext cx="5603225" cy="41805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1645894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
        <p:cNvGrpSpPr/>
        <p:nvPr/>
      </p:nvGrpSpPr>
      <p:grpSpPr>
        <a:xfrm>
          <a:off x="0" y="0"/>
          <a:ext cx="0" cy="0"/>
          <a:chOff x="0" y="0"/>
          <a:chExt cx="0" cy="0"/>
        </a:xfrm>
      </p:grpSpPr>
      <p:sp>
        <p:nvSpPr>
          <p:cNvPr id="28" name="Google Shape;28;p1:notes"/>
          <p:cNvSpPr txBox="1">
            <a:spLocks noGrp="1"/>
          </p:cNvSpPr>
          <p:nvPr>
            <p:ph type="body" idx="1"/>
          </p:nvPr>
        </p:nvSpPr>
        <p:spPr>
          <a:xfrm>
            <a:off x="700400" y="4412750"/>
            <a:ext cx="5603225" cy="418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 name="Google Shape;29;p1:notes"/>
          <p:cNvSpPr>
            <a:spLocks noGrp="1" noRot="1" noChangeAspect="1"/>
          </p:cNvSpPr>
          <p:nvPr>
            <p:ph type="sldImg" idx="2"/>
          </p:nvPr>
        </p:nvSpPr>
        <p:spPr>
          <a:xfrm>
            <a:off x="1167575" y="696750"/>
            <a:ext cx="4669600" cy="3483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
        <p:cNvGrpSpPr/>
        <p:nvPr/>
      </p:nvGrpSpPr>
      <p:grpSpPr>
        <a:xfrm>
          <a:off x="0" y="0"/>
          <a:ext cx="0" cy="0"/>
          <a:chOff x="0" y="0"/>
          <a:chExt cx="0" cy="0"/>
        </a:xfrm>
      </p:grpSpPr>
      <p:sp>
        <p:nvSpPr>
          <p:cNvPr id="12" name="Google Shape;12;p3"/>
          <p:cNvSpPr/>
          <p:nvPr/>
        </p:nvSpPr>
        <p:spPr>
          <a:xfrm>
            <a:off x="43159681" y="0"/>
            <a:ext cx="731520" cy="32918401"/>
          </a:xfrm>
          <a:prstGeom prst="rect">
            <a:avLst/>
          </a:prstGeom>
          <a:solidFill>
            <a:srgbClr val="D6E3BC"/>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3" name="Google Shape;13;p3"/>
          <p:cNvSpPr/>
          <p:nvPr/>
        </p:nvSpPr>
        <p:spPr>
          <a:xfrm>
            <a:off x="-3" y="0"/>
            <a:ext cx="731520" cy="32918401"/>
          </a:xfrm>
          <a:prstGeom prst="rect">
            <a:avLst/>
          </a:prstGeom>
          <a:solidFill>
            <a:srgbClr val="D6E3BC"/>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4" name="Google Shape;14;p3"/>
          <p:cNvSpPr/>
          <p:nvPr/>
        </p:nvSpPr>
        <p:spPr>
          <a:xfrm>
            <a:off x="0" y="0"/>
            <a:ext cx="43891199" cy="4114800"/>
          </a:xfrm>
          <a:prstGeom prst="rect">
            <a:avLst/>
          </a:prstGeom>
          <a:solidFill>
            <a:srgbClr val="366092"/>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5" name="Google Shape;15;p3"/>
          <p:cNvSpPr/>
          <p:nvPr/>
        </p:nvSpPr>
        <p:spPr>
          <a:xfrm>
            <a:off x="0" y="28803600"/>
            <a:ext cx="43891199" cy="4114800"/>
          </a:xfrm>
          <a:prstGeom prst="rect">
            <a:avLst/>
          </a:prstGeom>
          <a:solidFill>
            <a:srgbClr val="B7CCE4"/>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6" name="Google Shape;16;p3"/>
          <p:cNvSpPr/>
          <p:nvPr/>
        </p:nvSpPr>
        <p:spPr>
          <a:xfrm>
            <a:off x="-10515600" y="0"/>
            <a:ext cx="9601200" cy="32918401"/>
          </a:xfrm>
          <a:prstGeom prst="rect">
            <a:avLst/>
          </a:prstGeom>
          <a:solidFill>
            <a:srgbClr val="D8D8D8"/>
          </a:solidFill>
          <a:ln>
            <a:noFill/>
          </a:ln>
        </p:spPr>
        <p:txBody>
          <a:bodyPr spcFirstLastPara="1" wrap="square" lIns="171400" tIns="171400" rIns="171400" bIns="171400" anchor="t" anchorCtr="0">
            <a:noAutofit/>
          </a:bodyPr>
          <a:lstStyle/>
          <a:p>
            <a:pPr marL="0" marR="0" lvl="0" indent="0" algn="l" rtl="0">
              <a:spcBef>
                <a:spcPts val="0"/>
              </a:spcBef>
              <a:spcAft>
                <a:spcPts val="0"/>
              </a:spcAft>
              <a:buNone/>
            </a:pPr>
            <a:r>
              <a:rPr lang="en-US" sz="7200" b="0" i="0" u="none" strike="noStrike" cap="none">
                <a:solidFill>
                  <a:srgbClr val="7F7F7F"/>
                </a:solidFill>
                <a:latin typeface="Calibri"/>
                <a:ea typeface="Calibri"/>
                <a:cs typeface="Calibri"/>
                <a:sym typeface="Calibri"/>
              </a:rPr>
              <a:t>Poster Print Size:</a:t>
            </a:r>
            <a:endParaRPr sz="72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This poster template is 36” high by 48” wide. It can be used to print any poster with a 3:4 aspect ratio.</a:t>
            </a:r>
            <a:endParaRPr/>
          </a:p>
          <a:p>
            <a:pPr marL="0" marR="0" lvl="0" indent="0" algn="l" rtl="0">
              <a:spcBef>
                <a:spcPts val="1800"/>
              </a:spcBef>
              <a:spcAft>
                <a:spcPts val="0"/>
              </a:spcAft>
              <a:buNone/>
            </a:pPr>
            <a:r>
              <a:rPr lang="en-US" sz="7200" b="0" i="0" u="none" strike="noStrike" cap="none">
                <a:solidFill>
                  <a:srgbClr val="7F7F7F"/>
                </a:solidFill>
                <a:latin typeface="Calibri"/>
                <a:ea typeface="Calibri"/>
                <a:cs typeface="Calibri"/>
                <a:sym typeface="Calibri"/>
              </a:rPr>
              <a:t>Placeholders:</a:t>
            </a:r>
            <a:endParaRPr sz="72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a:p>
          <a:p>
            <a:pPr marL="0" marR="0" lvl="0" indent="0" algn="l" rtl="0">
              <a:spcBef>
                <a:spcPts val="1800"/>
              </a:spcBef>
              <a:spcAft>
                <a:spcPts val="0"/>
              </a:spcAft>
              <a:buNone/>
            </a:pPr>
            <a:r>
              <a:rPr lang="en-US" sz="7200" b="0" i="0" u="none" strike="noStrike" cap="none">
                <a:solidFill>
                  <a:srgbClr val="7F7F7F"/>
                </a:solidFill>
                <a:latin typeface="Calibri"/>
                <a:ea typeface="Calibri"/>
                <a:cs typeface="Calibri"/>
                <a:sym typeface="Calibri"/>
              </a:rPr>
              <a:t>Image Quality:</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You can place digital photos or logo art in your poster file by selecting the </a:t>
            </a:r>
            <a:r>
              <a:rPr lang="en-US" sz="4900" b="1" i="0" u="none" strike="noStrike" cap="none">
                <a:solidFill>
                  <a:srgbClr val="7F7F7F"/>
                </a:solidFill>
                <a:latin typeface="Calibri"/>
                <a:ea typeface="Calibri"/>
                <a:cs typeface="Calibri"/>
                <a:sym typeface="Calibri"/>
              </a:rPr>
              <a:t>Insert, Picture</a:t>
            </a:r>
            <a:r>
              <a:rPr lang="en-US" sz="4900" b="0" i="0" u="none" strike="noStrike" cap="none">
                <a:solidFill>
                  <a:srgbClr val="7F7F7F"/>
                </a:solidFill>
                <a:latin typeface="Calibri"/>
                <a:ea typeface="Calibri"/>
                <a:cs typeface="Calibri"/>
                <a:sym typeface="Calibri"/>
              </a:rPr>
              <a:t> command, or by using standard copy &amp; paste. For best results, all graphic elements should be at least </a:t>
            </a:r>
            <a:r>
              <a:rPr lang="en-US" sz="4900" b="1" i="0" u="none" strike="noStrike" cap="none">
                <a:solidFill>
                  <a:srgbClr val="7F7F7F"/>
                </a:solidFill>
                <a:latin typeface="Calibri"/>
                <a:ea typeface="Calibri"/>
                <a:cs typeface="Calibri"/>
                <a:sym typeface="Calibri"/>
              </a:rPr>
              <a:t>150-200 pixels per inch in their final printed size</a:t>
            </a:r>
            <a:r>
              <a:rPr lang="en-US" sz="4900" b="0" i="0" u="none" strike="noStrike" cap="none">
                <a:solidFill>
                  <a:srgbClr val="7F7F7F"/>
                </a:solidFill>
                <a:latin typeface="Calibri"/>
                <a:ea typeface="Calibri"/>
                <a:cs typeface="Calibri"/>
                <a:sym typeface="Calibri"/>
              </a:rPr>
              <a:t>. For instance, a 1600 x 1200 pixel photo will usually look fine up to 8“-10” wide on your printed poster.</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a:p>
          <a:p>
            <a:pPr marL="0" marR="0" lvl="0" indent="0" algn="ctr" rtl="0">
              <a:spcBef>
                <a:spcPts val="1800"/>
              </a:spcBef>
              <a:spcAft>
                <a:spcPts val="0"/>
              </a:spcAft>
              <a:buNone/>
            </a:pPr>
            <a:r>
              <a:rPr lang="en-US" sz="3600" b="0" i="0" u="none" strike="noStrike" cap="none">
                <a:solidFill>
                  <a:srgbClr val="7F7F7F"/>
                </a:solidFill>
                <a:latin typeface="Calibri"/>
                <a:ea typeface="Calibri"/>
                <a:cs typeface="Calibri"/>
                <a:sym typeface="Calibri"/>
              </a:rPr>
              <a:t/>
            </a: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a:p>
        </p:txBody>
      </p:sp>
      <p:grpSp>
        <p:nvGrpSpPr>
          <p:cNvPr id="17" name="Google Shape;17;p3"/>
          <p:cNvGrpSpPr/>
          <p:nvPr/>
        </p:nvGrpSpPr>
        <p:grpSpPr>
          <a:xfrm>
            <a:off x="44805600" y="0"/>
            <a:ext cx="9601200" cy="32918399"/>
            <a:chOff x="33832800" y="0"/>
            <a:chExt cx="12801600" cy="43891199"/>
          </a:xfrm>
        </p:grpSpPr>
        <p:sp>
          <p:nvSpPr>
            <p:cNvPr id="18" name="Google Shape;18;p3"/>
            <p:cNvSpPr/>
            <p:nvPr/>
          </p:nvSpPr>
          <p:spPr>
            <a:xfrm>
              <a:off x="33832800" y="0"/>
              <a:ext cx="12801600" cy="43891199"/>
            </a:xfrm>
            <a:prstGeom prst="rect">
              <a:avLst/>
            </a:prstGeom>
            <a:solidFill>
              <a:srgbClr val="D8D8D8"/>
            </a:solidFill>
            <a:ln>
              <a:noFill/>
            </a:ln>
          </p:spPr>
          <p:txBody>
            <a:bodyPr spcFirstLastPara="1" wrap="square" lIns="228600" tIns="228600" rIns="228600" bIns="228600" anchor="t" anchorCtr="0">
              <a:noAutofit/>
            </a:bodyPr>
            <a:lstStyle/>
            <a:p>
              <a:pPr marL="0" marR="0" lvl="0" indent="0" algn="l" rtl="0">
                <a:spcBef>
                  <a:spcPts val="0"/>
                </a:spcBef>
                <a:spcAft>
                  <a:spcPts val="0"/>
                </a:spcAft>
                <a:buNone/>
              </a:pPr>
              <a:r>
                <a:rPr lang="en-US" sz="7200" b="0" i="0" u="none" strike="noStrike" cap="none">
                  <a:solidFill>
                    <a:srgbClr val="7F7F7F"/>
                  </a:solidFill>
                  <a:latin typeface="Calibri"/>
                  <a:ea typeface="Calibri"/>
                  <a:cs typeface="Calibri"/>
                  <a:sym typeface="Calibri"/>
                </a:rPr>
                <a:t>Change Color Theme:</a:t>
              </a:r>
              <a:endParaRPr sz="72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This template is designed to use the built-in color themes in the newer versions of PowerPoint.</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To change the color theme, select the </a:t>
              </a:r>
              <a:r>
                <a:rPr lang="en-US" sz="4900" b="1" i="0" u="none" strike="noStrike" cap="none">
                  <a:solidFill>
                    <a:srgbClr val="7F7F7F"/>
                  </a:solidFill>
                  <a:latin typeface="Calibri"/>
                  <a:ea typeface="Calibri"/>
                  <a:cs typeface="Calibri"/>
                  <a:sym typeface="Calibri"/>
                </a:rPr>
                <a:t>Design</a:t>
              </a:r>
              <a:r>
                <a:rPr lang="en-US" sz="4900" b="0" i="0" u="none" strike="noStrike" cap="none">
                  <a:solidFill>
                    <a:srgbClr val="7F7F7F"/>
                  </a:solidFill>
                  <a:latin typeface="Calibri"/>
                  <a:ea typeface="Calibri"/>
                  <a:cs typeface="Calibri"/>
                  <a:sym typeface="Calibri"/>
                </a:rPr>
                <a:t> tab, then select the </a:t>
              </a:r>
              <a:r>
                <a:rPr lang="en-US" sz="4900" b="1" i="0" u="none" strike="noStrike" cap="none">
                  <a:solidFill>
                    <a:srgbClr val="7F7F7F"/>
                  </a:solidFill>
                  <a:latin typeface="Calibri"/>
                  <a:ea typeface="Calibri"/>
                  <a:cs typeface="Calibri"/>
                  <a:sym typeface="Calibri"/>
                </a:rPr>
                <a:t>Colors</a:t>
              </a:r>
              <a:r>
                <a:rPr lang="en-US" sz="4900" b="0" i="0" u="none" strike="noStrike" cap="none">
                  <a:solidFill>
                    <a:srgbClr val="7F7F7F"/>
                  </a:solidFill>
                  <a:latin typeface="Calibri"/>
                  <a:ea typeface="Calibri"/>
                  <a:cs typeface="Calibri"/>
                  <a:sym typeface="Calibri"/>
                </a:rPr>
                <a:t> drop-down list.</a:t>
              </a:r>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The default color theme for this template is “Office”, so you can always return to that after trying some of the alternatives.</a:t>
              </a:r>
              <a:endParaRPr/>
            </a:p>
            <a:p>
              <a:pPr marL="0" marR="0" lvl="0" indent="0" algn="l" rtl="0">
                <a:spcBef>
                  <a:spcPts val="1800"/>
                </a:spcBef>
                <a:spcAft>
                  <a:spcPts val="0"/>
                </a:spcAft>
                <a:buNone/>
              </a:pPr>
              <a:r>
                <a:rPr lang="en-US" sz="7200" b="0" i="0" u="none" strike="noStrike" cap="none">
                  <a:solidFill>
                    <a:srgbClr val="7F7F7F"/>
                  </a:solidFill>
                  <a:latin typeface="Calibri"/>
                  <a:ea typeface="Calibri"/>
                  <a:cs typeface="Calibri"/>
                  <a:sym typeface="Calibri"/>
                </a:rPr>
                <a:t>Printing Your Poster:</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Once your poster file is ready, visit </a:t>
              </a:r>
              <a:r>
                <a:rPr lang="en-US" sz="4900" b="1" i="0" u="none" strike="noStrike" cap="none">
                  <a:solidFill>
                    <a:srgbClr val="7F7F7F"/>
                  </a:solidFill>
                  <a:latin typeface="Calibri"/>
                  <a:ea typeface="Calibri"/>
                  <a:cs typeface="Calibri"/>
                  <a:sym typeface="Calibri"/>
                </a:rPr>
                <a:t>www.genigraphics.com</a:t>
              </a:r>
              <a:r>
                <a:rPr lang="en-US" sz="4900" b="0" i="0" u="none" strike="noStrike" cap="none">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ctr" rtl="0">
                <a:spcBef>
                  <a:spcPts val="0"/>
                </a:spcBef>
                <a:spcAft>
                  <a:spcPts val="0"/>
                </a:spcAft>
                <a:buNone/>
              </a:pPr>
              <a:r>
                <a:rPr lang="en-US" sz="4900" b="0" i="0" u="none" strike="noStrike" cap="none">
                  <a:solidFill>
                    <a:srgbClr val="7F7F7F"/>
                  </a:solidFill>
                  <a:latin typeface="Calibri"/>
                  <a:ea typeface="Calibri"/>
                  <a:cs typeface="Calibri"/>
                  <a:sym typeface="Calibri"/>
                </a:rPr>
                <a:t>US and Canada:  1-800-790-4001</a:t>
              </a:r>
              <a:br>
                <a:rPr lang="en-US" sz="4900" b="0" i="0" u="none" strike="noStrike" cap="none">
                  <a:solidFill>
                    <a:srgbClr val="7F7F7F"/>
                  </a:solidFill>
                  <a:latin typeface="Calibri"/>
                  <a:ea typeface="Calibri"/>
                  <a:cs typeface="Calibri"/>
                  <a:sym typeface="Calibri"/>
                </a:rPr>
              </a:br>
              <a:r>
                <a:rPr lang="en-US" sz="4900" b="0" i="0" u="none" strike="noStrike" cap="none">
                  <a:solidFill>
                    <a:srgbClr val="7F7F7F"/>
                  </a:solidFill>
                  <a:latin typeface="Calibri"/>
                  <a:ea typeface="Calibri"/>
                  <a:cs typeface="Calibri"/>
                  <a:sym typeface="Calibri"/>
                </a:rPr>
                <a:t>Email: info@genigraphics.com</a:t>
              </a:r>
              <a:endParaRPr/>
            </a:p>
            <a:p>
              <a:pPr marL="0" marR="0" lvl="0" indent="0" algn="ctr" rtl="0">
                <a:spcBef>
                  <a:spcPts val="0"/>
                </a:spcBef>
                <a:spcAft>
                  <a:spcPts val="0"/>
                </a:spcAft>
                <a:buNone/>
              </a:pPr>
              <a:r>
                <a:rPr lang="en-US" sz="3600" b="0" i="0" u="none" strike="noStrike" cap="none">
                  <a:solidFill>
                    <a:srgbClr val="7F7F7F"/>
                  </a:solidFill>
                  <a:latin typeface="Calibri"/>
                  <a:ea typeface="Calibri"/>
                  <a:cs typeface="Calibri"/>
                  <a:sym typeface="Calibri"/>
                </a:rPr>
                <a:t/>
              </a: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a:p>
          </p:txBody>
        </p:sp>
        <p:pic>
          <p:nvPicPr>
            <p:cNvPr id="19" name="Google Shape;19;p3"/>
            <p:cNvPicPr preferRelativeResize="0"/>
            <p:nvPr/>
          </p:nvPicPr>
          <p:blipFill rotWithShape="1">
            <a:blip r:embed="rId2">
              <a:alphaModFix/>
            </a:blip>
            <a:srcRect/>
            <a:stretch/>
          </p:blipFill>
          <p:spPr>
            <a:xfrm>
              <a:off x="34281341" y="9260274"/>
              <a:ext cx="11904515" cy="10246926"/>
            </a:xfrm>
            <a:prstGeom prst="rect">
              <a:avLst/>
            </a:prstGeom>
            <a:noFill/>
            <a:ln>
              <a:noFill/>
            </a:ln>
          </p:spPr>
        </p:pic>
      </p:grpSp>
      <p:pic>
        <p:nvPicPr>
          <p:cNvPr id="20" name="Google Shape;20;p3"/>
          <p:cNvPicPr preferRelativeResize="0"/>
          <p:nvPr/>
        </p:nvPicPr>
        <p:blipFill rotWithShape="1">
          <a:blip r:embed="rId3">
            <a:alphaModFix/>
          </a:blip>
          <a:srcRect/>
          <a:stretch/>
        </p:blipFill>
        <p:spPr>
          <a:xfrm>
            <a:off x="38404800" y="32613600"/>
            <a:ext cx="5297435" cy="18592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2194560" y="1318262"/>
            <a:ext cx="39502081" cy="5486400"/>
          </a:xfrm>
          <a:prstGeom prst="rect">
            <a:avLst/>
          </a:prstGeom>
          <a:noFill/>
          <a:ln>
            <a:noFill/>
          </a:ln>
        </p:spPr>
        <p:txBody>
          <a:bodyPr spcFirstLastPara="1" wrap="square" lIns="329125" tIns="164550" rIns="329125" bIns="16455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2194560" y="7680963"/>
            <a:ext cx="39502081" cy="21724623"/>
          </a:xfrm>
          <a:prstGeom prst="rect">
            <a:avLst/>
          </a:prstGeom>
          <a:noFill/>
          <a:ln>
            <a:noFill/>
          </a:ln>
        </p:spPr>
        <p:txBody>
          <a:bodyPr spcFirstLastPara="1" wrap="square" lIns="329125" tIns="164550" rIns="329125" bIns="16455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2194560" y="30510484"/>
            <a:ext cx="10241280" cy="1752600"/>
          </a:xfrm>
          <a:prstGeom prst="rect">
            <a:avLst/>
          </a:prstGeom>
          <a:noFill/>
          <a:ln>
            <a:noFill/>
          </a:ln>
        </p:spPr>
        <p:txBody>
          <a:bodyPr spcFirstLastPara="1" wrap="square" lIns="329125" tIns="164550" rIns="329125" bIns="16455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14996159" y="30510484"/>
            <a:ext cx="13898880" cy="1752600"/>
          </a:xfrm>
          <a:prstGeom prst="rect">
            <a:avLst/>
          </a:prstGeom>
          <a:noFill/>
          <a:ln>
            <a:noFill/>
          </a:ln>
        </p:spPr>
        <p:txBody>
          <a:bodyPr spcFirstLastPara="1" wrap="square" lIns="329125" tIns="164550" rIns="329125" bIns="16455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31455359" y="30510484"/>
            <a:ext cx="10241280" cy="1752600"/>
          </a:xfrm>
          <a:prstGeom prst="rect">
            <a:avLst/>
          </a:prstGeom>
          <a:noFill/>
          <a:ln>
            <a:noFill/>
          </a:ln>
        </p:spPr>
        <p:txBody>
          <a:bodyPr spcFirstLastPara="1" wrap="square" lIns="329125" tIns="164550" rIns="329125" bIns="1645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2194560" y="1318262"/>
            <a:ext cx="39502081" cy="5486400"/>
          </a:xfrm>
          <a:prstGeom prst="rect">
            <a:avLst/>
          </a:prstGeom>
          <a:noFill/>
          <a:ln>
            <a:noFill/>
          </a:ln>
        </p:spPr>
        <p:txBody>
          <a:bodyPr spcFirstLastPara="1" wrap="square" lIns="329125" tIns="164550" rIns="329125" bIns="164550" anchor="ctr" anchorCtr="0">
            <a:normAutofit/>
          </a:bodyPr>
          <a:lstStyle>
            <a:lvl1pPr marR="0" lvl="0" algn="ctr" rtl="0">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
          <p:cNvSpPr txBox="1">
            <a:spLocks noGrp="1"/>
          </p:cNvSpPr>
          <p:nvPr>
            <p:ph type="body" idx="1"/>
          </p:nvPr>
        </p:nvSpPr>
        <p:spPr>
          <a:xfrm>
            <a:off x="2194560" y="7680963"/>
            <a:ext cx="39502081" cy="21724623"/>
          </a:xfrm>
          <a:prstGeom prst="rect">
            <a:avLst/>
          </a:prstGeom>
          <a:noFill/>
          <a:ln>
            <a:noFill/>
          </a:ln>
        </p:spPr>
        <p:txBody>
          <a:bodyPr spcFirstLastPara="1" wrap="square" lIns="329125" tIns="164550" rIns="329125" bIns="164550" anchor="t" anchorCtr="0">
            <a:normAutofit/>
          </a:bodyPr>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1pPr>
            <a:lvl2pPr marL="914400" marR="0" lvl="1"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2pPr>
            <a:lvl3pPr marL="1371600" marR="0" lvl="2"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3pPr>
            <a:lvl4pPr marL="1828800" marR="0" lvl="3"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4pPr>
            <a:lvl5pPr marL="2286000" marR="0" lvl="4"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5pPr>
            <a:lvl6pPr marL="2743200" marR="0" lvl="5"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6pPr>
            <a:lvl7pPr marL="3200400" marR="0" lvl="6"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7pPr>
            <a:lvl8pPr marL="3657600" marR="0" lvl="7"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8pPr>
            <a:lvl9pPr marL="4114800" marR="0" lvl="8"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2194560" y="30510484"/>
            <a:ext cx="10241280" cy="1752600"/>
          </a:xfrm>
          <a:prstGeom prst="rect">
            <a:avLst/>
          </a:prstGeom>
          <a:noFill/>
          <a:ln>
            <a:noFill/>
          </a:ln>
        </p:spPr>
        <p:txBody>
          <a:bodyPr spcFirstLastPara="1" wrap="square" lIns="329125" tIns="164550" rIns="329125" bIns="164550" anchor="ctr" anchorCtr="0">
            <a:noAutofit/>
          </a:bodyPr>
          <a:lstStyle>
            <a:lvl1pPr marR="0" lvl="0" algn="l" rtl="0">
              <a:spcBef>
                <a:spcPts val="0"/>
              </a:spcBef>
              <a:spcAft>
                <a:spcPts val="0"/>
              </a:spcAft>
              <a:buSzPts val="1400"/>
              <a:buNone/>
              <a:defRPr sz="44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14996159" y="30510484"/>
            <a:ext cx="13898880" cy="1752600"/>
          </a:xfrm>
          <a:prstGeom prst="rect">
            <a:avLst/>
          </a:prstGeom>
          <a:noFill/>
          <a:ln>
            <a:noFill/>
          </a:ln>
        </p:spPr>
        <p:txBody>
          <a:bodyPr spcFirstLastPara="1" wrap="square" lIns="329125" tIns="164550" rIns="329125" bIns="164550" anchor="ctr" anchorCtr="0">
            <a:noAutofit/>
          </a:bodyPr>
          <a:lstStyle>
            <a:lvl1pPr marR="0" lvl="0" algn="ctr" rtl="0">
              <a:spcBef>
                <a:spcPts val="0"/>
              </a:spcBef>
              <a:spcAft>
                <a:spcPts val="0"/>
              </a:spcAft>
              <a:buSzPts val="1400"/>
              <a:buNone/>
              <a:defRPr sz="44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31455359" y="30510484"/>
            <a:ext cx="10241280" cy="1752600"/>
          </a:xfrm>
          <a:prstGeom prst="rect">
            <a:avLst/>
          </a:prstGeom>
          <a:noFill/>
          <a:ln>
            <a:noFill/>
          </a:ln>
        </p:spPr>
        <p:txBody>
          <a:bodyPr spcFirstLastPara="1" wrap="square" lIns="329125" tIns="164550" rIns="329125" bIns="164550" anchor="ctr" anchorCtr="0">
            <a:noAutofit/>
          </a:bodyPr>
          <a:lstStyle>
            <a:lvl1pPr marL="0" marR="0" lvl="0" indent="0" algn="r" rtl="0">
              <a:spcBef>
                <a:spcPts val="0"/>
              </a:spcBef>
              <a:buNone/>
              <a:defRPr sz="4400" b="0" i="0" u="none" strike="noStrike" cap="none">
                <a:solidFill>
                  <a:srgbClr val="888888"/>
                </a:solidFill>
                <a:latin typeface="Calibri"/>
                <a:ea typeface="Calibri"/>
                <a:cs typeface="Calibri"/>
                <a:sym typeface="Calibri"/>
              </a:defRPr>
            </a:lvl1pPr>
            <a:lvl2pPr marL="0" marR="0" lvl="1" indent="0" algn="r" rtl="0">
              <a:spcBef>
                <a:spcPts val="0"/>
              </a:spcBef>
              <a:buNone/>
              <a:defRPr sz="4400" b="0" i="0" u="none" strike="noStrike" cap="none">
                <a:solidFill>
                  <a:srgbClr val="888888"/>
                </a:solidFill>
                <a:latin typeface="Calibri"/>
                <a:ea typeface="Calibri"/>
                <a:cs typeface="Calibri"/>
                <a:sym typeface="Calibri"/>
              </a:defRPr>
            </a:lvl2pPr>
            <a:lvl3pPr marL="0" marR="0" lvl="2" indent="0" algn="r" rtl="0">
              <a:spcBef>
                <a:spcPts val="0"/>
              </a:spcBef>
              <a:buNone/>
              <a:defRPr sz="4400" b="0" i="0" u="none" strike="noStrike" cap="none">
                <a:solidFill>
                  <a:srgbClr val="888888"/>
                </a:solidFill>
                <a:latin typeface="Calibri"/>
                <a:ea typeface="Calibri"/>
                <a:cs typeface="Calibri"/>
                <a:sym typeface="Calibri"/>
              </a:defRPr>
            </a:lvl3pPr>
            <a:lvl4pPr marL="0" marR="0" lvl="3" indent="0" algn="r" rtl="0">
              <a:spcBef>
                <a:spcPts val="0"/>
              </a:spcBef>
              <a:buNone/>
              <a:defRPr sz="4400" b="0" i="0" u="none" strike="noStrike" cap="none">
                <a:solidFill>
                  <a:srgbClr val="888888"/>
                </a:solidFill>
                <a:latin typeface="Calibri"/>
                <a:ea typeface="Calibri"/>
                <a:cs typeface="Calibri"/>
                <a:sym typeface="Calibri"/>
              </a:defRPr>
            </a:lvl4pPr>
            <a:lvl5pPr marL="0" marR="0" lvl="4" indent="0" algn="r" rtl="0">
              <a:spcBef>
                <a:spcPts val="0"/>
              </a:spcBef>
              <a:buNone/>
              <a:defRPr sz="4400" b="0" i="0" u="none" strike="noStrike" cap="none">
                <a:solidFill>
                  <a:srgbClr val="888888"/>
                </a:solidFill>
                <a:latin typeface="Calibri"/>
                <a:ea typeface="Calibri"/>
                <a:cs typeface="Calibri"/>
                <a:sym typeface="Calibri"/>
              </a:defRPr>
            </a:lvl5pPr>
            <a:lvl6pPr marL="0" marR="0" lvl="5" indent="0" algn="r" rtl="0">
              <a:spcBef>
                <a:spcPts val="0"/>
              </a:spcBef>
              <a:buNone/>
              <a:defRPr sz="4400" b="0" i="0" u="none" strike="noStrike" cap="none">
                <a:solidFill>
                  <a:srgbClr val="888888"/>
                </a:solidFill>
                <a:latin typeface="Calibri"/>
                <a:ea typeface="Calibri"/>
                <a:cs typeface="Calibri"/>
                <a:sym typeface="Calibri"/>
              </a:defRPr>
            </a:lvl6pPr>
            <a:lvl7pPr marL="0" marR="0" lvl="6" indent="0" algn="r" rtl="0">
              <a:spcBef>
                <a:spcPts val="0"/>
              </a:spcBef>
              <a:buNone/>
              <a:defRPr sz="4400" b="0" i="0" u="none" strike="noStrike" cap="none">
                <a:solidFill>
                  <a:srgbClr val="888888"/>
                </a:solidFill>
                <a:latin typeface="Calibri"/>
                <a:ea typeface="Calibri"/>
                <a:cs typeface="Calibri"/>
                <a:sym typeface="Calibri"/>
              </a:defRPr>
            </a:lvl7pPr>
            <a:lvl8pPr marL="0" marR="0" lvl="7" indent="0" algn="r" rtl="0">
              <a:spcBef>
                <a:spcPts val="0"/>
              </a:spcBef>
              <a:buNone/>
              <a:defRPr sz="4400" b="0" i="0" u="none" strike="noStrike" cap="none">
                <a:solidFill>
                  <a:srgbClr val="888888"/>
                </a:solidFill>
                <a:latin typeface="Calibri"/>
                <a:ea typeface="Calibri"/>
                <a:cs typeface="Calibri"/>
                <a:sym typeface="Calibri"/>
              </a:defRPr>
            </a:lvl8pPr>
            <a:lvl9pPr marL="0" marR="0" lvl="8" indent="0" algn="r" rtl="0">
              <a:spcBef>
                <a:spcPts val="0"/>
              </a:spcBef>
              <a:buNone/>
              <a:defRPr sz="44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
        <p:cNvGrpSpPr/>
        <p:nvPr/>
      </p:nvGrpSpPr>
      <p:grpSpPr>
        <a:xfrm>
          <a:off x="0" y="0"/>
          <a:ext cx="0" cy="0"/>
          <a:chOff x="0" y="0"/>
          <a:chExt cx="0" cy="0"/>
        </a:xfrm>
      </p:grpSpPr>
      <p:sp>
        <p:nvSpPr>
          <p:cNvPr id="31" name="Google Shape;31;p1"/>
          <p:cNvSpPr txBox="1"/>
          <p:nvPr/>
        </p:nvSpPr>
        <p:spPr>
          <a:xfrm>
            <a:off x="5257800" y="553997"/>
            <a:ext cx="32918401" cy="1800376"/>
          </a:xfrm>
          <a:prstGeom prst="rect">
            <a:avLst/>
          </a:prstGeom>
          <a:noFill/>
          <a:ln>
            <a:noFill/>
          </a:ln>
        </p:spPr>
        <p:txBody>
          <a:bodyPr spcFirstLastPara="1" wrap="square" lIns="137125" tIns="342825" rIns="137125" bIns="342825" anchor="ctr" anchorCtr="0">
            <a:spAutoFit/>
          </a:bodyPr>
          <a:lstStyle/>
          <a:p>
            <a:pPr marL="0" marR="0" lvl="0" indent="0" algn="ctr" rtl="0">
              <a:spcBef>
                <a:spcPts val="0"/>
              </a:spcBef>
              <a:spcAft>
                <a:spcPts val="0"/>
              </a:spcAft>
              <a:buNone/>
            </a:pPr>
            <a:r>
              <a:rPr lang="en-US" sz="7200" b="1" dirty="0">
                <a:solidFill>
                  <a:srgbClr val="EAF1DD"/>
                </a:solidFill>
                <a:latin typeface="Calibri"/>
                <a:ea typeface="Calibri"/>
                <a:cs typeface="Calibri"/>
                <a:sym typeface="Calibri"/>
              </a:rPr>
              <a:t>Impact of Facemasks on Face Detection</a:t>
            </a:r>
            <a:endParaRPr sz="7200" b="1" i="0" u="none" strike="noStrike" cap="none" dirty="0">
              <a:solidFill>
                <a:srgbClr val="EAF1DD"/>
              </a:solidFill>
              <a:latin typeface="Calibri"/>
              <a:ea typeface="Calibri"/>
              <a:cs typeface="Calibri"/>
              <a:sym typeface="Calibri"/>
            </a:endParaRPr>
          </a:p>
        </p:txBody>
      </p:sp>
      <p:sp>
        <p:nvSpPr>
          <p:cNvPr id="32" name="Google Shape;32;p1"/>
          <p:cNvSpPr txBox="1"/>
          <p:nvPr/>
        </p:nvSpPr>
        <p:spPr>
          <a:xfrm>
            <a:off x="5486400" y="2400300"/>
            <a:ext cx="32918401" cy="1714500"/>
          </a:xfrm>
          <a:prstGeom prst="rect">
            <a:avLst/>
          </a:prstGeom>
          <a:noFill/>
          <a:ln>
            <a:noFill/>
          </a:ln>
        </p:spPr>
        <p:txBody>
          <a:bodyPr spcFirstLastPara="1" wrap="square" lIns="137125" tIns="137125" rIns="137125" bIns="137125" anchor="ctr" anchorCtr="0">
            <a:noAutofit/>
          </a:bodyPr>
          <a:lstStyle/>
          <a:p>
            <a:pPr marL="0" marR="0" lvl="0" indent="0" algn="ctr" rtl="0">
              <a:spcBef>
                <a:spcPts val="0"/>
              </a:spcBef>
              <a:spcAft>
                <a:spcPts val="0"/>
              </a:spcAft>
              <a:buNone/>
            </a:pPr>
            <a:r>
              <a:rPr lang="en-US" sz="4000">
                <a:solidFill>
                  <a:srgbClr val="EAF1DD"/>
                </a:solidFill>
                <a:latin typeface="Calibri"/>
                <a:ea typeface="Calibri"/>
                <a:cs typeface="Calibri"/>
                <a:sym typeface="Calibri"/>
              </a:rPr>
              <a:t>Anthony Chapman</a:t>
            </a:r>
            <a:endParaRPr sz="4000" b="0" i="0" u="none" strike="noStrike" cap="none" baseline="30000">
              <a:solidFill>
                <a:srgbClr val="EAF1DD"/>
              </a:solidFill>
              <a:latin typeface="Calibri"/>
              <a:ea typeface="Calibri"/>
              <a:cs typeface="Calibri"/>
              <a:sym typeface="Calibri"/>
            </a:endParaRPr>
          </a:p>
          <a:p>
            <a:pPr marL="0" marR="0" lvl="0" indent="0" algn="ctr" rtl="0">
              <a:spcBef>
                <a:spcPts val="0"/>
              </a:spcBef>
              <a:spcAft>
                <a:spcPts val="0"/>
              </a:spcAft>
              <a:buNone/>
            </a:pPr>
            <a:r>
              <a:rPr lang="en-US" sz="4000">
                <a:solidFill>
                  <a:srgbClr val="EAF1DD"/>
                </a:solidFill>
                <a:latin typeface="Calibri"/>
                <a:ea typeface="Calibri"/>
                <a:cs typeface="Calibri"/>
                <a:sym typeface="Calibri"/>
              </a:rPr>
              <a:t>University of Hawaii -- West Oahu</a:t>
            </a:r>
            <a:r>
              <a:rPr lang="en-US" sz="4000" b="0" i="0" u="none" strike="noStrike" cap="none">
                <a:solidFill>
                  <a:srgbClr val="EAF1DD"/>
                </a:solidFill>
                <a:latin typeface="Calibri"/>
                <a:ea typeface="Calibri"/>
                <a:cs typeface="Calibri"/>
                <a:sym typeface="Calibri"/>
              </a:rPr>
              <a:t> </a:t>
            </a:r>
            <a:endParaRPr/>
          </a:p>
        </p:txBody>
      </p:sp>
      <p:sp>
        <p:nvSpPr>
          <p:cNvPr id="33" name="Google Shape;33;p1"/>
          <p:cNvSpPr txBox="1"/>
          <p:nvPr/>
        </p:nvSpPr>
        <p:spPr>
          <a:xfrm>
            <a:off x="5029200" y="30022800"/>
            <a:ext cx="5382900" cy="2223600"/>
          </a:xfrm>
          <a:prstGeom prst="rect">
            <a:avLst/>
          </a:prstGeom>
          <a:solidFill>
            <a:srgbClr val="B7CCE4"/>
          </a:solidFill>
          <a:ln>
            <a:noFill/>
          </a:ln>
        </p:spPr>
        <p:txBody>
          <a:bodyPr spcFirstLastPara="1" wrap="square" lIns="68550" tIns="34275" rIns="68550" bIns="34275" anchor="t" anchorCtr="0">
            <a:spAutoFit/>
          </a:bodyPr>
          <a:lstStyle/>
          <a:p>
            <a:pPr marL="0" marR="0" lvl="0" indent="0" algn="l" rtl="0">
              <a:spcBef>
                <a:spcPts val="0"/>
              </a:spcBef>
              <a:spcAft>
                <a:spcPts val="0"/>
              </a:spcAft>
              <a:buNone/>
            </a:pPr>
            <a:r>
              <a:rPr lang="en-US" sz="2800">
                <a:solidFill>
                  <a:schemeClr val="dk1"/>
                </a:solidFill>
                <a:latin typeface="Calibri"/>
                <a:ea typeface="Calibri"/>
                <a:cs typeface="Calibri"/>
                <a:sym typeface="Calibri"/>
              </a:rPr>
              <a:t>Anthony Chapman</a:t>
            </a:r>
            <a:endParaRPr/>
          </a:p>
          <a:p>
            <a:pPr marL="0" marR="0" lvl="0" indent="0" algn="l" rtl="0">
              <a:spcBef>
                <a:spcPts val="0"/>
              </a:spcBef>
              <a:spcAft>
                <a:spcPts val="0"/>
              </a:spcAft>
              <a:buNone/>
            </a:pPr>
            <a:r>
              <a:rPr lang="en-US" sz="2800">
                <a:solidFill>
                  <a:schemeClr val="dk1"/>
                </a:solidFill>
                <a:latin typeface="Calibri"/>
                <a:ea typeface="Calibri"/>
                <a:cs typeface="Calibri"/>
                <a:sym typeface="Calibri"/>
              </a:rPr>
              <a:t>UH West Oahu</a:t>
            </a:r>
            <a:endParaRPr/>
          </a:p>
          <a:p>
            <a:pPr marL="0" marR="0" lvl="0" indent="0" algn="l" rtl="0">
              <a:spcBef>
                <a:spcPts val="0"/>
              </a:spcBef>
              <a:spcAft>
                <a:spcPts val="0"/>
              </a:spcAft>
              <a:buNone/>
            </a:pPr>
            <a:r>
              <a:rPr lang="en-US" sz="2800">
                <a:solidFill>
                  <a:schemeClr val="dk1"/>
                </a:solidFill>
                <a:latin typeface="Calibri"/>
                <a:ea typeface="Calibri"/>
                <a:cs typeface="Calibri"/>
                <a:sym typeface="Calibri"/>
              </a:rPr>
              <a:t>Email:anchapma@hawaii.edu</a:t>
            </a:r>
            <a:endParaRPr/>
          </a:p>
          <a:p>
            <a:pPr marL="0" marR="0" lvl="0" indent="0" algn="l" rtl="0">
              <a:spcBef>
                <a:spcPts val="0"/>
              </a:spcBef>
              <a:spcAft>
                <a:spcPts val="0"/>
              </a:spcAft>
              <a:buNone/>
            </a:pPr>
            <a:r>
              <a:rPr lang="en-US" sz="2800">
                <a:solidFill>
                  <a:schemeClr val="dk1"/>
                </a:solidFill>
                <a:latin typeface="Calibri"/>
                <a:ea typeface="Calibri"/>
                <a:cs typeface="Calibri"/>
                <a:sym typeface="Calibri"/>
              </a:rPr>
              <a:t>Phone: 808-282-9741</a:t>
            </a:r>
            <a:endParaRPr/>
          </a:p>
        </p:txBody>
      </p:sp>
      <p:sp>
        <p:nvSpPr>
          <p:cNvPr id="34" name="Google Shape;34;p1"/>
          <p:cNvSpPr txBox="1"/>
          <p:nvPr/>
        </p:nvSpPr>
        <p:spPr>
          <a:xfrm>
            <a:off x="1706880" y="29146503"/>
            <a:ext cx="1937494" cy="746346"/>
          </a:xfrm>
          <a:prstGeom prst="rect">
            <a:avLst/>
          </a:prstGeom>
          <a:noFill/>
          <a:ln>
            <a:noFill/>
          </a:ln>
        </p:spPr>
        <p:txBody>
          <a:bodyPr spcFirstLastPara="1" wrap="square" lIns="68550" tIns="34275" rIns="68550" bIns="34275" anchor="t" anchorCtr="0">
            <a:spAutoFit/>
          </a:bodyPr>
          <a:lstStyle/>
          <a:p>
            <a:pPr marL="0" marR="0" lvl="0" indent="0" algn="l" rtl="0">
              <a:spcBef>
                <a:spcPts val="0"/>
              </a:spcBef>
              <a:spcAft>
                <a:spcPts val="0"/>
              </a:spcAft>
              <a:buNone/>
            </a:pPr>
            <a:r>
              <a:rPr lang="en-US" sz="4400" b="1">
                <a:solidFill>
                  <a:schemeClr val="dk1"/>
                </a:solidFill>
                <a:latin typeface="Calibri"/>
                <a:ea typeface="Calibri"/>
                <a:cs typeface="Calibri"/>
                <a:sym typeface="Calibri"/>
              </a:rPr>
              <a:t>Contact</a:t>
            </a:r>
            <a:endParaRPr/>
          </a:p>
        </p:txBody>
      </p:sp>
      <p:sp>
        <p:nvSpPr>
          <p:cNvPr id="35" name="Google Shape;35;p1"/>
          <p:cNvSpPr txBox="1"/>
          <p:nvPr/>
        </p:nvSpPr>
        <p:spPr>
          <a:xfrm>
            <a:off x="21945603" y="29146503"/>
            <a:ext cx="2703473" cy="746346"/>
          </a:xfrm>
          <a:prstGeom prst="rect">
            <a:avLst/>
          </a:prstGeom>
          <a:noFill/>
          <a:ln>
            <a:noFill/>
          </a:ln>
        </p:spPr>
        <p:txBody>
          <a:bodyPr spcFirstLastPara="1" wrap="square" lIns="68550" tIns="34275" rIns="68550" bIns="34275" anchor="t" anchorCtr="0">
            <a:spAutoFit/>
          </a:bodyPr>
          <a:lstStyle/>
          <a:p>
            <a:pPr marL="0" marR="0" lvl="0" indent="0" algn="l" rtl="0">
              <a:spcBef>
                <a:spcPts val="0"/>
              </a:spcBef>
              <a:spcAft>
                <a:spcPts val="0"/>
              </a:spcAft>
              <a:buNone/>
            </a:pPr>
            <a:r>
              <a:rPr lang="en-US" sz="4400" b="1">
                <a:solidFill>
                  <a:schemeClr val="dk1"/>
                </a:solidFill>
                <a:latin typeface="Calibri"/>
                <a:ea typeface="Calibri"/>
                <a:cs typeface="Calibri"/>
                <a:sym typeface="Calibri"/>
              </a:rPr>
              <a:t>References</a:t>
            </a:r>
            <a:endParaRPr/>
          </a:p>
        </p:txBody>
      </p:sp>
      <p:sp>
        <p:nvSpPr>
          <p:cNvPr id="36" name="Google Shape;36;p1"/>
          <p:cNvSpPr txBox="1"/>
          <p:nvPr/>
        </p:nvSpPr>
        <p:spPr>
          <a:xfrm>
            <a:off x="1463050" y="5486400"/>
            <a:ext cx="13167300" cy="66786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0" lvl="0" indent="0" algn="l" rtl="0">
              <a:spcBef>
                <a:spcPts val="0"/>
              </a:spcBef>
              <a:spcAft>
                <a:spcPts val="0"/>
              </a:spcAft>
              <a:buSzPts val="1100"/>
              <a:buNone/>
            </a:pPr>
            <a:r>
              <a:rPr lang="en-US" sz="3100">
                <a:solidFill>
                  <a:srgbClr val="212121"/>
                </a:solidFill>
              </a:rPr>
              <a:t>Research suggests that COVID-19 facemasks degrade the performance of face detection technology. The purpose of this study is to quantify this effect and identify the ideal way to train face detection models when facemasks are present. To do this, I trained a machine learning model for face detection with 1,000 regular human faces using the You Only Look Once (YOLOv4) object detection framework. I tested the face detection capabilities of the model on both regular human faces and masked faces, recording the accuracy and recall rate for each group. I then trained a new model, incorporating masked faces into the initial training dataset. The adjusted model was tested to determine if the adjusted training set imporoved performance. This research will benefit machine learning researchers and data scientists who will train and utilize facial recognition models in the midst of COVID-19 and beyond.</a:t>
            </a:r>
            <a:endParaRPr sz="3100">
              <a:solidFill>
                <a:schemeClr val="dk1"/>
              </a:solidFill>
              <a:latin typeface="Calibri"/>
              <a:ea typeface="Calibri"/>
              <a:cs typeface="Calibri"/>
              <a:sym typeface="Calibri"/>
            </a:endParaRPr>
          </a:p>
          <a:p>
            <a:pPr marL="0" marR="0" lvl="0" indent="0" algn="l" rtl="0">
              <a:spcBef>
                <a:spcPts val="80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p:txBody>
      </p:sp>
      <p:sp>
        <p:nvSpPr>
          <p:cNvPr id="37" name="Google Shape;37;p1"/>
          <p:cNvSpPr/>
          <p:nvPr/>
        </p:nvSpPr>
        <p:spPr>
          <a:xfrm>
            <a:off x="1463040" y="4800600"/>
            <a:ext cx="1316736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Abstract</a:t>
            </a:r>
            <a:endParaRPr/>
          </a:p>
        </p:txBody>
      </p:sp>
      <p:sp>
        <p:nvSpPr>
          <p:cNvPr id="38" name="Google Shape;38;p1"/>
          <p:cNvSpPr txBox="1"/>
          <p:nvPr/>
        </p:nvSpPr>
        <p:spPr>
          <a:xfrm>
            <a:off x="15446395" y="13438025"/>
            <a:ext cx="13167300" cy="86484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0" lvl="0" indent="0" algn="l" rtl="0">
              <a:lnSpc>
                <a:spcPct val="115000"/>
              </a:lnSpc>
              <a:spcBef>
                <a:spcPts val="0"/>
              </a:spcBef>
              <a:spcAft>
                <a:spcPts val="0"/>
              </a:spcAft>
              <a:buClr>
                <a:schemeClr val="dk1"/>
              </a:buClr>
              <a:buSzPts val="1100"/>
              <a:buFont typeface="Arial"/>
              <a:buNone/>
            </a:pPr>
            <a:endParaRPr sz="2700">
              <a:solidFill>
                <a:schemeClr val="dk1"/>
              </a:solidFill>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p:txBody>
      </p:sp>
      <p:sp>
        <p:nvSpPr>
          <p:cNvPr id="39" name="Google Shape;39;p1"/>
          <p:cNvSpPr/>
          <p:nvPr/>
        </p:nvSpPr>
        <p:spPr>
          <a:xfrm>
            <a:off x="1463040" y="12559500"/>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Introduction &amp; Research Question </a:t>
            </a:r>
            <a:endParaRPr sz="4400" b="1">
              <a:solidFill>
                <a:srgbClr val="EAF1DD"/>
              </a:solidFill>
              <a:latin typeface="Calibri"/>
              <a:ea typeface="Calibri"/>
              <a:cs typeface="Calibri"/>
              <a:sym typeface="Calibri"/>
            </a:endParaRPr>
          </a:p>
        </p:txBody>
      </p:sp>
      <p:sp>
        <p:nvSpPr>
          <p:cNvPr id="40" name="Google Shape;40;p1"/>
          <p:cNvSpPr txBox="1"/>
          <p:nvPr/>
        </p:nvSpPr>
        <p:spPr>
          <a:xfrm>
            <a:off x="15361900" y="5642725"/>
            <a:ext cx="13167300" cy="65223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0" marR="0" lvl="0" indent="0" algn="l" rtl="0">
              <a:spcBef>
                <a:spcPts val="0"/>
              </a:spcBef>
              <a:spcAft>
                <a:spcPts val="0"/>
              </a:spcAft>
              <a:buNone/>
            </a:pPr>
            <a:r>
              <a:rPr lang="en-US" sz="3200" b="1">
                <a:solidFill>
                  <a:schemeClr val="dk1"/>
                </a:solidFill>
                <a:latin typeface="Calibri"/>
                <a:ea typeface="Calibri"/>
                <a:cs typeface="Calibri"/>
                <a:sym typeface="Calibri"/>
              </a:rPr>
              <a:t>Quantitative Analysis: </a:t>
            </a:r>
            <a:r>
              <a:rPr lang="en-US" sz="3200">
                <a:solidFill>
                  <a:schemeClr val="dk1"/>
                </a:solidFill>
                <a:latin typeface="Calibri"/>
                <a:ea typeface="Calibri"/>
                <a:cs typeface="Calibri"/>
                <a:sym typeface="Calibri"/>
              </a:rPr>
              <a:t>Trained two face detection models with different training datasets (masked vs unmasked faces) and analyzed the performance of each on both masked and unmasked faces.</a:t>
            </a:r>
            <a:endParaRPr sz="3200">
              <a:solidFill>
                <a:schemeClr val="dk1"/>
              </a:solidFill>
              <a:latin typeface="Calibri"/>
              <a:ea typeface="Calibri"/>
              <a:cs typeface="Calibri"/>
              <a:sym typeface="Calibri"/>
            </a:endParaRPr>
          </a:p>
          <a:p>
            <a:pPr marL="0" marR="0" lvl="0" indent="0" algn="l" rtl="0">
              <a:spcBef>
                <a:spcPts val="0"/>
              </a:spcBef>
              <a:spcAft>
                <a:spcPts val="0"/>
              </a:spcAft>
              <a:buNone/>
            </a:pPr>
            <a:endParaRPr sz="3200">
              <a:solidFill>
                <a:schemeClr val="dk1"/>
              </a:solidFill>
              <a:latin typeface="Calibri"/>
              <a:ea typeface="Calibri"/>
              <a:cs typeface="Calibri"/>
              <a:sym typeface="Calibri"/>
            </a:endParaRPr>
          </a:p>
          <a:p>
            <a:pPr marL="0" marR="0" lvl="0" indent="0" algn="l" rtl="0">
              <a:spcBef>
                <a:spcPts val="0"/>
              </a:spcBef>
              <a:spcAft>
                <a:spcPts val="0"/>
              </a:spcAft>
              <a:buNone/>
            </a:pPr>
            <a:r>
              <a:rPr lang="en-US" sz="3200" b="1">
                <a:solidFill>
                  <a:schemeClr val="dk1"/>
                </a:solidFill>
                <a:latin typeface="Calibri"/>
                <a:ea typeface="Calibri"/>
                <a:cs typeface="Calibri"/>
                <a:sym typeface="Calibri"/>
              </a:rPr>
              <a:t>Research Instruments:</a:t>
            </a:r>
            <a:endParaRPr sz="3200" b="1">
              <a:solidFill>
                <a:schemeClr val="dk1"/>
              </a:solidFill>
              <a:latin typeface="Calibri"/>
              <a:ea typeface="Calibri"/>
              <a:cs typeface="Calibri"/>
              <a:sym typeface="Calibri"/>
            </a:endParaRPr>
          </a:p>
          <a:p>
            <a:pPr marL="457200" marR="0" lvl="0"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Training data acquired through Google Open Image database as well as academic sources. Manually labeled over 600 images of masked faces.</a:t>
            </a:r>
            <a:endParaRPr sz="3200">
              <a:solidFill>
                <a:schemeClr val="dk1"/>
              </a:solidFill>
              <a:latin typeface="Calibri"/>
              <a:ea typeface="Calibri"/>
              <a:cs typeface="Calibri"/>
              <a:sym typeface="Calibri"/>
            </a:endParaRPr>
          </a:p>
          <a:p>
            <a:pPr marL="457200" marR="0" lvl="0"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Research conducted on personal desktop workstation: NVIDIA RTX 2060 GPU utilizing the NVIDIA CUDA toolkit. </a:t>
            </a:r>
            <a:endParaRPr sz="3200">
              <a:solidFill>
                <a:schemeClr val="dk1"/>
              </a:solidFill>
              <a:latin typeface="Calibri"/>
              <a:ea typeface="Calibri"/>
              <a:cs typeface="Calibri"/>
              <a:sym typeface="Calibri"/>
            </a:endParaRPr>
          </a:p>
          <a:p>
            <a:pPr marL="457200" marR="0" lvl="0"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Trained detection models using the YOLOv4 framework by Redmon et al.</a:t>
            </a:r>
            <a:endParaRPr sz="3200">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p:txBody>
      </p:sp>
      <p:sp>
        <p:nvSpPr>
          <p:cNvPr id="41" name="Google Shape;41;p1"/>
          <p:cNvSpPr/>
          <p:nvPr/>
        </p:nvSpPr>
        <p:spPr>
          <a:xfrm>
            <a:off x="15361920" y="4800600"/>
            <a:ext cx="1316736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Research Design &amp; Data Collection </a:t>
            </a:r>
            <a:endParaRPr sz="4400" b="1">
              <a:solidFill>
                <a:srgbClr val="EAF1DD"/>
              </a:solidFill>
              <a:latin typeface="Calibri"/>
              <a:ea typeface="Calibri"/>
              <a:cs typeface="Calibri"/>
              <a:sym typeface="Calibri"/>
            </a:endParaRPr>
          </a:p>
        </p:txBody>
      </p:sp>
      <p:sp>
        <p:nvSpPr>
          <p:cNvPr id="42" name="Google Shape;42;p1"/>
          <p:cNvSpPr txBox="1"/>
          <p:nvPr/>
        </p:nvSpPr>
        <p:spPr>
          <a:xfrm>
            <a:off x="29260800" y="13654050"/>
            <a:ext cx="13167300" cy="65223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457200" marR="0" lvl="0"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The degradation caused by facemasks was substantial, about 18% reduction in MaP@0.50.</a:t>
            </a:r>
            <a:endParaRPr sz="3200">
              <a:solidFill>
                <a:schemeClr val="dk1"/>
              </a:solidFill>
              <a:latin typeface="Calibri"/>
              <a:ea typeface="Calibri"/>
              <a:cs typeface="Calibri"/>
              <a:sym typeface="Calibri"/>
            </a:endParaRPr>
          </a:p>
          <a:p>
            <a:pPr marL="457200" marR="0" lvl="0"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The mask-trained model has exceeding performance on masked faces, 99.99% MaP on test set.</a:t>
            </a:r>
            <a:endParaRPr sz="3200">
              <a:solidFill>
                <a:schemeClr val="dk1"/>
              </a:solidFill>
              <a:latin typeface="Calibri"/>
              <a:ea typeface="Calibri"/>
              <a:cs typeface="Calibri"/>
              <a:sym typeface="Calibri"/>
            </a:endParaRPr>
          </a:p>
          <a:p>
            <a:pPr marL="457200" marR="0" lvl="0"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masked-trained model is less accurate on non-masked faces compared to baseline</a:t>
            </a:r>
            <a:endParaRPr sz="3200">
              <a:solidFill>
                <a:schemeClr val="dk1"/>
              </a:solidFill>
              <a:latin typeface="Calibri"/>
              <a:ea typeface="Calibri"/>
              <a:cs typeface="Calibri"/>
              <a:sym typeface="Calibri"/>
            </a:endParaRPr>
          </a:p>
          <a:p>
            <a:pPr marL="0" marR="0" lvl="0" indent="0" algn="l" rtl="0">
              <a:spcBef>
                <a:spcPts val="0"/>
              </a:spcBef>
              <a:spcAft>
                <a:spcPts val="0"/>
              </a:spcAft>
              <a:buNone/>
            </a:pPr>
            <a:endParaRPr sz="3200">
              <a:solidFill>
                <a:schemeClr val="dk1"/>
              </a:solidFill>
              <a:latin typeface="Calibri"/>
              <a:ea typeface="Calibri"/>
              <a:cs typeface="Calibri"/>
              <a:sym typeface="Calibri"/>
            </a:endParaRPr>
          </a:p>
          <a:p>
            <a:pPr marL="0" marR="0" lvl="0" indent="0" algn="l" rtl="0">
              <a:spcBef>
                <a:spcPts val="0"/>
              </a:spcBef>
              <a:spcAft>
                <a:spcPts val="0"/>
              </a:spcAft>
              <a:buNone/>
            </a:pPr>
            <a:r>
              <a:rPr lang="en-US" sz="3200" b="1">
                <a:solidFill>
                  <a:schemeClr val="dk1"/>
                </a:solidFill>
                <a:latin typeface="Calibri"/>
                <a:ea typeface="Calibri"/>
                <a:cs typeface="Calibri"/>
                <a:sym typeface="Calibri"/>
              </a:rPr>
              <a:t>Future Research:</a:t>
            </a:r>
            <a:endParaRPr sz="3200" b="1">
              <a:solidFill>
                <a:schemeClr val="dk1"/>
              </a:solidFill>
              <a:latin typeface="Calibri"/>
              <a:ea typeface="Calibri"/>
              <a:cs typeface="Calibri"/>
              <a:sym typeface="Calibri"/>
            </a:endParaRPr>
          </a:p>
          <a:p>
            <a:pPr marL="0" marR="0" lvl="0" indent="0" algn="l" rtl="0">
              <a:spcBef>
                <a:spcPts val="0"/>
              </a:spcBef>
              <a:spcAft>
                <a:spcPts val="0"/>
              </a:spcAft>
              <a:buNone/>
            </a:pPr>
            <a:endParaRPr sz="3200" b="1">
              <a:solidFill>
                <a:schemeClr val="dk1"/>
              </a:solidFill>
              <a:latin typeface="Calibri"/>
              <a:ea typeface="Calibri"/>
              <a:cs typeface="Calibri"/>
              <a:sym typeface="Calibri"/>
            </a:endParaRPr>
          </a:p>
          <a:p>
            <a:pPr marL="457200" lvl="0"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The models in this research only detected faces -- it did not detect facemasks or distinguish masked vs. unmasked faces. Future research could focus on the applications of facemask detection.</a:t>
            </a:r>
            <a:endParaRPr sz="3200">
              <a:solidFill>
                <a:schemeClr val="dk1"/>
              </a:solidFill>
              <a:latin typeface="Calibri"/>
              <a:ea typeface="Calibri"/>
              <a:cs typeface="Calibri"/>
              <a:sym typeface="Calibri"/>
            </a:endParaRPr>
          </a:p>
          <a:p>
            <a:pPr marL="457200" marR="0" lvl="0"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Although it was not the focus here, YOLO v4 is capable of making detections in real-time.  More research could be conducted on real-time detection performance.</a:t>
            </a:r>
            <a:endParaRPr sz="3200">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r>
              <a:rPr lang="en-US" sz="3200" b="0" u="none">
                <a:solidFill>
                  <a:schemeClr val="dk1"/>
                </a:solidFill>
                <a:latin typeface="Calibri"/>
                <a:ea typeface="Calibri"/>
                <a:cs typeface="Calibri"/>
                <a:sym typeface="Calibri"/>
              </a:rPr>
              <a:t>.</a:t>
            </a:r>
            <a:endParaRPr sz="3200" b="0" u="none">
              <a:solidFill>
                <a:schemeClr val="dk1"/>
              </a:solidFill>
              <a:latin typeface="Calibri"/>
              <a:ea typeface="Calibri"/>
              <a:cs typeface="Calibri"/>
              <a:sym typeface="Calibri"/>
            </a:endParaRPr>
          </a:p>
        </p:txBody>
      </p:sp>
      <p:sp>
        <p:nvSpPr>
          <p:cNvPr id="43" name="Google Shape;43;p1"/>
          <p:cNvSpPr/>
          <p:nvPr/>
        </p:nvSpPr>
        <p:spPr>
          <a:xfrm>
            <a:off x="29260800" y="12414300"/>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Discussion</a:t>
            </a:r>
            <a:endParaRPr/>
          </a:p>
        </p:txBody>
      </p:sp>
      <p:sp>
        <p:nvSpPr>
          <p:cNvPr id="44" name="Google Shape;44;p1"/>
          <p:cNvSpPr txBox="1"/>
          <p:nvPr/>
        </p:nvSpPr>
        <p:spPr>
          <a:xfrm>
            <a:off x="29260800" y="21259802"/>
            <a:ext cx="13167360" cy="7171147"/>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457200" marR="0" lvl="0"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The results show a substantial degradation in performance in the baseline model when facemasks are present. </a:t>
            </a:r>
            <a:endParaRPr sz="3200">
              <a:solidFill>
                <a:schemeClr val="dk1"/>
              </a:solidFill>
              <a:latin typeface="Calibri"/>
              <a:ea typeface="Calibri"/>
              <a:cs typeface="Calibri"/>
              <a:sym typeface="Calibri"/>
            </a:endParaRPr>
          </a:p>
          <a:p>
            <a:pPr marL="457200" marR="0" lvl="0"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The hypothesis is supported: integrating masked-face images into the training dataset increased face detection performance where facemasks are present.</a:t>
            </a:r>
            <a:endParaRPr sz="3200">
              <a:solidFill>
                <a:schemeClr val="dk1"/>
              </a:solidFill>
              <a:latin typeface="Calibri"/>
              <a:ea typeface="Calibri"/>
              <a:cs typeface="Calibri"/>
              <a:sym typeface="Calibri"/>
            </a:endParaRPr>
          </a:p>
          <a:p>
            <a:pPr marL="457200" marR="0" lvl="0"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Limitations:</a:t>
            </a:r>
            <a:endParaRPr sz="3200">
              <a:solidFill>
                <a:schemeClr val="dk1"/>
              </a:solidFill>
              <a:latin typeface="Calibri"/>
              <a:ea typeface="Calibri"/>
              <a:cs typeface="Calibri"/>
              <a:sym typeface="Calibri"/>
            </a:endParaRPr>
          </a:p>
          <a:p>
            <a:pPr marL="914400" marR="0" lvl="1"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False positives-- adjusted (mask-trained) model sometimes predicts that images of facemasks (not on a person) are faces themselves. This can be fixed with hard negative examples.</a:t>
            </a:r>
            <a:endParaRPr sz="3200">
              <a:solidFill>
                <a:schemeClr val="dk1"/>
              </a:solidFill>
              <a:latin typeface="Calibri"/>
              <a:ea typeface="Calibri"/>
              <a:cs typeface="Calibri"/>
              <a:sym typeface="Calibri"/>
            </a:endParaRPr>
          </a:p>
          <a:p>
            <a:pPr marL="914400" marR="0" lvl="1" indent="-431800" algn="l" rtl="0">
              <a:spcBef>
                <a:spcPts val="0"/>
              </a:spcBef>
              <a:spcAft>
                <a:spcPts val="0"/>
              </a:spcAft>
              <a:buClr>
                <a:schemeClr val="dk1"/>
              </a:buClr>
              <a:buSzPts val="3200"/>
              <a:buFont typeface="Calibri"/>
              <a:buChar char="○"/>
            </a:pPr>
            <a:r>
              <a:rPr lang="en-US" sz="3200">
                <a:solidFill>
                  <a:schemeClr val="dk1"/>
                </a:solidFill>
                <a:latin typeface="Calibri"/>
                <a:ea typeface="Calibri"/>
                <a:cs typeface="Calibri"/>
                <a:sym typeface="Calibri"/>
              </a:rPr>
              <a:t>Dataset size.</a:t>
            </a:r>
            <a:endParaRPr sz="3200">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r>
              <a:rPr lang="en-US" sz="3200" b="0" u="none">
                <a:solidFill>
                  <a:schemeClr val="dk1"/>
                </a:solidFill>
                <a:latin typeface="Calibri"/>
                <a:ea typeface="Calibri"/>
                <a:cs typeface="Calibri"/>
                <a:sym typeface="Calibri"/>
              </a:rPr>
              <a:t>.</a:t>
            </a:r>
            <a:endParaRPr sz="3200" b="0" u="none">
              <a:solidFill>
                <a:schemeClr val="dk1"/>
              </a:solidFill>
              <a:latin typeface="Calibri"/>
              <a:ea typeface="Calibri"/>
              <a:cs typeface="Calibri"/>
              <a:sym typeface="Calibri"/>
            </a:endParaRPr>
          </a:p>
        </p:txBody>
      </p:sp>
      <p:sp>
        <p:nvSpPr>
          <p:cNvPr id="45" name="Google Shape;45;p1"/>
          <p:cNvSpPr/>
          <p:nvPr/>
        </p:nvSpPr>
        <p:spPr>
          <a:xfrm>
            <a:off x="29260800" y="20574000"/>
            <a:ext cx="1316736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Conclusions</a:t>
            </a:r>
            <a:endParaRPr/>
          </a:p>
        </p:txBody>
      </p:sp>
      <p:sp>
        <p:nvSpPr>
          <p:cNvPr id="46" name="Google Shape;46;p1"/>
          <p:cNvSpPr txBox="1"/>
          <p:nvPr/>
        </p:nvSpPr>
        <p:spPr>
          <a:xfrm>
            <a:off x="1386840" y="13639800"/>
            <a:ext cx="13167360" cy="12095575"/>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0" marR="0" lvl="0" indent="0" algn="l" rtl="0">
              <a:lnSpc>
                <a:spcPct val="150000"/>
              </a:lnSpc>
              <a:spcBef>
                <a:spcPts val="0"/>
              </a:spcBef>
              <a:spcAft>
                <a:spcPts val="0"/>
              </a:spcAft>
              <a:buNone/>
            </a:pPr>
            <a:r>
              <a:rPr lang="en-US" sz="2700" b="1" u="none">
                <a:solidFill>
                  <a:schemeClr val="dk1"/>
                </a:solidFill>
                <a:latin typeface="Calibri"/>
                <a:ea typeface="Calibri"/>
                <a:cs typeface="Calibri"/>
                <a:sym typeface="Calibri"/>
              </a:rPr>
              <a:t>Introduction</a:t>
            </a:r>
            <a:endParaRPr sz="2700" b="0" u="none">
              <a:solidFill>
                <a:schemeClr val="dk1"/>
              </a:solidFill>
              <a:latin typeface="Calibri"/>
              <a:ea typeface="Calibri"/>
              <a:cs typeface="Calibri"/>
              <a:sym typeface="Calibri"/>
            </a:endParaRPr>
          </a:p>
          <a:p>
            <a:pPr marL="0" lvl="0" indent="0" algn="l" rtl="0">
              <a:lnSpc>
                <a:spcPct val="150000"/>
              </a:lnSpc>
              <a:spcBef>
                <a:spcPts val="0"/>
              </a:spcBef>
              <a:spcAft>
                <a:spcPts val="0"/>
              </a:spcAft>
              <a:buClr>
                <a:schemeClr val="dk1"/>
              </a:buClr>
              <a:buSzPts val="1100"/>
              <a:buFont typeface="Arial"/>
              <a:buNone/>
            </a:pPr>
            <a:r>
              <a:rPr lang="en-US" sz="2700">
                <a:solidFill>
                  <a:srgbClr val="212121"/>
                </a:solidFill>
                <a:latin typeface="Calibri"/>
                <a:ea typeface="Calibri"/>
                <a:cs typeface="Calibri"/>
                <a:sym typeface="Calibri"/>
              </a:rPr>
              <a:t>In the COVID-19 pandemic, most people are wearing face coverings in public areas. Since face masks (obviously) cover portions of the subject’s face, they interfere with face detection algorithms (Ngan et. al, 2020), which are important for biometric authentication and other security applications.</a:t>
            </a:r>
            <a:endParaRPr sz="2700">
              <a:solidFill>
                <a:srgbClr val="212121"/>
              </a:solidFill>
              <a:latin typeface="Calibri"/>
              <a:ea typeface="Calibri"/>
              <a:cs typeface="Calibri"/>
              <a:sym typeface="Calibri"/>
            </a:endParaRPr>
          </a:p>
          <a:p>
            <a:pPr marL="0" lvl="0" indent="0" algn="l" rtl="0">
              <a:lnSpc>
                <a:spcPct val="150000"/>
              </a:lnSpc>
              <a:spcBef>
                <a:spcPts val="0"/>
              </a:spcBef>
              <a:spcAft>
                <a:spcPts val="0"/>
              </a:spcAft>
              <a:buClr>
                <a:schemeClr val="dk1"/>
              </a:buClr>
              <a:buSzPts val="1100"/>
              <a:buFont typeface="Arial"/>
              <a:buNone/>
            </a:pPr>
            <a:r>
              <a:rPr lang="en-US" sz="2700">
                <a:solidFill>
                  <a:srgbClr val="212121"/>
                </a:solidFill>
                <a:latin typeface="Calibri"/>
                <a:ea typeface="Calibri"/>
                <a:cs typeface="Calibri"/>
                <a:sym typeface="Calibri"/>
              </a:rPr>
              <a:t>Face detection (to be distinguished from facial recognition) involves determining the presence (and location, if applicable) of human faces in an image or video. In this paper, we explore the extent to which the presence of face masks in images degrade face detection performance, and how this can be compensated for.</a:t>
            </a:r>
            <a:endParaRPr sz="2700">
              <a:solidFill>
                <a:srgbClr val="212121"/>
              </a:solidFill>
              <a:latin typeface="Calibri"/>
              <a:ea typeface="Calibri"/>
              <a:cs typeface="Calibri"/>
              <a:sym typeface="Calibri"/>
            </a:endParaRPr>
          </a:p>
          <a:p>
            <a:pPr marL="0" marR="0" lvl="0" indent="0" algn="l" rtl="0">
              <a:lnSpc>
                <a:spcPct val="150000"/>
              </a:lnSpc>
              <a:spcBef>
                <a:spcPts val="0"/>
              </a:spcBef>
              <a:spcAft>
                <a:spcPts val="0"/>
              </a:spcAft>
              <a:buNone/>
            </a:pPr>
            <a:endParaRPr sz="2700" b="0" u="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rPr lang="en-US" sz="2700" b="1" u="none">
                <a:solidFill>
                  <a:schemeClr val="dk1"/>
                </a:solidFill>
                <a:latin typeface="Calibri"/>
                <a:ea typeface="Calibri"/>
                <a:cs typeface="Calibri"/>
                <a:sym typeface="Calibri"/>
              </a:rPr>
              <a:t>Research Question </a:t>
            </a:r>
            <a:endParaRPr sz="270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rPr lang="en-US" sz="2700">
                <a:solidFill>
                  <a:schemeClr val="dk1"/>
                </a:solidFill>
                <a:latin typeface="Calibri"/>
                <a:ea typeface="Calibri"/>
                <a:cs typeface="Calibri"/>
                <a:sym typeface="Calibri"/>
              </a:rPr>
              <a:t>How do face masks affect face detection performance in machine-learning based detection systems, and how can this be overcome?</a:t>
            </a:r>
            <a:endParaRPr sz="2700" b="0" u="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endParaRPr sz="270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rPr lang="en-US" sz="2700" b="1">
                <a:solidFill>
                  <a:schemeClr val="dk1"/>
                </a:solidFill>
                <a:latin typeface="Calibri"/>
                <a:ea typeface="Calibri"/>
                <a:cs typeface="Calibri"/>
                <a:sym typeface="Calibri"/>
              </a:rPr>
              <a:t>Hypothesis</a:t>
            </a:r>
            <a:endParaRPr sz="2700" b="1">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rPr lang="en-US" sz="2700">
                <a:solidFill>
                  <a:schemeClr val="dk1"/>
                </a:solidFill>
                <a:latin typeface="Calibri"/>
                <a:ea typeface="Calibri"/>
                <a:cs typeface="Calibri"/>
                <a:sym typeface="Calibri"/>
              </a:rPr>
              <a:t>By integrating images of masked faces into the training dataset, we can produce a face detection model that is more effective in detecting masked faces.</a:t>
            </a:r>
            <a:endParaRPr sz="2700">
              <a:solidFill>
                <a:schemeClr val="dk1"/>
              </a:solidFill>
              <a:latin typeface="Calibri"/>
              <a:ea typeface="Calibri"/>
              <a:cs typeface="Calibri"/>
              <a:sym typeface="Calibri"/>
            </a:endParaRPr>
          </a:p>
          <a:p>
            <a:pPr marL="0" marR="0" lvl="0" indent="0" algn="l" rtl="0">
              <a:spcBef>
                <a:spcPts val="0"/>
              </a:spcBef>
              <a:spcAft>
                <a:spcPts val="0"/>
              </a:spcAft>
              <a:buNone/>
            </a:pPr>
            <a:endParaRPr sz="3200">
              <a:solidFill>
                <a:schemeClr val="dk1"/>
              </a:solidFill>
              <a:latin typeface="Calibri"/>
              <a:ea typeface="Calibri"/>
              <a:cs typeface="Calibri"/>
              <a:sym typeface="Calibri"/>
            </a:endParaRPr>
          </a:p>
          <a:p>
            <a:pPr marL="0" marR="0" lvl="0" indent="0" algn="l" rtl="0">
              <a:spcBef>
                <a:spcPts val="0"/>
              </a:spcBef>
              <a:spcAft>
                <a:spcPts val="0"/>
              </a:spcAft>
              <a:buNone/>
            </a:pPr>
            <a:endParaRPr sz="3200">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p:txBody>
      </p:sp>
      <p:sp>
        <p:nvSpPr>
          <p:cNvPr id="47" name="Google Shape;47;p1"/>
          <p:cNvSpPr/>
          <p:nvPr/>
        </p:nvSpPr>
        <p:spPr>
          <a:xfrm>
            <a:off x="15361925" y="12477650"/>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Results</a:t>
            </a:r>
            <a:endParaRPr/>
          </a:p>
        </p:txBody>
      </p:sp>
      <p:sp>
        <p:nvSpPr>
          <p:cNvPr id="48" name="Google Shape;48;p1"/>
          <p:cNvSpPr txBox="1"/>
          <p:nvPr/>
        </p:nvSpPr>
        <p:spPr>
          <a:xfrm>
            <a:off x="29886725" y="11430000"/>
            <a:ext cx="11317800" cy="438600"/>
          </a:xfrm>
          <a:prstGeom prst="rect">
            <a:avLst/>
          </a:prstGeom>
          <a:noFill/>
          <a:ln>
            <a:noFill/>
          </a:ln>
        </p:spPr>
        <p:txBody>
          <a:bodyPr spcFirstLastPara="1" wrap="square" lIns="68550" tIns="34275" rIns="68550" bIns="34275" anchor="t" anchorCtr="0">
            <a:spAutoFit/>
          </a:bodyPr>
          <a:lstStyle/>
          <a:p>
            <a:pPr marL="0" marR="0" lvl="0" indent="0" algn="ctr" rtl="0">
              <a:spcBef>
                <a:spcPts val="0"/>
              </a:spcBef>
              <a:spcAft>
                <a:spcPts val="0"/>
              </a:spcAft>
              <a:buNone/>
            </a:pPr>
            <a:r>
              <a:rPr lang="en-US" sz="2400" b="1" u="none">
                <a:solidFill>
                  <a:schemeClr val="dk1"/>
                </a:solidFill>
                <a:latin typeface="Calibri"/>
                <a:ea typeface="Calibri"/>
                <a:cs typeface="Calibri"/>
                <a:sym typeface="Calibri"/>
              </a:rPr>
              <a:t>Chart 1.</a:t>
            </a:r>
            <a:r>
              <a:rPr lang="en-US" sz="2400" b="0" u="none">
                <a:solidFill>
                  <a:schemeClr val="dk1"/>
                </a:solidFill>
                <a:latin typeface="Calibri"/>
                <a:ea typeface="Calibri"/>
                <a:cs typeface="Calibri"/>
                <a:sym typeface="Calibri"/>
              </a:rPr>
              <a:t> </a:t>
            </a:r>
            <a:r>
              <a:rPr lang="en-US" sz="2400">
                <a:solidFill>
                  <a:schemeClr val="dk1"/>
                </a:solidFill>
                <a:latin typeface="Calibri"/>
                <a:ea typeface="Calibri"/>
                <a:cs typeface="Calibri"/>
                <a:sym typeface="Calibri"/>
              </a:rPr>
              <a:t>Demonstrations of Detection cases and errors for each model</a:t>
            </a:r>
            <a:endParaRPr/>
          </a:p>
        </p:txBody>
      </p:sp>
      <p:sp>
        <p:nvSpPr>
          <p:cNvPr id="49" name="Google Shape;49;p1"/>
          <p:cNvSpPr txBox="1"/>
          <p:nvPr/>
        </p:nvSpPr>
        <p:spPr>
          <a:xfrm>
            <a:off x="1859281" y="30190438"/>
            <a:ext cx="2117407" cy="931012"/>
          </a:xfrm>
          <a:prstGeom prst="rect">
            <a:avLst/>
          </a:prstGeom>
          <a:solidFill>
            <a:srgbClr val="B7CCE4"/>
          </a:solidFill>
          <a:ln>
            <a:noFill/>
          </a:ln>
        </p:spPr>
        <p:txBody>
          <a:bodyPr spcFirstLastPara="1" wrap="square" lIns="68550" tIns="34275" rIns="68550" bIns="34275" anchor="t" anchorCtr="0">
            <a:spAutoFit/>
          </a:bodyPr>
          <a:lstStyle/>
          <a:p>
            <a:pPr marL="0" marR="0" lvl="0" indent="0" algn="l" rtl="0">
              <a:spcBef>
                <a:spcPts val="0"/>
              </a:spcBef>
              <a:spcAft>
                <a:spcPts val="0"/>
              </a:spcAft>
              <a:buNone/>
            </a:pPr>
            <a:r>
              <a:rPr lang="en-US" sz="2800">
                <a:solidFill>
                  <a:schemeClr val="dk1"/>
                </a:solidFill>
                <a:latin typeface="Calibri"/>
                <a:ea typeface="Calibri"/>
                <a:cs typeface="Calibri"/>
                <a:sym typeface="Calibri"/>
              </a:rPr>
              <a:t>YOUR PHOTO</a:t>
            </a:r>
            <a:endParaRPr sz="2800">
              <a:solidFill>
                <a:schemeClr val="dk1"/>
              </a:solidFill>
              <a:latin typeface="Calibri"/>
              <a:ea typeface="Calibri"/>
              <a:cs typeface="Calibri"/>
              <a:sym typeface="Calibri"/>
            </a:endParaRPr>
          </a:p>
          <a:p>
            <a:pPr marL="0" marR="0" lvl="0" indent="0" algn="l" rtl="0">
              <a:spcBef>
                <a:spcPts val="0"/>
              </a:spcBef>
              <a:spcAft>
                <a:spcPts val="0"/>
              </a:spcAft>
              <a:buNone/>
            </a:pPr>
            <a:endParaRPr/>
          </a:p>
        </p:txBody>
      </p:sp>
      <p:pic>
        <p:nvPicPr>
          <p:cNvPr id="50" name="Google Shape;50;p1"/>
          <p:cNvPicPr preferRelativeResize="0"/>
          <p:nvPr/>
        </p:nvPicPr>
        <p:blipFill>
          <a:blip r:embed="rId3">
            <a:alphaModFix/>
          </a:blip>
          <a:stretch>
            <a:fillRect/>
          </a:stretch>
        </p:blipFill>
        <p:spPr>
          <a:xfrm>
            <a:off x="1323888" y="554001"/>
            <a:ext cx="2703474" cy="2703474"/>
          </a:xfrm>
          <a:prstGeom prst="rect">
            <a:avLst/>
          </a:prstGeom>
          <a:noFill/>
          <a:ln>
            <a:noFill/>
          </a:ln>
        </p:spPr>
      </p:pic>
      <p:pic>
        <p:nvPicPr>
          <p:cNvPr id="51" name="Google Shape;51;p1"/>
          <p:cNvPicPr preferRelativeResize="0"/>
          <p:nvPr/>
        </p:nvPicPr>
        <p:blipFill>
          <a:blip r:embed="rId3">
            <a:alphaModFix/>
          </a:blip>
          <a:stretch>
            <a:fillRect/>
          </a:stretch>
        </p:blipFill>
        <p:spPr>
          <a:xfrm>
            <a:off x="38749338" y="554001"/>
            <a:ext cx="2703474" cy="2703474"/>
          </a:xfrm>
          <a:prstGeom prst="rect">
            <a:avLst/>
          </a:prstGeom>
          <a:noFill/>
          <a:ln>
            <a:noFill/>
          </a:ln>
        </p:spPr>
      </p:pic>
      <p:sp>
        <p:nvSpPr>
          <p:cNvPr id="52" name="Google Shape;52;p1"/>
          <p:cNvSpPr txBox="1"/>
          <p:nvPr/>
        </p:nvSpPr>
        <p:spPr>
          <a:xfrm>
            <a:off x="15668975" y="14043375"/>
            <a:ext cx="5463900" cy="7916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700" b="1">
                <a:solidFill>
                  <a:schemeClr val="dk1"/>
                </a:solidFill>
              </a:rPr>
              <a:t>Baseline Detection Model</a:t>
            </a:r>
            <a:endParaRPr sz="2700" b="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27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2700">
                <a:solidFill>
                  <a:schemeClr val="dk1"/>
                </a:solidFill>
              </a:rPr>
              <a:t>Training dataset: 1,000 images</a:t>
            </a:r>
            <a:endParaRPr sz="27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2700">
                <a:solidFill>
                  <a:schemeClr val="dk1"/>
                </a:solidFill>
              </a:rPr>
              <a:t>Training composition: 100% unmasked faces</a:t>
            </a:r>
            <a:endParaRPr sz="27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27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27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2700" b="1">
                <a:solidFill>
                  <a:schemeClr val="dk1"/>
                </a:solidFill>
              </a:rPr>
              <a:t>Adjusted Detection Model</a:t>
            </a:r>
            <a:endParaRPr sz="2700" b="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27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2700">
                <a:solidFill>
                  <a:schemeClr val="dk1"/>
                </a:solidFill>
              </a:rPr>
              <a:t>Training dataset: 1,000 images</a:t>
            </a:r>
            <a:endParaRPr sz="27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2700">
                <a:solidFill>
                  <a:schemeClr val="dk1"/>
                </a:solidFill>
              </a:rPr>
              <a:t>Training composition: 100% unmasked faces</a:t>
            </a:r>
            <a:endParaRPr>
              <a:latin typeface="Calibri"/>
              <a:ea typeface="Calibri"/>
              <a:cs typeface="Calibri"/>
              <a:sym typeface="Calibri"/>
            </a:endParaRPr>
          </a:p>
        </p:txBody>
      </p:sp>
      <p:graphicFrame>
        <p:nvGraphicFramePr>
          <p:cNvPr id="53" name="Google Shape;53;p1"/>
          <p:cNvGraphicFramePr/>
          <p:nvPr/>
        </p:nvGraphicFramePr>
        <p:xfrm>
          <a:off x="21945600" y="15108138"/>
          <a:ext cx="5943600" cy="1290320"/>
        </p:xfrm>
        <a:graphic>
          <a:graphicData uri="http://schemas.openxmlformats.org/drawingml/2006/table">
            <a:tbl>
              <a:tblPr>
                <a:noFill/>
                <a:tableStyleId>{8AF45A61-3056-4682-A20A-B6B8A3AE066F}</a:tableStyleId>
              </a:tblPr>
              <a:tblGrid>
                <a:gridCol w="1981200"/>
                <a:gridCol w="1981200"/>
                <a:gridCol w="1981200"/>
              </a:tblGrid>
              <a:tr h="0">
                <a:tc>
                  <a:txBody>
                    <a:bodyPr/>
                    <a:lstStyle/>
                    <a:p>
                      <a:pPr marL="0" lvl="0" indent="0" algn="l" rtl="0">
                        <a:spcBef>
                          <a:spcPts val="0"/>
                        </a:spcBef>
                        <a:spcAft>
                          <a:spcPts val="0"/>
                        </a:spcAft>
                        <a:buNone/>
                      </a:pPr>
                      <a:endParaRPr sz="1700"/>
                    </a:p>
                  </a:txBody>
                  <a:tcPr marL="63500" marR="63500" marT="63500" marB="63500"/>
                </a:tc>
                <a:tc>
                  <a:txBody>
                    <a:bodyPr/>
                    <a:lstStyle/>
                    <a:p>
                      <a:pPr marL="0" lvl="0" indent="0" algn="l" rtl="0">
                        <a:spcBef>
                          <a:spcPts val="0"/>
                        </a:spcBef>
                        <a:spcAft>
                          <a:spcPts val="0"/>
                        </a:spcAft>
                        <a:buNone/>
                      </a:pPr>
                      <a:r>
                        <a:rPr lang="en-US" sz="1700" b="1"/>
                        <a:t>Masked Faces</a:t>
                      </a:r>
                      <a:endParaRPr sz="1700" b="1"/>
                    </a:p>
                  </a:txBody>
                  <a:tcPr marL="63500" marR="63500" marT="63500" marB="63500"/>
                </a:tc>
                <a:tc>
                  <a:txBody>
                    <a:bodyPr/>
                    <a:lstStyle/>
                    <a:p>
                      <a:pPr marL="0" lvl="0" indent="0" algn="l" rtl="0">
                        <a:spcBef>
                          <a:spcPts val="0"/>
                        </a:spcBef>
                        <a:spcAft>
                          <a:spcPts val="0"/>
                        </a:spcAft>
                        <a:buNone/>
                      </a:pPr>
                      <a:r>
                        <a:rPr lang="en-US" sz="1700" b="1"/>
                        <a:t>Unmasked Faces</a:t>
                      </a:r>
                      <a:endParaRPr sz="1700" b="1"/>
                    </a:p>
                  </a:txBody>
                  <a:tcPr marL="63500" marR="63500" marT="63500" marB="63500"/>
                </a:tc>
              </a:tr>
              <a:tr h="0">
                <a:tc>
                  <a:txBody>
                    <a:bodyPr/>
                    <a:lstStyle/>
                    <a:p>
                      <a:pPr marL="0" lvl="0" indent="0" algn="l" rtl="0">
                        <a:spcBef>
                          <a:spcPts val="0"/>
                        </a:spcBef>
                        <a:spcAft>
                          <a:spcPts val="0"/>
                        </a:spcAft>
                        <a:buNone/>
                      </a:pPr>
                      <a:r>
                        <a:rPr lang="en-US" sz="1700" b="1"/>
                        <a:t>Mean Accuracy Precision</a:t>
                      </a:r>
                      <a:endParaRPr sz="1700" b="1"/>
                    </a:p>
                    <a:p>
                      <a:pPr marL="0" lvl="0" indent="0" algn="l" rtl="0">
                        <a:spcBef>
                          <a:spcPts val="0"/>
                        </a:spcBef>
                        <a:spcAft>
                          <a:spcPts val="0"/>
                        </a:spcAft>
                        <a:buNone/>
                      </a:pPr>
                      <a:r>
                        <a:rPr lang="en-US" sz="1700" b="1"/>
                        <a:t>(MaP)</a:t>
                      </a:r>
                      <a:endParaRPr sz="1700" b="1"/>
                    </a:p>
                  </a:txBody>
                  <a:tcPr marL="63500" marR="63500" marT="63500" marB="63500"/>
                </a:tc>
                <a:tc>
                  <a:txBody>
                    <a:bodyPr/>
                    <a:lstStyle/>
                    <a:p>
                      <a:pPr marL="0" lvl="0" indent="0" algn="l" rtl="0">
                        <a:spcBef>
                          <a:spcPts val="0"/>
                        </a:spcBef>
                        <a:spcAft>
                          <a:spcPts val="0"/>
                        </a:spcAft>
                        <a:buNone/>
                      </a:pPr>
                      <a:r>
                        <a:rPr lang="en-US" sz="1700"/>
                        <a:t>68.40%</a:t>
                      </a:r>
                      <a:endParaRPr sz="1700"/>
                    </a:p>
                  </a:txBody>
                  <a:tcPr marL="63500" marR="63500" marT="63500" marB="63500"/>
                </a:tc>
                <a:tc>
                  <a:txBody>
                    <a:bodyPr/>
                    <a:lstStyle/>
                    <a:p>
                      <a:pPr marL="0" lvl="0" indent="0" algn="l" rtl="0">
                        <a:spcBef>
                          <a:spcPts val="0"/>
                        </a:spcBef>
                        <a:spcAft>
                          <a:spcPts val="0"/>
                        </a:spcAft>
                        <a:buNone/>
                      </a:pPr>
                      <a:r>
                        <a:rPr lang="en-US" sz="1700"/>
                        <a:t>86.01%</a:t>
                      </a:r>
                      <a:endParaRPr sz="1700"/>
                    </a:p>
                  </a:txBody>
                  <a:tcPr marL="63500" marR="63500" marT="63500" marB="63500"/>
                </a:tc>
              </a:tr>
            </a:tbl>
          </a:graphicData>
        </a:graphic>
      </p:graphicFrame>
      <p:sp>
        <p:nvSpPr>
          <p:cNvPr id="54" name="Google Shape;54;p1"/>
          <p:cNvSpPr txBox="1"/>
          <p:nvPr/>
        </p:nvSpPr>
        <p:spPr>
          <a:xfrm>
            <a:off x="21945600" y="14422350"/>
            <a:ext cx="59436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700" b="1">
                <a:latin typeface="Calibri"/>
                <a:ea typeface="Calibri"/>
                <a:cs typeface="Calibri"/>
                <a:sym typeface="Calibri"/>
              </a:rPr>
              <a:t>Performance</a:t>
            </a:r>
            <a:endParaRPr sz="2700" b="1">
              <a:latin typeface="Calibri"/>
              <a:ea typeface="Calibri"/>
              <a:cs typeface="Calibri"/>
              <a:sym typeface="Calibri"/>
            </a:endParaRPr>
          </a:p>
        </p:txBody>
      </p:sp>
      <p:graphicFrame>
        <p:nvGraphicFramePr>
          <p:cNvPr id="55" name="Google Shape;55;p1"/>
          <p:cNvGraphicFramePr/>
          <p:nvPr/>
        </p:nvGraphicFramePr>
        <p:xfrm>
          <a:off x="21945600" y="18331475"/>
          <a:ext cx="5943600" cy="1290320"/>
        </p:xfrm>
        <a:graphic>
          <a:graphicData uri="http://schemas.openxmlformats.org/drawingml/2006/table">
            <a:tbl>
              <a:tblPr>
                <a:noFill/>
                <a:tableStyleId>{8AF45A61-3056-4682-A20A-B6B8A3AE066F}</a:tableStyleId>
              </a:tblPr>
              <a:tblGrid>
                <a:gridCol w="1981200"/>
                <a:gridCol w="1981200"/>
                <a:gridCol w="1981200"/>
              </a:tblGrid>
              <a:tr h="0">
                <a:tc>
                  <a:txBody>
                    <a:bodyPr/>
                    <a:lstStyle/>
                    <a:p>
                      <a:pPr marL="0" lvl="0" indent="0" algn="l" rtl="0">
                        <a:spcBef>
                          <a:spcPts val="0"/>
                        </a:spcBef>
                        <a:spcAft>
                          <a:spcPts val="0"/>
                        </a:spcAft>
                        <a:buNone/>
                      </a:pPr>
                      <a:endParaRPr sz="1700"/>
                    </a:p>
                  </a:txBody>
                  <a:tcPr marL="63500" marR="63500" marT="63500" marB="63500"/>
                </a:tc>
                <a:tc>
                  <a:txBody>
                    <a:bodyPr/>
                    <a:lstStyle/>
                    <a:p>
                      <a:pPr marL="0" lvl="0" indent="0" algn="l" rtl="0">
                        <a:spcBef>
                          <a:spcPts val="0"/>
                        </a:spcBef>
                        <a:spcAft>
                          <a:spcPts val="0"/>
                        </a:spcAft>
                        <a:buNone/>
                      </a:pPr>
                      <a:r>
                        <a:rPr lang="en-US" sz="1700" b="1"/>
                        <a:t>Masked Faces</a:t>
                      </a:r>
                      <a:endParaRPr sz="1700" b="1"/>
                    </a:p>
                  </a:txBody>
                  <a:tcPr marL="63500" marR="63500" marT="63500" marB="63500"/>
                </a:tc>
                <a:tc>
                  <a:txBody>
                    <a:bodyPr/>
                    <a:lstStyle/>
                    <a:p>
                      <a:pPr marL="0" lvl="0" indent="0" algn="l" rtl="0">
                        <a:spcBef>
                          <a:spcPts val="0"/>
                        </a:spcBef>
                        <a:spcAft>
                          <a:spcPts val="0"/>
                        </a:spcAft>
                        <a:buNone/>
                      </a:pPr>
                      <a:r>
                        <a:rPr lang="en-US" sz="1700" b="1"/>
                        <a:t>Unmasked Faces</a:t>
                      </a:r>
                      <a:endParaRPr sz="1700" b="1"/>
                    </a:p>
                  </a:txBody>
                  <a:tcPr marL="63500" marR="63500" marT="63500" marB="63500"/>
                </a:tc>
              </a:tr>
              <a:tr h="0">
                <a:tc>
                  <a:txBody>
                    <a:bodyPr/>
                    <a:lstStyle/>
                    <a:p>
                      <a:pPr marL="0" lvl="0" indent="0" algn="l" rtl="0">
                        <a:spcBef>
                          <a:spcPts val="0"/>
                        </a:spcBef>
                        <a:spcAft>
                          <a:spcPts val="0"/>
                        </a:spcAft>
                        <a:buNone/>
                      </a:pPr>
                      <a:r>
                        <a:rPr lang="en-US" sz="1700" b="1"/>
                        <a:t>Mean Accuracy Precision</a:t>
                      </a:r>
                      <a:endParaRPr sz="1700" b="1"/>
                    </a:p>
                    <a:p>
                      <a:pPr marL="0" lvl="0" indent="0" algn="l" rtl="0">
                        <a:spcBef>
                          <a:spcPts val="0"/>
                        </a:spcBef>
                        <a:spcAft>
                          <a:spcPts val="0"/>
                        </a:spcAft>
                        <a:buNone/>
                      </a:pPr>
                      <a:r>
                        <a:rPr lang="en-US" sz="1700" b="1"/>
                        <a:t>(MaP)</a:t>
                      </a:r>
                      <a:endParaRPr sz="1700" b="1"/>
                    </a:p>
                  </a:txBody>
                  <a:tcPr marL="63500" marR="63500" marT="63500" marB="63500"/>
                </a:tc>
                <a:tc>
                  <a:txBody>
                    <a:bodyPr/>
                    <a:lstStyle/>
                    <a:p>
                      <a:pPr marL="0" lvl="0" indent="0" algn="l" rtl="0">
                        <a:spcBef>
                          <a:spcPts val="0"/>
                        </a:spcBef>
                        <a:spcAft>
                          <a:spcPts val="0"/>
                        </a:spcAft>
                        <a:buNone/>
                      </a:pPr>
                      <a:r>
                        <a:rPr lang="en-US" sz="1700"/>
                        <a:t>99.99%</a:t>
                      </a:r>
                      <a:endParaRPr sz="1700"/>
                    </a:p>
                  </a:txBody>
                  <a:tcPr marL="63500" marR="63500" marT="63500" marB="63500"/>
                </a:tc>
                <a:tc>
                  <a:txBody>
                    <a:bodyPr/>
                    <a:lstStyle/>
                    <a:p>
                      <a:pPr marL="0" lvl="0" indent="0" algn="l" rtl="0">
                        <a:spcBef>
                          <a:spcPts val="0"/>
                        </a:spcBef>
                        <a:spcAft>
                          <a:spcPts val="0"/>
                        </a:spcAft>
                        <a:buNone/>
                      </a:pPr>
                      <a:r>
                        <a:rPr lang="en-US" sz="1700"/>
                        <a:t>71.19%</a:t>
                      </a:r>
                      <a:endParaRPr sz="1700"/>
                    </a:p>
                  </a:txBody>
                  <a:tcPr marL="63500" marR="63500" marT="63500" marB="63500"/>
                </a:tc>
              </a:tr>
            </a:tbl>
          </a:graphicData>
        </a:graphic>
      </p:graphicFrame>
      <p:sp>
        <p:nvSpPr>
          <p:cNvPr id="56" name="Google Shape;56;p1"/>
          <p:cNvSpPr txBox="1"/>
          <p:nvPr/>
        </p:nvSpPr>
        <p:spPr>
          <a:xfrm>
            <a:off x="21945588" y="17658525"/>
            <a:ext cx="59436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700" b="1">
                <a:latin typeface="Calibri"/>
                <a:ea typeface="Calibri"/>
                <a:cs typeface="Calibri"/>
                <a:sym typeface="Calibri"/>
              </a:rPr>
              <a:t>Performance</a:t>
            </a:r>
            <a:endParaRPr sz="2700" b="1">
              <a:latin typeface="Calibri"/>
              <a:ea typeface="Calibri"/>
              <a:cs typeface="Calibri"/>
              <a:sym typeface="Calibri"/>
            </a:endParaRPr>
          </a:p>
        </p:txBody>
      </p:sp>
      <p:cxnSp>
        <p:nvCxnSpPr>
          <p:cNvPr id="57" name="Google Shape;57;p1"/>
          <p:cNvCxnSpPr/>
          <p:nvPr/>
        </p:nvCxnSpPr>
        <p:spPr>
          <a:xfrm>
            <a:off x="15797400" y="17143475"/>
            <a:ext cx="12220200" cy="0"/>
          </a:xfrm>
          <a:prstGeom prst="straightConnector1">
            <a:avLst/>
          </a:prstGeom>
          <a:noFill/>
          <a:ln w="9525" cap="flat" cmpd="sng">
            <a:solidFill>
              <a:schemeClr val="dk2"/>
            </a:solidFill>
            <a:prstDash val="solid"/>
            <a:round/>
            <a:headEnd type="none" w="med" len="med"/>
            <a:tailEnd type="none" w="med" len="med"/>
          </a:ln>
        </p:spPr>
      </p:cxnSp>
      <p:sp>
        <p:nvSpPr>
          <p:cNvPr id="58" name="Google Shape;58;p1"/>
          <p:cNvSpPr txBox="1"/>
          <p:nvPr/>
        </p:nvSpPr>
        <p:spPr>
          <a:xfrm>
            <a:off x="11595350" y="30038050"/>
            <a:ext cx="15596100" cy="3000000"/>
          </a:xfrm>
          <a:prstGeom prst="rect">
            <a:avLst/>
          </a:prstGeom>
          <a:noFill/>
          <a:ln>
            <a:noFill/>
          </a:ln>
        </p:spPr>
        <p:txBody>
          <a:bodyPr spcFirstLastPara="1" wrap="square" lIns="91425" tIns="91425" rIns="91425" bIns="91425" anchor="t" anchorCtr="0">
            <a:noAutofit/>
          </a:bodyPr>
          <a:lstStyle/>
          <a:p>
            <a:pPr marL="0" lvl="0" indent="457200" algn="l" rtl="0">
              <a:lnSpc>
                <a:spcPct val="200000"/>
              </a:lnSpc>
              <a:spcBef>
                <a:spcPts val="0"/>
              </a:spcBef>
              <a:spcAft>
                <a:spcPts val="0"/>
              </a:spcAft>
              <a:buNone/>
            </a:pPr>
            <a:r>
              <a:rPr lang="en-US" sz="1000">
                <a:solidFill>
                  <a:srgbClr val="222222"/>
                </a:solidFill>
                <a:highlight>
                  <a:srgbClr val="FFFFFF"/>
                </a:highlight>
              </a:rPr>
              <a:t>Bochkovskiy, A., Wang, C. Y., &amp; Liao, H. Y. M. (2020). YOLOv4: Optimal Speed and Accuracy of Object Detection. </a:t>
            </a:r>
            <a:r>
              <a:rPr lang="en-US" sz="1000" i="1">
                <a:solidFill>
                  <a:srgbClr val="222222"/>
                </a:solidFill>
                <a:highlight>
                  <a:srgbClr val="FFFFFF"/>
                </a:highlight>
              </a:rPr>
              <a:t>arXiv preprint arXiv:2004.10934</a:t>
            </a:r>
            <a:r>
              <a:rPr lang="en-US" sz="1000">
                <a:solidFill>
                  <a:srgbClr val="222222"/>
                </a:solidFill>
                <a:highlight>
                  <a:srgbClr val="FFFFFF"/>
                </a:highlight>
              </a:rPr>
              <a:t>.</a:t>
            </a:r>
            <a:endParaRPr sz="1000">
              <a:solidFill>
                <a:srgbClr val="222222"/>
              </a:solidFill>
              <a:highlight>
                <a:srgbClr val="FFFFFF"/>
              </a:highlight>
            </a:endParaRPr>
          </a:p>
          <a:p>
            <a:pPr marL="0" lvl="0" indent="0" algn="l" rtl="0">
              <a:lnSpc>
                <a:spcPct val="200000"/>
              </a:lnSpc>
              <a:spcBef>
                <a:spcPts val="0"/>
              </a:spcBef>
              <a:spcAft>
                <a:spcPts val="0"/>
              </a:spcAft>
              <a:buNone/>
            </a:pPr>
            <a:endParaRPr sz="1000">
              <a:solidFill>
                <a:srgbClr val="222222"/>
              </a:solidFill>
              <a:highlight>
                <a:srgbClr val="FFFFFF"/>
              </a:highlight>
            </a:endParaRPr>
          </a:p>
          <a:p>
            <a:pPr marL="0" lvl="0" indent="457200" algn="l" rtl="0">
              <a:lnSpc>
                <a:spcPct val="200000"/>
              </a:lnSpc>
              <a:spcBef>
                <a:spcPts val="0"/>
              </a:spcBef>
              <a:spcAft>
                <a:spcPts val="0"/>
              </a:spcAft>
              <a:buNone/>
            </a:pPr>
            <a:r>
              <a:rPr lang="en-US" sz="1000">
                <a:solidFill>
                  <a:srgbClr val="222222"/>
                </a:solidFill>
                <a:highlight>
                  <a:srgbClr val="FFFFFF"/>
                </a:highlight>
              </a:rPr>
              <a:t>Cheng, V. C., Wong, S. C., Chuang, V. W., So, S. Y., Chen, J. H., Sridhar, S., ... &amp; Yuen, K. Y. (2020). The role of community-wide wearing of face mask for control of coronavirus disease 2019 (COVID-19) epidemic due to SARS-CoV-2. </a:t>
            </a:r>
            <a:r>
              <a:rPr lang="en-US" sz="1000" i="1">
                <a:solidFill>
                  <a:srgbClr val="222222"/>
                </a:solidFill>
                <a:highlight>
                  <a:srgbClr val="FFFFFF"/>
                </a:highlight>
              </a:rPr>
              <a:t>Journal of Infection</a:t>
            </a:r>
            <a:r>
              <a:rPr lang="en-US" sz="1000">
                <a:solidFill>
                  <a:srgbClr val="222222"/>
                </a:solidFill>
                <a:highlight>
                  <a:srgbClr val="FFFFFF"/>
                </a:highlight>
              </a:rPr>
              <a:t>.</a:t>
            </a:r>
            <a:endParaRPr sz="1000">
              <a:solidFill>
                <a:srgbClr val="222222"/>
              </a:solidFill>
              <a:highlight>
                <a:srgbClr val="FFFFFF"/>
              </a:highlight>
            </a:endParaRPr>
          </a:p>
          <a:p>
            <a:pPr marL="0" lvl="0" indent="457200" algn="l" rtl="0">
              <a:lnSpc>
                <a:spcPct val="115000"/>
              </a:lnSpc>
              <a:spcBef>
                <a:spcPts val="0"/>
              </a:spcBef>
              <a:spcAft>
                <a:spcPts val="0"/>
              </a:spcAft>
              <a:buNone/>
            </a:pPr>
            <a:r>
              <a:rPr lang="en-US" sz="1000">
                <a:solidFill>
                  <a:srgbClr val="222222"/>
                </a:solidFill>
                <a:highlight>
                  <a:srgbClr val="FFFFFF"/>
                </a:highlight>
              </a:rPr>
              <a:t>Chowdary, G. J., Punn, N. S., Sonbhadra, S. K., &amp; Agarwal, S. (2020). Face Mask Detection using Transfer Learning of InceptionV3. </a:t>
            </a:r>
            <a:r>
              <a:rPr lang="en-US" sz="1000" i="1">
                <a:solidFill>
                  <a:srgbClr val="222222"/>
                </a:solidFill>
                <a:highlight>
                  <a:srgbClr val="FFFFFF"/>
                </a:highlight>
              </a:rPr>
              <a:t>arXiv preprint arXiv:2009.08369</a:t>
            </a:r>
            <a:r>
              <a:rPr lang="en-US" sz="1000">
                <a:solidFill>
                  <a:srgbClr val="222222"/>
                </a:solidFill>
                <a:highlight>
                  <a:srgbClr val="FFFFFF"/>
                </a:highlight>
              </a:rPr>
              <a:t>.</a:t>
            </a:r>
            <a:endParaRPr sz="1000">
              <a:solidFill>
                <a:srgbClr val="222222"/>
              </a:solidFill>
              <a:highlight>
                <a:srgbClr val="FFFFFF"/>
              </a:highlight>
            </a:endParaRPr>
          </a:p>
          <a:p>
            <a:pPr marL="0" lvl="0" indent="0" algn="l" rtl="0">
              <a:lnSpc>
                <a:spcPct val="115000"/>
              </a:lnSpc>
              <a:spcBef>
                <a:spcPts val="0"/>
              </a:spcBef>
              <a:spcAft>
                <a:spcPts val="0"/>
              </a:spcAft>
              <a:buNone/>
            </a:pPr>
            <a:endParaRPr sz="1000">
              <a:solidFill>
                <a:srgbClr val="222222"/>
              </a:solidFill>
              <a:highlight>
                <a:srgbClr val="FFFFFF"/>
              </a:highlight>
            </a:endParaRPr>
          </a:p>
          <a:p>
            <a:pPr marL="0" lvl="0" indent="0" algn="l" rtl="0">
              <a:lnSpc>
                <a:spcPct val="115000"/>
              </a:lnSpc>
              <a:spcBef>
                <a:spcPts val="0"/>
              </a:spcBef>
              <a:spcAft>
                <a:spcPts val="0"/>
              </a:spcAft>
              <a:buNone/>
            </a:pPr>
            <a:r>
              <a:rPr lang="en-US" sz="1000">
                <a:solidFill>
                  <a:srgbClr val="222222"/>
                </a:solidFill>
                <a:highlight>
                  <a:srgbClr val="FFFFFF"/>
                </a:highlight>
              </a:rPr>
              <a:t>	Hjelmås, E., &amp; Low, B. K. (2001). Face detection: A survey. </a:t>
            </a:r>
            <a:r>
              <a:rPr lang="en-US" sz="1000" i="1">
                <a:solidFill>
                  <a:srgbClr val="222222"/>
                </a:solidFill>
                <a:highlight>
                  <a:srgbClr val="FFFFFF"/>
                </a:highlight>
              </a:rPr>
              <a:t>Computer vision and image understanding</a:t>
            </a:r>
            <a:r>
              <a:rPr lang="en-US" sz="1000">
                <a:solidFill>
                  <a:srgbClr val="222222"/>
                </a:solidFill>
                <a:highlight>
                  <a:srgbClr val="FFFFFF"/>
                </a:highlight>
              </a:rPr>
              <a:t>, </a:t>
            </a:r>
            <a:r>
              <a:rPr lang="en-US" sz="1000" i="1">
                <a:solidFill>
                  <a:srgbClr val="222222"/>
                </a:solidFill>
                <a:highlight>
                  <a:srgbClr val="FFFFFF"/>
                </a:highlight>
              </a:rPr>
              <a:t>83</a:t>
            </a:r>
            <a:r>
              <a:rPr lang="en-US" sz="1000">
                <a:solidFill>
                  <a:srgbClr val="222222"/>
                </a:solidFill>
                <a:highlight>
                  <a:srgbClr val="FFFFFF"/>
                </a:highlight>
              </a:rPr>
              <a:t>(3), 236-274.</a:t>
            </a:r>
            <a:endParaRPr sz="1000">
              <a:solidFill>
                <a:srgbClr val="222222"/>
              </a:solidFill>
              <a:highlight>
                <a:srgbClr val="FFFFFF"/>
              </a:highlight>
            </a:endParaRPr>
          </a:p>
          <a:p>
            <a:pPr marL="0" lvl="0" indent="0" algn="l" rtl="0">
              <a:lnSpc>
                <a:spcPct val="115000"/>
              </a:lnSpc>
              <a:spcBef>
                <a:spcPts val="0"/>
              </a:spcBef>
              <a:spcAft>
                <a:spcPts val="0"/>
              </a:spcAft>
              <a:buNone/>
            </a:pPr>
            <a:endParaRPr sz="1000">
              <a:solidFill>
                <a:srgbClr val="222222"/>
              </a:solidFill>
              <a:highlight>
                <a:srgbClr val="FFFFFF"/>
              </a:highlight>
            </a:endParaRPr>
          </a:p>
          <a:p>
            <a:pPr marL="0" lvl="0" indent="457200" algn="l" rtl="0">
              <a:lnSpc>
                <a:spcPct val="115000"/>
              </a:lnSpc>
              <a:spcBef>
                <a:spcPts val="0"/>
              </a:spcBef>
              <a:spcAft>
                <a:spcPts val="0"/>
              </a:spcAft>
              <a:buNone/>
            </a:pPr>
            <a:r>
              <a:rPr lang="en-US" sz="1000">
                <a:solidFill>
                  <a:srgbClr val="222222"/>
                </a:solidFill>
                <a:highlight>
                  <a:srgbClr val="FFFFFF"/>
                </a:highlight>
              </a:rPr>
              <a:t>Kirk, D. (2007, October). NVIDIA CUDA software and GPU parallel computing architecture. In ISMM (Vol. 7, pp. 103-104).</a:t>
            </a:r>
            <a:endParaRPr sz="1000">
              <a:solidFill>
                <a:srgbClr val="222222"/>
              </a:solidFill>
              <a:highlight>
                <a:srgbClr val="FFFFFF"/>
              </a:highlight>
            </a:endParaRPr>
          </a:p>
          <a:p>
            <a:pPr marL="0" lvl="0" indent="0" algn="l" rtl="0">
              <a:lnSpc>
                <a:spcPct val="115000"/>
              </a:lnSpc>
              <a:spcBef>
                <a:spcPts val="0"/>
              </a:spcBef>
              <a:spcAft>
                <a:spcPts val="0"/>
              </a:spcAft>
              <a:buNone/>
            </a:pPr>
            <a:endParaRPr sz="1000">
              <a:solidFill>
                <a:srgbClr val="222222"/>
              </a:solidFill>
              <a:highlight>
                <a:srgbClr val="FFFFFF"/>
              </a:highlight>
            </a:endParaRPr>
          </a:p>
          <a:p>
            <a:pPr marL="0" lvl="0" indent="457200" algn="l" rtl="0">
              <a:lnSpc>
                <a:spcPct val="115000"/>
              </a:lnSpc>
              <a:spcBef>
                <a:spcPts val="0"/>
              </a:spcBef>
              <a:spcAft>
                <a:spcPts val="0"/>
              </a:spcAft>
              <a:buNone/>
            </a:pPr>
            <a:r>
              <a:rPr lang="en-US" sz="1000">
                <a:solidFill>
                  <a:srgbClr val="222222"/>
                </a:solidFill>
                <a:highlight>
                  <a:srgbClr val="FFFFFF"/>
                </a:highlight>
              </a:rPr>
              <a:t>Redmon, J. (2013). Darknet: Open source neural networks in c.</a:t>
            </a:r>
            <a:endParaRPr sz="1000">
              <a:solidFill>
                <a:srgbClr val="222222"/>
              </a:solidFill>
              <a:highlight>
                <a:srgbClr val="FFFFFF"/>
              </a:highlight>
            </a:endParaRPr>
          </a:p>
          <a:p>
            <a:pPr marL="0" lvl="0" indent="0" algn="l" rtl="0">
              <a:lnSpc>
                <a:spcPct val="115000"/>
              </a:lnSpc>
              <a:spcBef>
                <a:spcPts val="0"/>
              </a:spcBef>
              <a:spcAft>
                <a:spcPts val="0"/>
              </a:spcAft>
              <a:buNone/>
            </a:pPr>
            <a:endParaRPr sz="1000">
              <a:solidFill>
                <a:srgbClr val="222222"/>
              </a:solidFill>
              <a:highlight>
                <a:srgbClr val="FFFFFF"/>
              </a:highlight>
            </a:endParaRPr>
          </a:p>
          <a:p>
            <a:pPr marL="0" lvl="0" indent="457200" algn="l" rtl="0">
              <a:lnSpc>
                <a:spcPct val="200000"/>
              </a:lnSpc>
              <a:spcBef>
                <a:spcPts val="0"/>
              </a:spcBef>
              <a:spcAft>
                <a:spcPts val="0"/>
              </a:spcAft>
              <a:buNone/>
            </a:pPr>
            <a:r>
              <a:rPr lang="en-US" sz="1000">
                <a:solidFill>
                  <a:schemeClr val="dk1"/>
                </a:solidFill>
                <a:highlight>
                  <a:srgbClr val="FFFFFF"/>
                </a:highlight>
              </a:rPr>
              <a:t>Redmon, J., Divvala, S., Girshick, R., &amp; Farhadi, A. (2016). You only look once: Unified, real-time object detection. In </a:t>
            </a:r>
            <a:r>
              <a:rPr lang="en-US" sz="1000" i="1">
                <a:solidFill>
                  <a:schemeClr val="dk1"/>
                </a:solidFill>
                <a:highlight>
                  <a:srgbClr val="FFFFFF"/>
                </a:highlight>
              </a:rPr>
              <a:t>Proceedings of the IEEE conference on computer vision and pattern recognition</a:t>
            </a:r>
            <a:r>
              <a:rPr lang="en-US" sz="1000">
                <a:solidFill>
                  <a:schemeClr val="dk1"/>
                </a:solidFill>
                <a:highlight>
                  <a:srgbClr val="FFFFFF"/>
                </a:highlight>
              </a:rPr>
              <a:t> (pp. 779-788).</a:t>
            </a:r>
            <a:endParaRPr sz="1000">
              <a:solidFill>
                <a:schemeClr val="dk1"/>
              </a:solidFill>
              <a:highlight>
                <a:srgbClr val="FFFFFF"/>
              </a:highlight>
            </a:endParaRPr>
          </a:p>
        </p:txBody>
      </p:sp>
      <p:sp>
        <p:nvSpPr>
          <p:cNvPr id="59" name="Google Shape;59;p1"/>
          <p:cNvSpPr txBox="1"/>
          <p:nvPr/>
        </p:nvSpPr>
        <p:spPr>
          <a:xfrm>
            <a:off x="27191450" y="29965225"/>
            <a:ext cx="18961200" cy="3000000"/>
          </a:xfrm>
          <a:prstGeom prst="rect">
            <a:avLst/>
          </a:prstGeom>
          <a:noFill/>
          <a:ln>
            <a:noFill/>
          </a:ln>
        </p:spPr>
        <p:txBody>
          <a:bodyPr spcFirstLastPara="1" wrap="square" lIns="91425" tIns="91425" rIns="91425" bIns="91425" anchor="t" anchorCtr="0">
            <a:noAutofit/>
          </a:bodyPr>
          <a:lstStyle/>
          <a:p>
            <a:pPr marL="0" lvl="0" indent="457200" algn="l" rtl="0">
              <a:lnSpc>
                <a:spcPct val="200000"/>
              </a:lnSpc>
              <a:spcBef>
                <a:spcPts val="0"/>
              </a:spcBef>
              <a:spcAft>
                <a:spcPts val="0"/>
              </a:spcAft>
              <a:buNone/>
            </a:pPr>
            <a:r>
              <a:rPr lang="en-US" sz="1000" i="1">
                <a:solidFill>
                  <a:schemeClr val="dk1"/>
                </a:solidFill>
                <a:highlight>
                  <a:srgbClr val="FFFFFF"/>
                </a:highlight>
              </a:rPr>
              <a:t>Ngan, M. L., Grother, P. J., &amp; Hanaoka, K. K. (2020). Ongoing Face Recognition Vendor Test (FRVT) Part 6A: Face recognition accuracy with masks using pre-COVID-19 </a:t>
            </a:r>
            <a:r>
              <a:rPr lang="en-US" sz="1000">
                <a:solidFill>
                  <a:schemeClr val="dk1"/>
                </a:solidFill>
                <a:highlight>
                  <a:srgbClr val="FFFFFF"/>
                </a:highlight>
              </a:rPr>
              <a:t>algorithms.</a:t>
            </a:r>
            <a:endParaRPr sz="1000">
              <a:solidFill>
                <a:schemeClr val="dk1"/>
              </a:solidFill>
              <a:highlight>
                <a:srgbClr val="FFFFFF"/>
              </a:highlight>
            </a:endParaRPr>
          </a:p>
          <a:p>
            <a:pPr marL="0" lvl="0" indent="0" algn="l" rtl="0">
              <a:lnSpc>
                <a:spcPct val="200000"/>
              </a:lnSpc>
              <a:spcBef>
                <a:spcPts val="0"/>
              </a:spcBef>
              <a:spcAft>
                <a:spcPts val="0"/>
              </a:spcAft>
              <a:buNone/>
            </a:pPr>
            <a:endParaRPr sz="1000">
              <a:solidFill>
                <a:schemeClr val="dk1"/>
              </a:solidFill>
              <a:highlight>
                <a:srgbClr val="FFFFFF"/>
              </a:highlight>
            </a:endParaRPr>
          </a:p>
          <a:p>
            <a:pPr marL="0" lvl="0" indent="0" algn="l" rtl="0">
              <a:lnSpc>
                <a:spcPct val="200000"/>
              </a:lnSpc>
              <a:spcBef>
                <a:spcPts val="0"/>
              </a:spcBef>
              <a:spcAft>
                <a:spcPts val="0"/>
              </a:spcAft>
              <a:buNone/>
            </a:pPr>
            <a:r>
              <a:rPr lang="en-US" sz="1000">
                <a:solidFill>
                  <a:schemeClr val="dk1"/>
                </a:solidFill>
                <a:highlight>
                  <a:srgbClr val="FFFFFF"/>
                </a:highlight>
              </a:rPr>
              <a:t>Said, S. (2020). </a:t>
            </a:r>
            <a:r>
              <a:rPr lang="en-US" sz="1000" i="1">
                <a:solidFill>
                  <a:schemeClr val="dk1"/>
                </a:solidFill>
                <a:highlight>
                  <a:srgbClr val="FFFFFF"/>
                </a:highlight>
              </a:rPr>
              <a:t>Pynq-YOLO-Net: An Embedded Quantized Convolutional Neural Network for Face Mask Detection in COVID-19 Pandemic Era</a:t>
            </a:r>
            <a:r>
              <a:rPr lang="en-US" sz="1000">
                <a:solidFill>
                  <a:schemeClr val="dk1"/>
                </a:solidFill>
                <a:highlight>
                  <a:srgbClr val="FFFFFF"/>
                </a:highlight>
              </a:rPr>
              <a:t> In</a:t>
            </a:r>
            <a:r>
              <a:rPr lang="en-US" sz="1000" i="1">
                <a:solidFill>
                  <a:schemeClr val="dk1"/>
                </a:solidFill>
                <a:highlight>
                  <a:srgbClr val="FFFFFF"/>
                </a:highlight>
              </a:rPr>
              <a:t> International Journal of Advanced Computer Science and Applications(IJACSA), 11(9)</a:t>
            </a:r>
            <a:endParaRPr sz="1000" i="1">
              <a:solidFill>
                <a:schemeClr val="dk1"/>
              </a:solidFill>
              <a:highlight>
                <a:srgbClr val="FFFFFF"/>
              </a:highlight>
            </a:endParaRPr>
          </a:p>
          <a:p>
            <a:pPr marL="0" lvl="0" indent="0" algn="l" rtl="0">
              <a:lnSpc>
                <a:spcPct val="200000"/>
              </a:lnSpc>
              <a:spcBef>
                <a:spcPts val="0"/>
              </a:spcBef>
              <a:spcAft>
                <a:spcPts val="0"/>
              </a:spcAft>
              <a:buNone/>
            </a:pPr>
            <a:endParaRPr sz="1000" i="1">
              <a:solidFill>
                <a:schemeClr val="dk1"/>
              </a:solidFill>
              <a:highlight>
                <a:srgbClr val="FFFFFF"/>
              </a:highlight>
            </a:endParaRPr>
          </a:p>
          <a:p>
            <a:pPr marL="0" lvl="0" indent="0" algn="l" rtl="0">
              <a:lnSpc>
                <a:spcPct val="115000"/>
              </a:lnSpc>
              <a:spcBef>
                <a:spcPts val="0"/>
              </a:spcBef>
              <a:spcAft>
                <a:spcPts val="0"/>
              </a:spcAft>
              <a:buNone/>
            </a:pPr>
            <a:r>
              <a:rPr lang="en-US" sz="1000">
                <a:solidFill>
                  <a:schemeClr val="dk1"/>
                </a:solidFill>
              </a:rPr>
              <a:t>Wang, Zhongyuan, Guangcheng Wang, Baojin Huang, Zhangyang Xiong, Qi Hong, Hao Wu, Peng Yi et al. "Masked face recognition dataset and application." arXiv preprint arXiv:2003.09093 (2020).</a:t>
            </a:r>
            <a:endParaRPr sz="1000">
              <a:solidFill>
                <a:schemeClr val="dk1"/>
              </a:solidFill>
            </a:endParaRPr>
          </a:p>
          <a:p>
            <a:pPr marL="0" lvl="0" indent="0" algn="l" rtl="0">
              <a:lnSpc>
                <a:spcPct val="115000"/>
              </a:lnSpc>
              <a:spcBef>
                <a:spcPts val="0"/>
              </a:spcBef>
              <a:spcAft>
                <a:spcPts val="0"/>
              </a:spcAft>
              <a:buNone/>
            </a:pPr>
            <a:endParaRPr sz="1000">
              <a:solidFill>
                <a:schemeClr val="dk1"/>
              </a:solidFill>
            </a:endParaRPr>
          </a:p>
          <a:p>
            <a:pPr marL="0" lvl="0" indent="0" algn="l" rtl="0">
              <a:lnSpc>
                <a:spcPct val="115000"/>
              </a:lnSpc>
              <a:spcBef>
                <a:spcPts val="0"/>
              </a:spcBef>
              <a:spcAft>
                <a:spcPts val="0"/>
              </a:spcAft>
              <a:buNone/>
            </a:pPr>
            <a:r>
              <a:rPr lang="en-US" sz="1000">
                <a:solidFill>
                  <a:srgbClr val="222222"/>
                </a:solidFill>
                <a:highlight>
                  <a:srgbClr val="FFFFFF"/>
                </a:highlight>
              </a:rPr>
              <a:t>Wang, Z., Wang, G., Huang, B., Xiong, Z., Hong, Q., Wu, H., ... &amp; Chen, H. (2020). Masked face recognition dataset and application. </a:t>
            </a:r>
            <a:r>
              <a:rPr lang="en-US" sz="1000" i="1">
                <a:solidFill>
                  <a:srgbClr val="222222"/>
                </a:solidFill>
                <a:highlight>
                  <a:srgbClr val="FFFFFF"/>
                </a:highlight>
              </a:rPr>
              <a:t>arXiv preprint arXiv:2003.09093</a:t>
            </a:r>
            <a:r>
              <a:rPr lang="en-US" sz="1000">
                <a:solidFill>
                  <a:srgbClr val="222222"/>
                </a:solidFill>
                <a:highlight>
                  <a:srgbClr val="FFFFFF"/>
                </a:highlight>
              </a:rPr>
              <a:t>.</a:t>
            </a:r>
            <a:endParaRPr sz="1000">
              <a:solidFill>
                <a:srgbClr val="222222"/>
              </a:solidFill>
              <a:highlight>
                <a:srgbClr val="FFFFFF"/>
              </a:highlight>
            </a:endParaRPr>
          </a:p>
          <a:p>
            <a:pPr marL="0" lvl="0" indent="0" algn="l" rtl="0">
              <a:lnSpc>
                <a:spcPct val="115000"/>
              </a:lnSpc>
              <a:spcBef>
                <a:spcPts val="0"/>
              </a:spcBef>
              <a:spcAft>
                <a:spcPts val="0"/>
              </a:spcAft>
              <a:buNone/>
            </a:pPr>
            <a:endParaRPr sz="1000">
              <a:solidFill>
                <a:srgbClr val="222222"/>
              </a:solidFill>
              <a:highlight>
                <a:srgbClr val="FFFFFF"/>
              </a:highlight>
            </a:endParaRPr>
          </a:p>
          <a:p>
            <a:pPr marL="0" lvl="0" indent="0" algn="l" rtl="0">
              <a:lnSpc>
                <a:spcPct val="115000"/>
              </a:lnSpc>
              <a:spcBef>
                <a:spcPts val="0"/>
              </a:spcBef>
              <a:spcAft>
                <a:spcPts val="0"/>
              </a:spcAft>
              <a:buNone/>
            </a:pPr>
            <a:r>
              <a:rPr lang="en-US" sz="1000">
                <a:solidFill>
                  <a:srgbClr val="222222"/>
                </a:solidFill>
                <a:highlight>
                  <a:srgbClr val="FFFFFF"/>
                </a:highlight>
              </a:rPr>
              <a:t>Wu, J. (2017). Introduction to convolutional neural networks. </a:t>
            </a:r>
            <a:r>
              <a:rPr lang="en-US" sz="1000" i="1">
                <a:solidFill>
                  <a:srgbClr val="222222"/>
                </a:solidFill>
                <a:highlight>
                  <a:srgbClr val="FFFFFF"/>
                </a:highlight>
              </a:rPr>
              <a:t>National Key Lab for Novel Software Technology. Nanjing University. China</a:t>
            </a:r>
            <a:r>
              <a:rPr lang="en-US" sz="1000">
                <a:solidFill>
                  <a:srgbClr val="222222"/>
                </a:solidFill>
                <a:highlight>
                  <a:srgbClr val="FFFFFF"/>
                </a:highlight>
              </a:rPr>
              <a:t>, </a:t>
            </a:r>
            <a:r>
              <a:rPr lang="en-US" sz="1000" i="1">
                <a:solidFill>
                  <a:srgbClr val="222222"/>
                </a:solidFill>
                <a:highlight>
                  <a:srgbClr val="FFFFFF"/>
                </a:highlight>
              </a:rPr>
              <a:t>5</a:t>
            </a:r>
            <a:r>
              <a:rPr lang="en-US" sz="1000">
                <a:solidFill>
                  <a:srgbClr val="222222"/>
                </a:solidFill>
                <a:highlight>
                  <a:srgbClr val="FFFFFF"/>
                </a:highlight>
              </a:rPr>
              <a:t>, 23.</a:t>
            </a:r>
            <a:endParaRPr sz="1000">
              <a:solidFill>
                <a:srgbClr val="222222"/>
              </a:solidFill>
              <a:highlight>
                <a:srgbClr val="FFFFFF"/>
              </a:highlight>
            </a:endParaRPr>
          </a:p>
          <a:p>
            <a:pPr marL="0" lvl="0" indent="0" algn="l" rtl="0">
              <a:lnSpc>
                <a:spcPct val="115000"/>
              </a:lnSpc>
              <a:spcBef>
                <a:spcPts val="0"/>
              </a:spcBef>
              <a:spcAft>
                <a:spcPts val="0"/>
              </a:spcAft>
              <a:buNone/>
            </a:pPr>
            <a:endParaRPr sz="1000">
              <a:solidFill>
                <a:srgbClr val="222222"/>
              </a:solidFill>
              <a:highlight>
                <a:srgbClr val="FFFFFF"/>
              </a:highlight>
            </a:endParaRPr>
          </a:p>
        </p:txBody>
      </p:sp>
      <p:sp>
        <p:nvSpPr>
          <p:cNvPr id="60" name="Google Shape;60;p1"/>
          <p:cNvSpPr txBox="1"/>
          <p:nvPr/>
        </p:nvSpPr>
        <p:spPr>
          <a:xfrm>
            <a:off x="16058100" y="27731475"/>
            <a:ext cx="11317800" cy="438600"/>
          </a:xfrm>
          <a:prstGeom prst="rect">
            <a:avLst/>
          </a:prstGeom>
          <a:noFill/>
          <a:ln>
            <a:noFill/>
          </a:ln>
        </p:spPr>
        <p:txBody>
          <a:bodyPr spcFirstLastPara="1" wrap="square" lIns="68550" tIns="34275" rIns="68550" bIns="34275" anchor="t" anchorCtr="0">
            <a:noAutofit/>
          </a:bodyPr>
          <a:lstStyle/>
          <a:p>
            <a:pPr marL="0" marR="0" lvl="0" indent="0" algn="ctr" rtl="0">
              <a:spcBef>
                <a:spcPts val="0"/>
              </a:spcBef>
              <a:spcAft>
                <a:spcPts val="0"/>
              </a:spcAft>
              <a:buNone/>
            </a:pPr>
            <a:r>
              <a:rPr lang="en-US" sz="2400" b="1" u="none">
                <a:solidFill>
                  <a:schemeClr val="dk1"/>
                </a:solidFill>
                <a:latin typeface="Calibri"/>
                <a:ea typeface="Calibri"/>
                <a:cs typeface="Calibri"/>
                <a:sym typeface="Calibri"/>
              </a:rPr>
              <a:t>Chart</a:t>
            </a:r>
            <a:r>
              <a:rPr lang="en-US" sz="2400" b="1">
                <a:solidFill>
                  <a:schemeClr val="dk1"/>
                </a:solidFill>
                <a:latin typeface="Calibri"/>
                <a:ea typeface="Calibri"/>
                <a:cs typeface="Calibri"/>
                <a:sym typeface="Calibri"/>
              </a:rPr>
              <a:t>2. </a:t>
            </a:r>
            <a:r>
              <a:rPr lang="en-US" sz="2400">
                <a:solidFill>
                  <a:schemeClr val="dk1"/>
                </a:solidFill>
                <a:latin typeface="Calibri"/>
                <a:ea typeface="Calibri"/>
                <a:cs typeface="Calibri"/>
                <a:sym typeface="Calibri"/>
              </a:rPr>
              <a:t>Loss graph for baseline model training.</a:t>
            </a:r>
            <a:endParaRPr>
              <a:latin typeface="Calibri"/>
              <a:ea typeface="Calibri"/>
              <a:cs typeface="Calibri"/>
              <a:sym typeface="Calibri"/>
            </a:endParaRPr>
          </a:p>
        </p:txBody>
      </p:sp>
      <p:pic>
        <p:nvPicPr>
          <p:cNvPr id="61" name="Google Shape;61;p1"/>
          <p:cNvPicPr preferRelativeResize="0"/>
          <p:nvPr/>
        </p:nvPicPr>
        <p:blipFill>
          <a:blip r:embed="rId4">
            <a:alphaModFix/>
          </a:blip>
          <a:stretch>
            <a:fillRect/>
          </a:stretch>
        </p:blipFill>
        <p:spPr>
          <a:xfrm>
            <a:off x="31624325" y="4622100"/>
            <a:ext cx="7842600" cy="6427563"/>
          </a:xfrm>
          <a:prstGeom prst="rect">
            <a:avLst/>
          </a:prstGeom>
          <a:noFill/>
          <a:ln>
            <a:noFill/>
          </a:ln>
        </p:spPr>
      </p:pic>
      <p:pic>
        <p:nvPicPr>
          <p:cNvPr id="62" name="Google Shape;62;p1"/>
          <p:cNvPicPr preferRelativeResize="0"/>
          <p:nvPr/>
        </p:nvPicPr>
        <p:blipFill>
          <a:blip r:embed="rId5">
            <a:alphaModFix/>
          </a:blip>
          <a:stretch>
            <a:fillRect/>
          </a:stretch>
        </p:blipFill>
        <p:spPr>
          <a:xfrm>
            <a:off x="17795700" y="22165475"/>
            <a:ext cx="7842600" cy="54869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1145</Words>
  <Application>Microsoft Macintosh PowerPoint</Application>
  <PresentationFormat>Custom</PresentationFormat>
  <Paragraphs>129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Jay Larson</dc:creator>
  <cp:lastModifiedBy>Microsoft Office</cp:lastModifiedBy>
  <cp:revision>1</cp:revision>
  <dcterms:created xsi:type="dcterms:W3CDTF">2013-02-10T21:14:48Z</dcterms:created>
  <dcterms:modified xsi:type="dcterms:W3CDTF">2020-11-17T17:26:03Z</dcterms:modified>
</cp:coreProperties>
</file>