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3891200" cy="32918400"/>
  <p:notesSz cx="7004050" cy="92900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8" roundtripDataSignature="AMtx7mgAL8h2ydBWp/ktZlXqYsTPF4fBF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8368AD9-A960-4D63-ADDF-BF609DCB5A42}">
  <a:tblStyle styleId="{B8368AD9-A960-4D63-ADDF-BF609DCB5A42}"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p:cViewPr varScale="1">
        <p:scale>
          <a:sx n="16" d="100"/>
          <a:sy n="16" d="100"/>
        </p:scale>
        <p:origin x="1479" y="57"/>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customschemas.google.com/relationships/presentationmetadata" Target="metadata"/><Relationship Id="rId3"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heme" Target="theme/theme1.xml"/><Relationship Id="rId10" Type="http://schemas.openxmlformats.org/officeDocument/2006/relationships/viewProps" Target="viewProp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67575" y="696750"/>
            <a:ext cx="4669600" cy="3483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0400" y="4412750"/>
            <a:ext cx="5603225" cy="41805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Google Shape;28;p1:notes"/>
          <p:cNvSpPr txBox="1">
            <a:spLocks noGrp="1"/>
          </p:cNvSpPr>
          <p:nvPr>
            <p:ph type="body" idx="1"/>
          </p:nvPr>
        </p:nvSpPr>
        <p:spPr>
          <a:xfrm>
            <a:off x="700400" y="4412750"/>
            <a:ext cx="5603225" cy="418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 name="Google Shape;29;p1:notes"/>
          <p:cNvSpPr>
            <a:spLocks noGrp="1" noRot="1" noChangeAspect="1"/>
          </p:cNvSpPr>
          <p:nvPr>
            <p:ph type="sldImg" idx="2"/>
          </p:nvPr>
        </p:nvSpPr>
        <p:spPr>
          <a:xfrm>
            <a:off x="1179513" y="696913"/>
            <a:ext cx="4645025" cy="34829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
        <p:cNvGrpSpPr/>
        <p:nvPr/>
      </p:nvGrpSpPr>
      <p:grpSpPr>
        <a:xfrm>
          <a:off x="0" y="0"/>
          <a:ext cx="0" cy="0"/>
          <a:chOff x="0" y="0"/>
          <a:chExt cx="0" cy="0"/>
        </a:xfrm>
      </p:grpSpPr>
      <p:sp>
        <p:nvSpPr>
          <p:cNvPr id="12" name="Google Shape;12;p3"/>
          <p:cNvSpPr/>
          <p:nvPr/>
        </p:nvSpPr>
        <p:spPr>
          <a:xfrm>
            <a:off x="43159681" y="0"/>
            <a:ext cx="731520" cy="32918401"/>
          </a:xfrm>
          <a:prstGeom prst="rect">
            <a:avLst/>
          </a:prstGeom>
          <a:solidFill>
            <a:srgbClr val="D6E3BC"/>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3" name="Google Shape;13;p3"/>
          <p:cNvSpPr/>
          <p:nvPr/>
        </p:nvSpPr>
        <p:spPr>
          <a:xfrm>
            <a:off x="-3" y="0"/>
            <a:ext cx="731520" cy="32918401"/>
          </a:xfrm>
          <a:prstGeom prst="rect">
            <a:avLst/>
          </a:prstGeom>
          <a:solidFill>
            <a:srgbClr val="D6E3BC"/>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4" name="Google Shape;14;p3"/>
          <p:cNvSpPr/>
          <p:nvPr/>
        </p:nvSpPr>
        <p:spPr>
          <a:xfrm>
            <a:off x="0" y="0"/>
            <a:ext cx="43891199" cy="4114800"/>
          </a:xfrm>
          <a:prstGeom prst="rect">
            <a:avLst/>
          </a:prstGeom>
          <a:solidFill>
            <a:srgbClr val="366092"/>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5" name="Google Shape;15;p3"/>
          <p:cNvSpPr/>
          <p:nvPr/>
        </p:nvSpPr>
        <p:spPr>
          <a:xfrm>
            <a:off x="0" y="28803600"/>
            <a:ext cx="43891199" cy="4114800"/>
          </a:xfrm>
          <a:prstGeom prst="rect">
            <a:avLst/>
          </a:prstGeom>
          <a:solidFill>
            <a:srgbClr val="B7CCE4"/>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6" name="Google Shape;16;p3"/>
          <p:cNvSpPr/>
          <p:nvPr/>
        </p:nvSpPr>
        <p:spPr>
          <a:xfrm>
            <a:off x="-10515600" y="0"/>
            <a:ext cx="9601200" cy="32918401"/>
          </a:xfrm>
          <a:prstGeom prst="rect">
            <a:avLst/>
          </a:prstGeom>
          <a:solidFill>
            <a:srgbClr val="D8D8D8"/>
          </a:solidFill>
          <a:ln>
            <a:noFill/>
          </a:ln>
        </p:spPr>
        <p:txBody>
          <a:bodyPr spcFirstLastPara="1" wrap="square" lIns="171400" tIns="171400" rIns="171400" bIns="171400" anchor="t" anchorCtr="0">
            <a:noAutofit/>
          </a:bodyPr>
          <a:lstStyle/>
          <a:p>
            <a:pPr marL="0" marR="0" lvl="0" indent="0" algn="l" rtl="0">
              <a:spcBef>
                <a:spcPts val="0"/>
              </a:spcBef>
              <a:spcAft>
                <a:spcPts val="0"/>
              </a:spcAft>
              <a:buNone/>
            </a:pPr>
            <a:r>
              <a:rPr lang="en-US" sz="7200" b="0" i="0" u="none" strike="noStrike" cap="none">
                <a:solidFill>
                  <a:srgbClr val="7F7F7F"/>
                </a:solidFill>
                <a:latin typeface="Calibri"/>
                <a:ea typeface="Calibri"/>
                <a:cs typeface="Calibri"/>
                <a:sym typeface="Calibri"/>
              </a:rPr>
              <a:t>Poster Print Size:</a:t>
            </a:r>
            <a:endParaRPr sz="72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This poster template is 36” high by 48” wide. It can be used to print any poster with a 3:4 aspect ratio.</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Placeholders:</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Image Quality:</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You can place digital photos or logo art in your poster file by selecting the </a:t>
            </a:r>
            <a:r>
              <a:rPr lang="en-US" sz="4900" b="1" i="0" u="none" strike="noStrike" cap="none">
                <a:solidFill>
                  <a:srgbClr val="7F7F7F"/>
                </a:solidFill>
                <a:latin typeface="Calibri"/>
                <a:ea typeface="Calibri"/>
                <a:cs typeface="Calibri"/>
                <a:sym typeface="Calibri"/>
              </a:rPr>
              <a:t>Insert, Picture</a:t>
            </a:r>
            <a:r>
              <a:rPr lang="en-US" sz="4900" b="0" i="0" u="none" strike="noStrike" cap="none">
                <a:solidFill>
                  <a:srgbClr val="7F7F7F"/>
                </a:solidFill>
                <a:latin typeface="Calibri"/>
                <a:ea typeface="Calibri"/>
                <a:cs typeface="Calibri"/>
                <a:sym typeface="Calibri"/>
              </a:rPr>
              <a:t> command, or by using standard copy &amp; paste. For best results, all graphic elements should be at least </a:t>
            </a:r>
            <a:r>
              <a:rPr lang="en-US" sz="4900" b="1" i="0" u="none" strike="noStrike" cap="none">
                <a:solidFill>
                  <a:srgbClr val="7F7F7F"/>
                </a:solidFill>
                <a:latin typeface="Calibri"/>
                <a:ea typeface="Calibri"/>
                <a:cs typeface="Calibri"/>
                <a:sym typeface="Calibri"/>
              </a:rPr>
              <a:t>150-200 pixels per inch in their final printed size</a:t>
            </a:r>
            <a:r>
              <a:rPr lang="en-US" sz="4900" b="0" i="0" u="none" strike="noStrike" cap="none">
                <a:solidFill>
                  <a:srgbClr val="7F7F7F"/>
                </a:solidFill>
                <a:latin typeface="Calibri"/>
                <a:ea typeface="Calibri"/>
                <a:cs typeface="Calibri"/>
                <a:sym typeface="Calibri"/>
              </a:rPr>
              <a:t>. For instance, a 1600 x 1200 pixel photo will usually look fine up to 8“-10” wide on your printed poster.</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a:p>
          <a:p>
            <a:pPr marL="0" marR="0" lvl="0" indent="0" algn="ctr" rtl="0">
              <a:spcBef>
                <a:spcPts val="1800"/>
              </a:spcBef>
              <a:spcAft>
                <a:spcPts val="0"/>
              </a:spcAft>
              <a:buNone/>
            </a:pP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a:p>
        </p:txBody>
      </p:sp>
      <p:grpSp>
        <p:nvGrpSpPr>
          <p:cNvPr id="17" name="Google Shape;17;p3"/>
          <p:cNvGrpSpPr/>
          <p:nvPr/>
        </p:nvGrpSpPr>
        <p:grpSpPr>
          <a:xfrm>
            <a:off x="44805600" y="0"/>
            <a:ext cx="9601200" cy="32918399"/>
            <a:chOff x="33832800" y="0"/>
            <a:chExt cx="12801600" cy="43891199"/>
          </a:xfrm>
        </p:grpSpPr>
        <p:sp>
          <p:nvSpPr>
            <p:cNvPr id="18" name="Google Shape;18;p3"/>
            <p:cNvSpPr/>
            <p:nvPr/>
          </p:nvSpPr>
          <p:spPr>
            <a:xfrm>
              <a:off x="33832800" y="0"/>
              <a:ext cx="12801600" cy="43891199"/>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spcBef>
                  <a:spcPts val="0"/>
                </a:spcBef>
                <a:spcAft>
                  <a:spcPts val="0"/>
                </a:spcAft>
                <a:buNone/>
              </a:pPr>
              <a:r>
                <a:rPr lang="en-US" sz="7200" b="0" i="0" u="none" strike="noStrike" cap="none">
                  <a:solidFill>
                    <a:srgbClr val="7F7F7F"/>
                  </a:solidFill>
                  <a:latin typeface="Calibri"/>
                  <a:ea typeface="Calibri"/>
                  <a:cs typeface="Calibri"/>
                  <a:sym typeface="Calibri"/>
                </a:rPr>
                <a:t>Change Color Theme:</a:t>
              </a:r>
              <a:endParaRPr sz="72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This template is designed to use the built-in color themes in the newer versions of PowerPoint.</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To change the color theme, select the </a:t>
              </a:r>
              <a:r>
                <a:rPr lang="en-US" sz="4900" b="1" i="0" u="none" strike="noStrike" cap="none">
                  <a:solidFill>
                    <a:srgbClr val="7F7F7F"/>
                  </a:solidFill>
                  <a:latin typeface="Calibri"/>
                  <a:ea typeface="Calibri"/>
                  <a:cs typeface="Calibri"/>
                  <a:sym typeface="Calibri"/>
                </a:rPr>
                <a:t>Design</a:t>
              </a:r>
              <a:r>
                <a:rPr lang="en-US" sz="4900" b="0" i="0" u="none" strike="noStrike" cap="none">
                  <a:solidFill>
                    <a:srgbClr val="7F7F7F"/>
                  </a:solidFill>
                  <a:latin typeface="Calibri"/>
                  <a:ea typeface="Calibri"/>
                  <a:cs typeface="Calibri"/>
                  <a:sym typeface="Calibri"/>
                </a:rPr>
                <a:t> tab, then select the </a:t>
              </a:r>
              <a:r>
                <a:rPr lang="en-US" sz="4900" b="1" i="0" u="none" strike="noStrike" cap="none">
                  <a:solidFill>
                    <a:srgbClr val="7F7F7F"/>
                  </a:solidFill>
                  <a:latin typeface="Calibri"/>
                  <a:ea typeface="Calibri"/>
                  <a:cs typeface="Calibri"/>
                  <a:sym typeface="Calibri"/>
                </a:rPr>
                <a:t>Colors</a:t>
              </a:r>
              <a:r>
                <a:rPr lang="en-US" sz="4900" b="0" i="0" u="none" strike="noStrike" cap="none">
                  <a:solidFill>
                    <a:srgbClr val="7F7F7F"/>
                  </a:solidFill>
                  <a:latin typeface="Calibri"/>
                  <a:ea typeface="Calibri"/>
                  <a:cs typeface="Calibri"/>
                  <a:sym typeface="Calibri"/>
                </a:rPr>
                <a:t> drop-down list.</a:t>
              </a:r>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The default color theme for this template is “Office”, so you can always return to that after trying some of the alternatives.</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Printing Your Poster:</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Once your poster file is ready, visit </a:t>
              </a:r>
              <a:r>
                <a:rPr lang="en-US" sz="4900" b="1" i="0" u="none" strike="noStrike" cap="none">
                  <a:solidFill>
                    <a:srgbClr val="7F7F7F"/>
                  </a:solidFill>
                  <a:latin typeface="Calibri"/>
                  <a:ea typeface="Calibri"/>
                  <a:cs typeface="Calibri"/>
                  <a:sym typeface="Calibri"/>
                </a:rPr>
                <a:t>www.genigraphics.com</a:t>
              </a:r>
              <a:r>
                <a:rPr lang="en-US" sz="4900" b="0" i="0" u="none" strike="noStrike" cap="non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ctr" rtl="0">
                <a:spcBef>
                  <a:spcPts val="0"/>
                </a:spcBef>
                <a:spcAft>
                  <a:spcPts val="0"/>
                </a:spcAft>
                <a:buNone/>
              </a:pPr>
              <a:r>
                <a:rPr lang="en-US" sz="4900" b="0" i="0" u="none" strike="noStrike" cap="none">
                  <a:solidFill>
                    <a:srgbClr val="7F7F7F"/>
                  </a:solidFill>
                  <a:latin typeface="Calibri"/>
                  <a:ea typeface="Calibri"/>
                  <a:cs typeface="Calibri"/>
                  <a:sym typeface="Calibri"/>
                </a:rPr>
                <a:t>US and Canada:  1-800-790-4001</a:t>
              </a:r>
              <a:br>
                <a:rPr lang="en-US" sz="4900" b="0" i="0" u="none" strike="noStrike" cap="none">
                  <a:solidFill>
                    <a:srgbClr val="7F7F7F"/>
                  </a:solidFill>
                  <a:latin typeface="Calibri"/>
                  <a:ea typeface="Calibri"/>
                  <a:cs typeface="Calibri"/>
                  <a:sym typeface="Calibri"/>
                </a:rPr>
              </a:br>
              <a:r>
                <a:rPr lang="en-US" sz="4900" b="0" i="0" u="none" strike="noStrike" cap="none">
                  <a:solidFill>
                    <a:srgbClr val="7F7F7F"/>
                  </a:solidFill>
                  <a:latin typeface="Calibri"/>
                  <a:ea typeface="Calibri"/>
                  <a:cs typeface="Calibri"/>
                  <a:sym typeface="Calibri"/>
                </a:rPr>
                <a:t>Email: info@genigraphics.com</a:t>
              </a:r>
              <a:endParaRPr/>
            </a:p>
            <a:p>
              <a:pPr marL="0" marR="0" lvl="0" indent="0" algn="ctr" rtl="0">
                <a:spcBef>
                  <a:spcPts val="0"/>
                </a:spcBef>
                <a:spcAft>
                  <a:spcPts val="0"/>
                </a:spcAft>
                <a:buNone/>
              </a:pP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a:p>
          </p:txBody>
        </p:sp>
        <p:pic>
          <p:nvPicPr>
            <p:cNvPr id="19" name="Google Shape;19;p3"/>
            <p:cNvPicPr preferRelativeResize="0"/>
            <p:nvPr/>
          </p:nvPicPr>
          <p:blipFill rotWithShape="1">
            <a:blip r:embed="rId2">
              <a:alphaModFix/>
            </a:blip>
            <a:srcRect/>
            <a:stretch/>
          </p:blipFill>
          <p:spPr>
            <a:xfrm>
              <a:off x="34281341" y="9260274"/>
              <a:ext cx="11904515" cy="10246926"/>
            </a:xfrm>
            <a:prstGeom prst="rect">
              <a:avLst/>
            </a:prstGeom>
            <a:noFill/>
            <a:ln>
              <a:noFill/>
            </a:ln>
          </p:spPr>
        </p:pic>
      </p:grpSp>
      <p:pic>
        <p:nvPicPr>
          <p:cNvPr id="20" name="Google Shape;20;p3"/>
          <p:cNvPicPr preferRelativeResize="0"/>
          <p:nvPr/>
        </p:nvPicPr>
        <p:blipFill rotWithShape="1">
          <a:blip r:embed="rId3">
            <a:alphaModFix/>
          </a:blip>
          <a:srcRect/>
          <a:stretch/>
        </p:blipFill>
        <p:spPr>
          <a:xfrm>
            <a:off x="38404800" y="32613600"/>
            <a:ext cx="5297435" cy="18592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2194560" y="1318262"/>
            <a:ext cx="39502081" cy="5486400"/>
          </a:xfrm>
          <a:prstGeom prst="rect">
            <a:avLst/>
          </a:prstGeom>
          <a:noFill/>
          <a:ln>
            <a:noFill/>
          </a:ln>
        </p:spPr>
        <p:txBody>
          <a:bodyPr spcFirstLastPara="1" wrap="square" lIns="329125" tIns="164550" rIns="329125" bIns="16455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2194560" y="7680963"/>
            <a:ext cx="39502081" cy="21724623"/>
          </a:xfrm>
          <a:prstGeom prst="rect">
            <a:avLst/>
          </a:prstGeom>
          <a:noFill/>
          <a:ln>
            <a:noFill/>
          </a:ln>
        </p:spPr>
        <p:txBody>
          <a:bodyPr spcFirstLastPara="1" wrap="square" lIns="329125" tIns="164550" rIns="329125" bIns="16455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2194560" y="30510484"/>
            <a:ext cx="10241280" cy="1752600"/>
          </a:xfrm>
          <a:prstGeom prst="rect">
            <a:avLst/>
          </a:prstGeom>
          <a:noFill/>
          <a:ln>
            <a:noFill/>
          </a:ln>
        </p:spPr>
        <p:txBody>
          <a:bodyPr spcFirstLastPara="1" wrap="square" lIns="329125" tIns="164550" rIns="329125" bIns="16455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14996159" y="30510484"/>
            <a:ext cx="13898880" cy="1752600"/>
          </a:xfrm>
          <a:prstGeom prst="rect">
            <a:avLst/>
          </a:prstGeom>
          <a:noFill/>
          <a:ln>
            <a:noFill/>
          </a:ln>
        </p:spPr>
        <p:txBody>
          <a:bodyPr spcFirstLastPara="1" wrap="square" lIns="329125" tIns="164550" rIns="329125" bIns="16455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31455359" y="30510484"/>
            <a:ext cx="10241280" cy="1752600"/>
          </a:xfrm>
          <a:prstGeom prst="rect">
            <a:avLst/>
          </a:prstGeom>
          <a:noFill/>
          <a:ln>
            <a:noFill/>
          </a:ln>
        </p:spPr>
        <p:txBody>
          <a:bodyPr spcFirstLastPara="1" wrap="square" lIns="329125" tIns="164550" rIns="329125" bIns="1645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2194560" y="1318262"/>
            <a:ext cx="39502081" cy="5486400"/>
          </a:xfrm>
          <a:prstGeom prst="rect">
            <a:avLst/>
          </a:prstGeom>
          <a:noFill/>
          <a:ln>
            <a:noFill/>
          </a:ln>
        </p:spPr>
        <p:txBody>
          <a:bodyPr spcFirstLastPara="1" wrap="square" lIns="329125" tIns="164550" rIns="329125" bIns="164550" anchor="ctr" anchorCtr="0">
            <a:normAutofit/>
          </a:bodyPr>
          <a:lstStyle>
            <a:lvl1pPr marR="0" lvl="0" algn="ctr" rtl="0">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2194560" y="7680963"/>
            <a:ext cx="39502081" cy="21724623"/>
          </a:xfrm>
          <a:prstGeom prst="rect">
            <a:avLst/>
          </a:prstGeom>
          <a:noFill/>
          <a:ln>
            <a:noFill/>
          </a:ln>
        </p:spPr>
        <p:txBody>
          <a:bodyPr spcFirstLastPara="1" wrap="square" lIns="329125" tIns="164550" rIns="329125" bIns="164550" anchor="t" anchorCtr="0">
            <a:norm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1pPr>
            <a:lvl2pPr marL="914400" marR="0" lvl="1"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2pPr>
            <a:lvl3pPr marL="1371600" marR="0" lvl="2"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3pPr>
            <a:lvl4pPr marL="1828800" marR="0" lvl="3"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6pPr>
            <a:lvl7pPr marL="3200400" marR="0" lvl="6"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7pPr>
            <a:lvl8pPr marL="3657600" marR="0" lvl="7"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8pPr>
            <a:lvl9pPr marL="4114800" marR="0" lvl="8"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2194560" y="30510484"/>
            <a:ext cx="10241280" cy="1752600"/>
          </a:xfrm>
          <a:prstGeom prst="rect">
            <a:avLst/>
          </a:prstGeom>
          <a:noFill/>
          <a:ln>
            <a:noFill/>
          </a:ln>
        </p:spPr>
        <p:txBody>
          <a:bodyPr spcFirstLastPara="1" wrap="square" lIns="329125" tIns="164550" rIns="329125" bIns="164550" anchor="ctr" anchorCtr="0">
            <a:noAutofit/>
          </a:bodyPr>
          <a:lstStyle>
            <a:lvl1pPr marR="0" lvl="0" algn="l" rtl="0">
              <a:spcBef>
                <a:spcPts val="0"/>
              </a:spcBef>
              <a:spcAft>
                <a:spcPts val="0"/>
              </a:spcAft>
              <a:buSzPts val="1400"/>
              <a:buNone/>
              <a:defRPr sz="44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4996159" y="30510484"/>
            <a:ext cx="13898880" cy="1752600"/>
          </a:xfrm>
          <a:prstGeom prst="rect">
            <a:avLst/>
          </a:prstGeom>
          <a:noFill/>
          <a:ln>
            <a:noFill/>
          </a:ln>
        </p:spPr>
        <p:txBody>
          <a:bodyPr spcFirstLastPara="1" wrap="square" lIns="329125" tIns="164550" rIns="329125" bIns="164550" anchor="ctr" anchorCtr="0">
            <a:noAutofit/>
          </a:bodyPr>
          <a:lstStyle>
            <a:lvl1pPr marR="0" lvl="0" algn="ctr" rtl="0">
              <a:spcBef>
                <a:spcPts val="0"/>
              </a:spcBef>
              <a:spcAft>
                <a:spcPts val="0"/>
              </a:spcAft>
              <a:buSzPts val="1400"/>
              <a:buNone/>
              <a:defRPr sz="44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31455359" y="30510484"/>
            <a:ext cx="10241280" cy="1752600"/>
          </a:xfrm>
          <a:prstGeom prst="rect">
            <a:avLst/>
          </a:prstGeom>
          <a:noFill/>
          <a:ln>
            <a:noFill/>
          </a:ln>
        </p:spPr>
        <p:txBody>
          <a:bodyPr spcFirstLastPara="1" wrap="square" lIns="329125" tIns="164550" rIns="329125" bIns="164550" anchor="ctr" anchorCtr="0">
            <a:noAutofit/>
          </a:bodyPr>
          <a:lstStyle>
            <a:lvl1pPr marL="0" marR="0" lvl="0" indent="0" algn="r" rtl="0">
              <a:spcBef>
                <a:spcPts val="0"/>
              </a:spcBef>
              <a:buNone/>
              <a:defRPr sz="4400" b="0" i="0" u="none" strike="noStrike" cap="none">
                <a:solidFill>
                  <a:srgbClr val="888888"/>
                </a:solidFill>
                <a:latin typeface="Calibri"/>
                <a:ea typeface="Calibri"/>
                <a:cs typeface="Calibri"/>
                <a:sym typeface="Calibri"/>
              </a:defRPr>
            </a:lvl1pPr>
            <a:lvl2pPr marL="0" marR="0" lvl="1" indent="0" algn="r" rtl="0">
              <a:spcBef>
                <a:spcPts val="0"/>
              </a:spcBef>
              <a:buNone/>
              <a:defRPr sz="4400" b="0" i="0" u="none" strike="noStrike" cap="none">
                <a:solidFill>
                  <a:srgbClr val="888888"/>
                </a:solidFill>
                <a:latin typeface="Calibri"/>
                <a:ea typeface="Calibri"/>
                <a:cs typeface="Calibri"/>
                <a:sym typeface="Calibri"/>
              </a:defRPr>
            </a:lvl2pPr>
            <a:lvl3pPr marL="0" marR="0" lvl="2" indent="0" algn="r" rtl="0">
              <a:spcBef>
                <a:spcPts val="0"/>
              </a:spcBef>
              <a:buNone/>
              <a:defRPr sz="4400" b="0" i="0" u="none" strike="noStrike" cap="none">
                <a:solidFill>
                  <a:srgbClr val="888888"/>
                </a:solidFill>
                <a:latin typeface="Calibri"/>
                <a:ea typeface="Calibri"/>
                <a:cs typeface="Calibri"/>
                <a:sym typeface="Calibri"/>
              </a:defRPr>
            </a:lvl3pPr>
            <a:lvl4pPr marL="0" marR="0" lvl="3" indent="0" algn="r" rtl="0">
              <a:spcBef>
                <a:spcPts val="0"/>
              </a:spcBef>
              <a:buNone/>
              <a:defRPr sz="4400" b="0" i="0" u="none" strike="noStrike" cap="none">
                <a:solidFill>
                  <a:srgbClr val="888888"/>
                </a:solidFill>
                <a:latin typeface="Calibri"/>
                <a:ea typeface="Calibri"/>
                <a:cs typeface="Calibri"/>
                <a:sym typeface="Calibri"/>
              </a:defRPr>
            </a:lvl4pPr>
            <a:lvl5pPr marL="0" marR="0" lvl="4" indent="0" algn="r" rtl="0">
              <a:spcBef>
                <a:spcPts val="0"/>
              </a:spcBef>
              <a:buNone/>
              <a:defRPr sz="4400" b="0" i="0" u="none" strike="noStrike" cap="none">
                <a:solidFill>
                  <a:srgbClr val="888888"/>
                </a:solidFill>
                <a:latin typeface="Calibri"/>
                <a:ea typeface="Calibri"/>
                <a:cs typeface="Calibri"/>
                <a:sym typeface="Calibri"/>
              </a:defRPr>
            </a:lvl5pPr>
            <a:lvl6pPr marL="0" marR="0" lvl="5" indent="0" algn="r" rtl="0">
              <a:spcBef>
                <a:spcPts val="0"/>
              </a:spcBef>
              <a:buNone/>
              <a:defRPr sz="4400" b="0" i="0" u="none" strike="noStrike" cap="none">
                <a:solidFill>
                  <a:srgbClr val="888888"/>
                </a:solidFill>
                <a:latin typeface="Calibri"/>
                <a:ea typeface="Calibri"/>
                <a:cs typeface="Calibri"/>
                <a:sym typeface="Calibri"/>
              </a:defRPr>
            </a:lvl6pPr>
            <a:lvl7pPr marL="0" marR="0" lvl="6" indent="0" algn="r" rtl="0">
              <a:spcBef>
                <a:spcPts val="0"/>
              </a:spcBef>
              <a:buNone/>
              <a:defRPr sz="4400" b="0" i="0" u="none" strike="noStrike" cap="none">
                <a:solidFill>
                  <a:srgbClr val="888888"/>
                </a:solidFill>
                <a:latin typeface="Calibri"/>
                <a:ea typeface="Calibri"/>
                <a:cs typeface="Calibri"/>
                <a:sym typeface="Calibri"/>
              </a:defRPr>
            </a:lvl7pPr>
            <a:lvl8pPr marL="0" marR="0" lvl="7" indent="0" algn="r" rtl="0">
              <a:spcBef>
                <a:spcPts val="0"/>
              </a:spcBef>
              <a:buNone/>
              <a:defRPr sz="4400" b="0" i="0" u="none" strike="noStrike" cap="none">
                <a:solidFill>
                  <a:srgbClr val="888888"/>
                </a:solidFill>
                <a:latin typeface="Calibri"/>
                <a:ea typeface="Calibri"/>
                <a:cs typeface="Calibri"/>
                <a:sym typeface="Calibri"/>
              </a:defRPr>
            </a:lvl8pPr>
            <a:lvl9pPr marL="0" marR="0" lvl="8" indent="0" algn="r" rtl="0">
              <a:spcBef>
                <a:spcPts val="0"/>
              </a:spcBef>
              <a:buNone/>
              <a:defRPr sz="44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
        <p:cNvGrpSpPr/>
        <p:nvPr/>
      </p:nvGrpSpPr>
      <p:grpSpPr>
        <a:xfrm>
          <a:off x="0" y="0"/>
          <a:ext cx="0" cy="0"/>
          <a:chOff x="0" y="0"/>
          <a:chExt cx="0" cy="0"/>
        </a:xfrm>
      </p:grpSpPr>
      <p:sp>
        <p:nvSpPr>
          <p:cNvPr id="31" name="Google Shape;31;p1"/>
          <p:cNvSpPr txBox="1"/>
          <p:nvPr/>
        </p:nvSpPr>
        <p:spPr>
          <a:xfrm>
            <a:off x="5257800" y="553997"/>
            <a:ext cx="32918401" cy="1800376"/>
          </a:xfrm>
          <a:prstGeom prst="rect">
            <a:avLst/>
          </a:prstGeom>
          <a:noFill/>
          <a:ln>
            <a:noFill/>
          </a:ln>
        </p:spPr>
        <p:txBody>
          <a:bodyPr spcFirstLastPara="1" wrap="square" lIns="137125" tIns="342825" rIns="137125" bIns="342825" anchor="ctr" anchorCtr="0">
            <a:spAutoFit/>
          </a:bodyPr>
          <a:lstStyle/>
          <a:p>
            <a:pPr marL="0" marR="0" lvl="0" indent="0" algn="ctr" rtl="0">
              <a:spcBef>
                <a:spcPts val="0"/>
              </a:spcBef>
              <a:spcAft>
                <a:spcPts val="0"/>
              </a:spcAft>
              <a:buNone/>
            </a:pPr>
            <a:r>
              <a:rPr lang="en-US" sz="7200" b="1" dirty="0">
                <a:solidFill>
                  <a:srgbClr val="EAF1DD"/>
                </a:solidFill>
                <a:latin typeface="Calibri"/>
                <a:ea typeface="Calibri"/>
                <a:cs typeface="Calibri"/>
                <a:sym typeface="Calibri"/>
              </a:rPr>
              <a:t>Effects of Glycemic Load on Blood Glucose Levels in a College Physiology Class</a:t>
            </a:r>
            <a:endParaRPr dirty="0"/>
          </a:p>
        </p:txBody>
      </p:sp>
      <p:sp>
        <p:nvSpPr>
          <p:cNvPr id="32" name="Google Shape;32;p1"/>
          <p:cNvSpPr txBox="1"/>
          <p:nvPr/>
        </p:nvSpPr>
        <p:spPr>
          <a:xfrm>
            <a:off x="5486375" y="2400300"/>
            <a:ext cx="32918400" cy="1714500"/>
          </a:xfrm>
          <a:prstGeom prst="rect">
            <a:avLst/>
          </a:prstGeom>
          <a:noFill/>
          <a:ln>
            <a:noFill/>
          </a:ln>
        </p:spPr>
        <p:txBody>
          <a:bodyPr spcFirstLastPara="1" wrap="square" lIns="137125" tIns="137125" rIns="137125" bIns="137125" anchor="ctr" anchorCtr="0">
            <a:noAutofit/>
          </a:bodyPr>
          <a:lstStyle/>
          <a:p>
            <a:pPr marL="0" marR="0" lvl="0" indent="0" algn="ctr" rtl="0">
              <a:spcBef>
                <a:spcPts val="0"/>
              </a:spcBef>
              <a:spcAft>
                <a:spcPts val="0"/>
              </a:spcAft>
              <a:buNone/>
            </a:pPr>
            <a:r>
              <a:rPr lang="en-US" sz="4000" dirty="0">
                <a:solidFill>
                  <a:srgbClr val="EAF1DD"/>
                </a:solidFill>
                <a:latin typeface="Calibri"/>
                <a:ea typeface="Calibri"/>
                <a:cs typeface="Calibri"/>
                <a:sym typeface="Calibri"/>
              </a:rPr>
              <a:t>Jourdan Kaya, </a:t>
            </a:r>
            <a:r>
              <a:rPr lang="en-US" sz="4000" dirty="0" err="1">
                <a:solidFill>
                  <a:srgbClr val="EAF1DD"/>
                </a:solidFill>
                <a:latin typeface="Calibri"/>
                <a:ea typeface="Calibri"/>
                <a:cs typeface="Calibri"/>
                <a:sym typeface="Calibri"/>
              </a:rPr>
              <a:t>Shuntle</a:t>
            </a:r>
            <a:r>
              <a:rPr lang="en-US" sz="4000" dirty="0">
                <a:solidFill>
                  <a:srgbClr val="EAF1DD"/>
                </a:solidFill>
                <a:latin typeface="Calibri"/>
                <a:ea typeface="Calibri"/>
                <a:cs typeface="Calibri"/>
                <a:sym typeface="Calibri"/>
              </a:rPr>
              <a:t> </a:t>
            </a:r>
            <a:r>
              <a:rPr lang="en-US" sz="4000" dirty="0" err="1">
                <a:solidFill>
                  <a:srgbClr val="EAF1DD"/>
                </a:solidFill>
                <a:latin typeface="Calibri"/>
                <a:ea typeface="Calibri"/>
                <a:cs typeface="Calibri"/>
                <a:sym typeface="Calibri"/>
              </a:rPr>
              <a:t>Maneja</a:t>
            </a:r>
            <a:r>
              <a:rPr lang="en-US" sz="4000" dirty="0">
                <a:solidFill>
                  <a:srgbClr val="EAF1DD"/>
                </a:solidFill>
                <a:latin typeface="Calibri"/>
                <a:ea typeface="Calibri"/>
                <a:cs typeface="Calibri"/>
                <a:sym typeface="Calibri"/>
              </a:rPr>
              <a:t>, </a:t>
            </a:r>
            <a:r>
              <a:rPr lang="en-US" sz="4000" dirty="0" err="1">
                <a:solidFill>
                  <a:srgbClr val="EAF1DD"/>
                </a:solidFill>
                <a:latin typeface="Calibri"/>
                <a:ea typeface="Calibri"/>
                <a:cs typeface="Calibri"/>
                <a:sym typeface="Calibri"/>
              </a:rPr>
              <a:t>Mikaella</a:t>
            </a:r>
            <a:r>
              <a:rPr lang="en-US" sz="4000" dirty="0">
                <a:solidFill>
                  <a:srgbClr val="EAF1DD"/>
                </a:solidFill>
                <a:latin typeface="Calibri"/>
                <a:ea typeface="Calibri"/>
                <a:cs typeface="Calibri"/>
                <a:sym typeface="Calibri"/>
              </a:rPr>
              <a:t> </a:t>
            </a:r>
            <a:r>
              <a:rPr lang="en-US" sz="4000" dirty="0" err="1">
                <a:solidFill>
                  <a:srgbClr val="EAF1DD"/>
                </a:solidFill>
                <a:latin typeface="Calibri"/>
                <a:ea typeface="Calibri"/>
                <a:cs typeface="Calibri"/>
                <a:sym typeface="Calibri"/>
              </a:rPr>
              <a:t>Liban</a:t>
            </a:r>
            <a:r>
              <a:rPr lang="en-US" sz="4000" dirty="0">
                <a:solidFill>
                  <a:srgbClr val="EAF1DD"/>
                </a:solidFill>
                <a:latin typeface="Calibri"/>
                <a:ea typeface="Calibri"/>
                <a:cs typeface="Calibri"/>
                <a:sym typeface="Calibri"/>
              </a:rPr>
              <a:t>, </a:t>
            </a:r>
            <a:r>
              <a:rPr lang="en-US" sz="4000" dirty="0" err="1">
                <a:solidFill>
                  <a:srgbClr val="EAF1DD"/>
                </a:solidFill>
                <a:latin typeface="Calibri"/>
                <a:ea typeface="Calibri"/>
                <a:cs typeface="Calibri"/>
                <a:sym typeface="Calibri"/>
              </a:rPr>
              <a:t>Shanel</a:t>
            </a:r>
            <a:r>
              <a:rPr lang="en-US" sz="4000" dirty="0">
                <a:solidFill>
                  <a:srgbClr val="EAF1DD"/>
                </a:solidFill>
                <a:latin typeface="Calibri"/>
                <a:ea typeface="Calibri"/>
                <a:cs typeface="Calibri"/>
                <a:sym typeface="Calibri"/>
              </a:rPr>
              <a:t> </a:t>
            </a:r>
            <a:r>
              <a:rPr lang="en-US" sz="4000" dirty="0" err="1">
                <a:solidFill>
                  <a:srgbClr val="EAF1DD"/>
                </a:solidFill>
                <a:latin typeface="Calibri"/>
                <a:ea typeface="Calibri"/>
                <a:cs typeface="Calibri"/>
                <a:sym typeface="Calibri"/>
              </a:rPr>
              <a:t>Pagaragan</a:t>
            </a:r>
            <a:r>
              <a:rPr lang="en-US" sz="4000" dirty="0">
                <a:solidFill>
                  <a:srgbClr val="EAF1DD"/>
                </a:solidFill>
                <a:latin typeface="Calibri"/>
                <a:ea typeface="Calibri"/>
                <a:cs typeface="Calibri"/>
                <a:sym typeface="Calibri"/>
              </a:rPr>
              <a:t>,</a:t>
            </a:r>
            <a:r>
              <a:rPr lang="en-US" sz="4000" b="0" i="0" u="none" strike="noStrike" cap="none" dirty="0">
                <a:solidFill>
                  <a:srgbClr val="EAF1DD"/>
                </a:solidFill>
                <a:latin typeface="Calibri"/>
                <a:ea typeface="Calibri"/>
                <a:cs typeface="Calibri"/>
                <a:sym typeface="Calibri"/>
              </a:rPr>
              <a:t> and Rebecca Romine</a:t>
            </a:r>
            <a:endParaRPr sz="4000" b="0" i="0" u="none" strike="noStrike" cap="none" baseline="30000" dirty="0">
              <a:solidFill>
                <a:srgbClr val="EAF1DD"/>
              </a:solidFill>
              <a:latin typeface="Calibri"/>
              <a:ea typeface="Calibri"/>
              <a:cs typeface="Calibri"/>
              <a:sym typeface="Calibri"/>
            </a:endParaRPr>
          </a:p>
          <a:p>
            <a:pPr marL="0" marR="0" lvl="0" indent="0" algn="ctr" rtl="0">
              <a:spcBef>
                <a:spcPts val="0"/>
              </a:spcBef>
              <a:spcAft>
                <a:spcPts val="0"/>
              </a:spcAft>
              <a:buNone/>
            </a:pPr>
            <a:r>
              <a:rPr lang="en-US" sz="4000" b="0" i="0" u="none" strike="noStrike" cap="none" dirty="0">
                <a:solidFill>
                  <a:srgbClr val="EAF1DD"/>
                </a:solidFill>
                <a:latin typeface="Calibri"/>
                <a:ea typeface="Calibri"/>
                <a:cs typeface="Calibri"/>
                <a:sym typeface="Calibri"/>
              </a:rPr>
              <a:t>University of</a:t>
            </a:r>
            <a:r>
              <a:rPr lang="en-US" sz="4000" dirty="0">
                <a:solidFill>
                  <a:srgbClr val="EAF1DD"/>
                </a:solidFill>
                <a:latin typeface="Calibri"/>
                <a:ea typeface="Calibri"/>
                <a:cs typeface="Calibri"/>
                <a:sym typeface="Calibri"/>
              </a:rPr>
              <a:t> Hawaii at West Oahu</a:t>
            </a:r>
            <a:r>
              <a:rPr lang="en-US" sz="4000" b="0" i="0" u="none" strike="noStrike" cap="none" dirty="0">
                <a:solidFill>
                  <a:srgbClr val="EAF1DD"/>
                </a:solidFill>
                <a:latin typeface="Calibri"/>
                <a:ea typeface="Calibri"/>
                <a:cs typeface="Calibri"/>
                <a:sym typeface="Calibri"/>
              </a:rPr>
              <a:t> </a:t>
            </a:r>
            <a:endParaRPr dirty="0"/>
          </a:p>
        </p:txBody>
      </p:sp>
      <p:sp>
        <p:nvSpPr>
          <p:cNvPr id="33" name="Google Shape;33;p1"/>
          <p:cNvSpPr txBox="1"/>
          <p:nvPr/>
        </p:nvSpPr>
        <p:spPr>
          <a:xfrm>
            <a:off x="27965400" y="30038050"/>
            <a:ext cx="15247200" cy="2194500"/>
          </a:xfrm>
          <a:prstGeom prst="rect">
            <a:avLst/>
          </a:prstGeom>
          <a:noFill/>
          <a:ln>
            <a:noFill/>
          </a:ln>
        </p:spPr>
        <p:txBody>
          <a:bodyPr spcFirstLastPara="1" wrap="square" lIns="68550" tIns="68550" rIns="68550" bIns="68550" anchor="t" anchorCtr="0">
            <a:noAutofit/>
          </a:bodyPr>
          <a:lstStyle/>
          <a:p>
            <a:pPr marL="457200" marR="0" lvl="0" indent="-330200" algn="l" rtl="0">
              <a:spcBef>
                <a:spcPts val="0"/>
              </a:spcBef>
              <a:spcAft>
                <a:spcPts val="0"/>
              </a:spcAft>
              <a:buSzPts val="1600"/>
              <a:buAutoNum type="arabicPeriod"/>
            </a:pPr>
            <a:r>
              <a:rPr lang="en-US" sz="1600" dirty="0" err="1"/>
              <a:t>Marieb</a:t>
            </a:r>
            <a:r>
              <a:rPr lang="en-US" sz="1600" dirty="0"/>
              <a:t>, E. N., &amp; Hoehn, K. (2020). Anatomy &amp; Physiology. Hoboken, NJ: Pearson. </a:t>
            </a:r>
            <a:endParaRPr sz="1600" dirty="0"/>
          </a:p>
          <a:p>
            <a:pPr marL="457200" lvl="0" indent="-330200" algn="l" rtl="0">
              <a:lnSpc>
                <a:spcPct val="115000"/>
              </a:lnSpc>
              <a:spcBef>
                <a:spcPts val="0"/>
              </a:spcBef>
              <a:spcAft>
                <a:spcPts val="0"/>
              </a:spcAft>
              <a:buClr>
                <a:schemeClr val="dk1"/>
              </a:buClr>
              <a:buSzPts val="1600"/>
              <a:buAutoNum type="arabicPeriod"/>
            </a:pPr>
            <a:r>
              <a:rPr lang="en-US" sz="1600" dirty="0">
                <a:solidFill>
                  <a:schemeClr val="dk1"/>
                </a:solidFill>
              </a:rPr>
              <a:t>Glucose tolerance test. (2020, March 6). Retrieved from https://</a:t>
            </a:r>
            <a:r>
              <a:rPr lang="en-US" sz="1600" dirty="0" err="1">
                <a:solidFill>
                  <a:schemeClr val="dk1"/>
                </a:solidFill>
              </a:rPr>
              <a:t>www.mayoclinic.org</a:t>
            </a:r>
            <a:r>
              <a:rPr lang="en-US" sz="1600" dirty="0">
                <a:solidFill>
                  <a:schemeClr val="dk1"/>
                </a:solidFill>
              </a:rPr>
              <a:t>/tests-procedures/glucose-tolerance-test/about/pac-20394296.</a:t>
            </a:r>
            <a:endParaRPr sz="1600" dirty="0">
              <a:solidFill>
                <a:schemeClr val="dk1"/>
              </a:solidFill>
            </a:endParaRPr>
          </a:p>
          <a:p>
            <a:pPr marL="457200" marR="0" lvl="0" indent="-342900" algn="l" rtl="0">
              <a:spcBef>
                <a:spcPts val="0"/>
              </a:spcBef>
              <a:spcAft>
                <a:spcPts val="0"/>
              </a:spcAft>
              <a:buClr>
                <a:schemeClr val="dk1"/>
              </a:buClr>
              <a:buSzPts val="1800"/>
              <a:buAutoNum type="arabicPeriod"/>
            </a:pPr>
            <a:r>
              <a:rPr lang="en-US" sz="1800" dirty="0" err="1">
                <a:solidFill>
                  <a:schemeClr val="dk1"/>
                </a:solidFill>
                <a:latin typeface="Calibri"/>
                <a:ea typeface="Calibri"/>
                <a:cs typeface="Calibri"/>
                <a:sym typeface="Calibri"/>
              </a:rPr>
              <a:t>Eyth</a:t>
            </a:r>
            <a:r>
              <a:rPr lang="en-US" sz="1800" dirty="0">
                <a:solidFill>
                  <a:schemeClr val="dk1"/>
                </a:solidFill>
                <a:latin typeface="Calibri"/>
                <a:ea typeface="Calibri"/>
                <a:cs typeface="Calibri"/>
                <a:sym typeface="Calibri"/>
              </a:rPr>
              <a:t>, E. (2019, June 1). Glucose Tolerance Test. Retrieved from https://</a:t>
            </a:r>
            <a:r>
              <a:rPr lang="en-US" sz="1800" dirty="0" err="1">
                <a:solidFill>
                  <a:schemeClr val="dk1"/>
                </a:solidFill>
                <a:latin typeface="Calibri"/>
                <a:ea typeface="Calibri"/>
                <a:cs typeface="Calibri"/>
                <a:sym typeface="Calibri"/>
              </a:rPr>
              <a:t>www.ncbi.nlm.nih.gov</a:t>
            </a:r>
            <a:r>
              <a:rPr lang="en-US" sz="1800" dirty="0">
                <a:solidFill>
                  <a:schemeClr val="dk1"/>
                </a:solidFill>
                <a:latin typeface="Calibri"/>
                <a:ea typeface="Calibri"/>
                <a:cs typeface="Calibri"/>
                <a:sym typeface="Calibri"/>
              </a:rPr>
              <a:t>/books/NBK532915/</a:t>
            </a:r>
            <a:endParaRPr sz="1800" dirty="0">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AutoNum type="arabicPeriod"/>
            </a:pPr>
            <a:r>
              <a:rPr lang="en-US" sz="1800" dirty="0">
                <a:solidFill>
                  <a:srgbClr val="333333"/>
                </a:solidFill>
                <a:latin typeface="Times New Roman"/>
                <a:ea typeface="Times New Roman"/>
                <a:cs typeface="Times New Roman"/>
                <a:sym typeface="Times New Roman"/>
              </a:rPr>
              <a:t>Prediabetes. (2019, June 14). Retrieved April 4, 2020, from https://</a:t>
            </a:r>
            <a:r>
              <a:rPr lang="en-US" sz="1800" dirty="0" err="1">
                <a:solidFill>
                  <a:srgbClr val="333333"/>
                </a:solidFill>
                <a:latin typeface="Times New Roman"/>
                <a:ea typeface="Times New Roman"/>
                <a:cs typeface="Times New Roman"/>
                <a:sym typeface="Times New Roman"/>
              </a:rPr>
              <a:t>www.cdc.gov</a:t>
            </a:r>
            <a:r>
              <a:rPr lang="en-US" sz="1800" dirty="0">
                <a:solidFill>
                  <a:srgbClr val="333333"/>
                </a:solidFill>
                <a:latin typeface="Times New Roman"/>
                <a:ea typeface="Times New Roman"/>
                <a:cs typeface="Times New Roman"/>
                <a:sym typeface="Times New Roman"/>
              </a:rPr>
              <a:t>/diabetes/library/reports/</a:t>
            </a:r>
            <a:r>
              <a:rPr lang="en-US" sz="1800" dirty="0" err="1">
                <a:solidFill>
                  <a:srgbClr val="333333"/>
                </a:solidFill>
                <a:latin typeface="Times New Roman"/>
                <a:ea typeface="Times New Roman"/>
                <a:cs typeface="Times New Roman"/>
                <a:sym typeface="Times New Roman"/>
              </a:rPr>
              <a:t>reportcard</a:t>
            </a:r>
            <a:r>
              <a:rPr lang="en-US" sz="1800" dirty="0">
                <a:solidFill>
                  <a:srgbClr val="333333"/>
                </a:solidFill>
                <a:latin typeface="Times New Roman"/>
                <a:ea typeface="Times New Roman"/>
                <a:cs typeface="Times New Roman"/>
                <a:sym typeface="Times New Roman"/>
              </a:rPr>
              <a:t>/</a:t>
            </a:r>
            <a:r>
              <a:rPr lang="en-US" sz="1800" dirty="0" err="1">
                <a:solidFill>
                  <a:srgbClr val="333333"/>
                </a:solidFill>
                <a:latin typeface="Times New Roman"/>
                <a:ea typeface="Times New Roman"/>
                <a:cs typeface="Times New Roman"/>
                <a:sym typeface="Times New Roman"/>
              </a:rPr>
              <a:t>prediabetes.html</a:t>
            </a:r>
            <a:endParaRPr sz="1800" dirty="0">
              <a:latin typeface="Calibri"/>
              <a:ea typeface="Calibri"/>
              <a:cs typeface="Calibri"/>
              <a:sym typeface="Calibri"/>
            </a:endParaRPr>
          </a:p>
          <a:p>
            <a:pPr marL="127000" marR="0" lvl="0" algn="l" rtl="0">
              <a:spcBef>
                <a:spcPts val="0"/>
              </a:spcBef>
              <a:spcAft>
                <a:spcPts val="0"/>
              </a:spcAft>
              <a:buClr>
                <a:schemeClr val="dk1"/>
              </a:buClr>
              <a:buSzPts val="1600"/>
            </a:pPr>
            <a:endParaRPr sz="1600" dirty="0"/>
          </a:p>
          <a:p>
            <a:pPr marL="0" marR="0" lvl="0" indent="0" algn="l" rtl="0">
              <a:spcBef>
                <a:spcPts val="0"/>
              </a:spcBef>
              <a:spcAft>
                <a:spcPts val="0"/>
              </a:spcAft>
              <a:buNone/>
            </a:pPr>
            <a:endParaRPr sz="1600" dirty="0"/>
          </a:p>
          <a:p>
            <a:pPr marL="342842" marR="0" lvl="0" indent="-253942" algn="l" rtl="0">
              <a:spcBef>
                <a:spcPts val="0"/>
              </a:spcBef>
              <a:spcAft>
                <a:spcPts val="0"/>
              </a:spcAft>
              <a:buClr>
                <a:schemeClr val="dk1"/>
              </a:buClr>
              <a:buSzPts val="1400"/>
              <a:buFont typeface="Calibri"/>
              <a:buNone/>
            </a:pPr>
            <a:endParaRPr sz="1600" dirty="0">
              <a:solidFill>
                <a:schemeClr val="dk1"/>
              </a:solidFill>
              <a:latin typeface="Calibri"/>
              <a:ea typeface="Calibri"/>
              <a:cs typeface="Calibri"/>
              <a:sym typeface="Calibri"/>
            </a:endParaRPr>
          </a:p>
        </p:txBody>
      </p:sp>
      <p:sp>
        <p:nvSpPr>
          <p:cNvPr id="34" name="Google Shape;34;p1"/>
          <p:cNvSpPr txBox="1"/>
          <p:nvPr/>
        </p:nvSpPr>
        <p:spPr>
          <a:xfrm>
            <a:off x="32689799" y="29146500"/>
            <a:ext cx="3276600" cy="746400"/>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4400" b="1">
                <a:solidFill>
                  <a:schemeClr val="dk1"/>
                </a:solidFill>
                <a:latin typeface="Calibri"/>
                <a:ea typeface="Calibri"/>
                <a:cs typeface="Calibri"/>
                <a:sym typeface="Calibri"/>
              </a:rPr>
              <a:t>References</a:t>
            </a:r>
            <a:endParaRPr/>
          </a:p>
        </p:txBody>
      </p:sp>
      <p:sp>
        <p:nvSpPr>
          <p:cNvPr id="35" name="Google Shape;35;p1"/>
          <p:cNvSpPr txBox="1"/>
          <p:nvPr/>
        </p:nvSpPr>
        <p:spPr>
          <a:xfrm>
            <a:off x="1290675" y="5520350"/>
            <a:ext cx="13167300" cy="45789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622300" lvl="0" indent="-381000" algn="l" rtl="0">
              <a:lnSpc>
                <a:spcPct val="115000"/>
              </a:lnSpc>
              <a:spcBef>
                <a:spcPts val="0"/>
              </a:spcBef>
              <a:spcAft>
                <a:spcPts val="0"/>
              </a:spcAft>
              <a:buClr>
                <a:schemeClr val="dk1"/>
              </a:buClr>
              <a:buSzPts val="2400"/>
              <a:buFont typeface="Arial"/>
              <a:buChar char="●"/>
            </a:pPr>
            <a:r>
              <a:rPr lang="en-US" sz="2400">
                <a:solidFill>
                  <a:schemeClr val="dk1"/>
                </a:solidFill>
              </a:rPr>
              <a:t>Thirteen participants fasted and took the fasted blood sugar level. The participants were split into four groups based on substances consumed after fasting blood sugar was measured: oral glucose tolerance test group (OGTT), a high glycemic load (HGL) meal, medium glycemic load (MGL) meal, and low glycemic load (LGL) meal. ​</a:t>
            </a:r>
            <a:endParaRPr sz="2400">
              <a:solidFill>
                <a:schemeClr val="dk1"/>
              </a:solidFill>
            </a:endParaRPr>
          </a:p>
          <a:p>
            <a:pPr marL="622300" lvl="0" indent="-381000" algn="l" rtl="0">
              <a:lnSpc>
                <a:spcPct val="115000"/>
              </a:lnSpc>
              <a:spcBef>
                <a:spcPts val="0"/>
              </a:spcBef>
              <a:spcAft>
                <a:spcPts val="0"/>
              </a:spcAft>
              <a:buClr>
                <a:schemeClr val="dk1"/>
              </a:buClr>
              <a:buSzPts val="2400"/>
              <a:buFont typeface="Arial"/>
              <a:buChar char="●"/>
            </a:pPr>
            <a:r>
              <a:rPr lang="en-US" sz="2400">
                <a:solidFill>
                  <a:schemeClr val="dk1"/>
                </a:solidFill>
              </a:rPr>
              <a:t>Blood sugar levels were measured fasted, and 30 minutes, 60 minutes, and 120 minutes post-prandial. ​</a:t>
            </a:r>
            <a:endParaRPr sz="2400">
              <a:solidFill>
                <a:schemeClr val="dk1"/>
              </a:solidFill>
            </a:endParaRPr>
          </a:p>
          <a:p>
            <a:pPr marL="622300" lvl="0" indent="-381000" algn="l" rtl="0">
              <a:lnSpc>
                <a:spcPct val="115000"/>
              </a:lnSpc>
              <a:spcBef>
                <a:spcPts val="0"/>
              </a:spcBef>
              <a:spcAft>
                <a:spcPts val="0"/>
              </a:spcAft>
              <a:buClr>
                <a:schemeClr val="dk1"/>
              </a:buClr>
              <a:buSzPts val="2400"/>
              <a:buFont typeface="Arial"/>
              <a:buChar char="●"/>
            </a:pPr>
            <a:r>
              <a:rPr lang="en-US" sz="2400">
                <a:solidFill>
                  <a:schemeClr val="dk1"/>
                </a:solidFill>
              </a:rPr>
              <a:t>Blood sugar levels were the highest in the OGTT group and the lowest in the low GL group. The high glucose meal had the highest blood sugar levels out of those who ate food. ​</a:t>
            </a:r>
            <a:endParaRPr sz="2400">
              <a:solidFill>
                <a:schemeClr val="dk1"/>
              </a:solidFill>
            </a:endParaRPr>
          </a:p>
          <a:p>
            <a:pPr marL="622300" lvl="0" indent="-381000" algn="l" rtl="0">
              <a:lnSpc>
                <a:spcPct val="115000"/>
              </a:lnSpc>
              <a:spcBef>
                <a:spcPts val="0"/>
              </a:spcBef>
              <a:spcAft>
                <a:spcPts val="0"/>
              </a:spcAft>
              <a:buClr>
                <a:schemeClr val="dk1"/>
              </a:buClr>
              <a:buSzPts val="2400"/>
              <a:buFont typeface="Arial"/>
              <a:buChar char="●"/>
            </a:pPr>
            <a:r>
              <a:rPr lang="en-US" sz="2400">
                <a:solidFill>
                  <a:schemeClr val="dk1"/>
                </a:solidFill>
              </a:rPr>
              <a:t>Glycemic load affects blood sugar levels due to how food is digested. </a:t>
            </a:r>
            <a:endParaRPr sz="2400">
              <a:solidFill>
                <a:schemeClr val="dk1"/>
              </a:solidFill>
            </a:endParaRPr>
          </a:p>
          <a:p>
            <a:pPr marL="0" marR="0" lvl="0" indent="0" algn="l" rtl="0">
              <a:spcBef>
                <a:spcPts val="0"/>
              </a:spcBef>
              <a:spcAft>
                <a:spcPts val="0"/>
              </a:spcAft>
              <a:buNone/>
            </a:pPr>
            <a:endParaRPr sz="2400">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p:txBody>
      </p:sp>
      <p:sp>
        <p:nvSpPr>
          <p:cNvPr id="36" name="Google Shape;36;p1"/>
          <p:cNvSpPr/>
          <p:nvPr/>
        </p:nvSpPr>
        <p:spPr>
          <a:xfrm>
            <a:off x="1290715" y="48006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Abstract</a:t>
            </a:r>
            <a:endParaRPr/>
          </a:p>
        </p:txBody>
      </p:sp>
      <p:sp>
        <p:nvSpPr>
          <p:cNvPr id="37" name="Google Shape;37;p1"/>
          <p:cNvSpPr/>
          <p:nvPr/>
        </p:nvSpPr>
        <p:spPr>
          <a:xfrm>
            <a:off x="1463040" y="118872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Introduction &amp; Research Question </a:t>
            </a:r>
            <a:endParaRPr/>
          </a:p>
        </p:txBody>
      </p:sp>
      <p:sp>
        <p:nvSpPr>
          <p:cNvPr id="38" name="Google Shape;38;p1"/>
          <p:cNvSpPr txBox="1"/>
          <p:nvPr/>
        </p:nvSpPr>
        <p:spPr>
          <a:xfrm>
            <a:off x="15361925" y="5486400"/>
            <a:ext cx="13167300" cy="69972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457200" lvl="0" indent="-381000" algn="l" rtl="0">
              <a:lnSpc>
                <a:spcPct val="115000"/>
              </a:lnSpc>
              <a:spcBef>
                <a:spcPts val="0"/>
              </a:spcBef>
              <a:spcAft>
                <a:spcPts val="0"/>
              </a:spcAft>
              <a:buClr>
                <a:schemeClr val="dk1"/>
              </a:buClr>
              <a:buSzPts val="2400"/>
              <a:buChar char="●"/>
            </a:pPr>
            <a:r>
              <a:rPr lang="en-US" sz="2400">
                <a:solidFill>
                  <a:schemeClr val="dk1"/>
                </a:solidFill>
              </a:rPr>
              <a:t>Participants were instructed to fast for six hours. A light breakfast was consumed no later than 8 am on the day of the lab. ​</a:t>
            </a:r>
            <a:endParaRPr sz="2400">
              <a:solidFill>
                <a:schemeClr val="dk1"/>
              </a:solidFill>
            </a:endParaRPr>
          </a:p>
          <a:p>
            <a:pPr marL="457200" lvl="0" indent="-381000" algn="l" rtl="0">
              <a:lnSpc>
                <a:spcPct val="115000"/>
              </a:lnSpc>
              <a:spcBef>
                <a:spcPts val="0"/>
              </a:spcBef>
              <a:spcAft>
                <a:spcPts val="0"/>
              </a:spcAft>
              <a:buClr>
                <a:schemeClr val="dk1"/>
              </a:buClr>
              <a:buSzPts val="2400"/>
              <a:buChar char="●"/>
            </a:pPr>
            <a:r>
              <a:rPr lang="en-US" sz="2400">
                <a:solidFill>
                  <a:schemeClr val="dk1"/>
                </a:solidFill>
              </a:rPr>
              <a:t>Using a ReliOn alcohol swab to clean the middle finger, a SurgiLance safety lancet was used to obtain blood. ​</a:t>
            </a:r>
            <a:endParaRPr sz="2400">
              <a:solidFill>
                <a:schemeClr val="dk1"/>
              </a:solidFill>
            </a:endParaRPr>
          </a:p>
          <a:p>
            <a:pPr marL="457200" lvl="0" indent="-381000" algn="l" rtl="0">
              <a:lnSpc>
                <a:spcPct val="115000"/>
              </a:lnSpc>
              <a:spcBef>
                <a:spcPts val="0"/>
              </a:spcBef>
              <a:spcAft>
                <a:spcPts val="0"/>
              </a:spcAft>
              <a:buClr>
                <a:schemeClr val="dk1"/>
              </a:buClr>
              <a:buSzPts val="2400"/>
              <a:buChar char="●"/>
            </a:pPr>
            <a:r>
              <a:rPr lang="en-US" sz="2400">
                <a:solidFill>
                  <a:schemeClr val="dk1"/>
                </a:solidFill>
              </a:rPr>
              <a:t>The sides of the finger were squeezed to force out a small drop of blood, which was placed on a test strip that was inserted into a Bayer Contour glucometer. The blood glucose value was recorded.</a:t>
            </a:r>
            <a:endParaRPr sz="2400">
              <a:solidFill>
                <a:schemeClr val="dk1"/>
              </a:solidFill>
            </a:endParaRPr>
          </a:p>
          <a:p>
            <a:pPr marL="457200" lvl="0" indent="-381000" algn="l" rtl="0">
              <a:lnSpc>
                <a:spcPct val="115000"/>
              </a:lnSpc>
              <a:spcBef>
                <a:spcPts val="0"/>
              </a:spcBef>
              <a:spcAft>
                <a:spcPts val="0"/>
              </a:spcAft>
              <a:buClr>
                <a:schemeClr val="dk1"/>
              </a:buClr>
              <a:buSzPts val="2400"/>
              <a:buChar char="●"/>
            </a:pPr>
            <a:r>
              <a:rPr lang="en-US" sz="2400" u="sng">
                <a:solidFill>
                  <a:schemeClr val="dk1"/>
                </a:solidFill>
              </a:rPr>
              <a:t>Eating:​</a:t>
            </a:r>
            <a:endParaRPr sz="2400" u="sng">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OGTT group: 75 g glucose solution ingested in five minutes​</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High GL: one 8.3 oz energy drink and two pop tarts ingested in 20 minutes​</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Medium GL: one medium bagel, one medium banana, and two tablespoons of peanut butter ingested in 20 minutes​</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Low GL: 16 slices of deli ham and four servings of 1 oz of string cheese ingested in 20 minutes​</a:t>
            </a:r>
            <a:endParaRPr sz="2400">
              <a:solidFill>
                <a:schemeClr val="dk1"/>
              </a:solidFill>
            </a:endParaRPr>
          </a:p>
          <a:p>
            <a:pPr marL="457200" lvl="0" indent="-381000" algn="l" rtl="0">
              <a:lnSpc>
                <a:spcPct val="115000"/>
              </a:lnSpc>
              <a:spcBef>
                <a:spcPts val="0"/>
              </a:spcBef>
              <a:spcAft>
                <a:spcPts val="0"/>
              </a:spcAft>
              <a:buClr>
                <a:schemeClr val="dk1"/>
              </a:buClr>
              <a:buSzPts val="2400"/>
              <a:buChar char="●"/>
            </a:pPr>
            <a:r>
              <a:rPr lang="en-US" sz="2400">
                <a:solidFill>
                  <a:schemeClr val="dk1"/>
                </a:solidFill>
              </a:rPr>
              <a:t>Blood glucose was tested 30 min, 60 min, and 120 min postprandial following the same procedures outlined above used to test fasting blood glucose.​</a:t>
            </a:r>
            <a:endParaRPr sz="2400">
              <a:solidFill>
                <a:schemeClr val="dk1"/>
              </a:solidFill>
            </a:endParaRPr>
          </a:p>
          <a:p>
            <a:pPr marL="0" lvl="0" indent="0" algn="l" rtl="0">
              <a:lnSpc>
                <a:spcPct val="115000"/>
              </a:lnSpc>
              <a:spcBef>
                <a:spcPts val="0"/>
              </a:spcBef>
              <a:spcAft>
                <a:spcPts val="0"/>
              </a:spcAft>
              <a:buNone/>
            </a:pPr>
            <a:endParaRPr sz="2400">
              <a:solidFill>
                <a:schemeClr val="dk1"/>
              </a:solidFill>
            </a:endParaRPr>
          </a:p>
          <a:p>
            <a:pPr marL="0" lvl="0" indent="0" algn="l" rtl="0">
              <a:lnSpc>
                <a:spcPct val="115000"/>
              </a:lnSpc>
              <a:spcBef>
                <a:spcPts val="0"/>
              </a:spcBef>
              <a:spcAft>
                <a:spcPts val="0"/>
              </a:spcAft>
              <a:buNone/>
            </a:pPr>
            <a:endParaRPr sz="2400">
              <a:solidFill>
                <a:schemeClr val="dk1"/>
              </a:solidFill>
            </a:endParaRPr>
          </a:p>
          <a:p>
            <a:pPr marL="0" lvl="0" indent="0" algn="l" rtl="0">
              <a:lnSpc>
                <a:spcPct val="115000"/>
              </a:lnSpc>
              <a:spcBef>
                <a:spcPts val="0"/>
              </a:spcBef>
              <a:spcAft>
                <a:spcPts val="0"/>
              </a:spcAft>
              <a:buNone/>
            </a:pPr>
            <a:endParaRPr sz="2400">
              <a:solidFill>
                <a:schemeClr val="dk1"/>
              </a:solidFill>
            </a:endParaRPr>
          </a:p>
          <a:p>
            <a:pPr marL="457200" lvl="0" indent="0" algn="l" rtl="0">
              <a:lnSpc>
                <a:spcPct val="115000"/>
              </a:lnSpc>
              <a:spcBef>
                <a:spcPts val="0"/>
              </a:spcBef>
              <a:spcAft>
                <a:spcPts val="0"/>
              </a:spcAft>
              <a:buNone/>
            </a:pPr>
            <a:endParaRPr sz="2400">
              <a:solidFill>
                <a:schemeClr val="dk1"/>
              </a:solidFill>
            </a:endParaRPr>
          </a:p>
          <a:p>
            <a:pPr marL="0" lvl="0" indent="0" algn="l" rtl="0">
              <a:lnSpc>
                <a:spcPct val="115000"/>
              </a:lnSpc>
              <a:spcBef>
                <a:spcPts val="0"/>
              </a:spcBef>
              <a:spcAft>
                <a:spcPts val="0"/>
              </a:spcAft>
              <a:buNone/>
            </a:pPr>
            <a:endParaRPr sz="2400">
              <a:solidFill>
                <a:schemeClr val="dk1"/>
              </a:solidFill>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p:txBody>
      </p:sp>
      <p:sp>
        <p:nvSpPr>
          <p:cNvPr id="39" name="Google Shape;39;p1"/>
          <p:cNvSpPr/>
          <p:nvPr/>
        </p:nvSpPr>
        <p:spPr>
          <a:xfrm>
            <a:off x="15361920" y="4800600"/>
            <a:ext cx="1316736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Research Design &amp; Data Collection </a:t>
            </a:r>
            <a:endParaRPr/>
          </a:p>
        </p:txBody>
      </p:sp>
      <p:sp>
        <p:nvSpPr>
          <p:cNvPr id="40" name="Google Shape;40;p1"/>
          <p:cNvSpPr txBox="1"/>
          <p:nvPr/>
        </p:nvSpPr>
        <p:spPr>
          <a:xfrm>
            <a:off x="29260750" y="13755475"/>
            <a:ext cx="13167300" cy="62481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lvl="0" indent="457200" algn="l" rtl="0">
              <a:spcBef>
                <a:spcPts val="0"/>
              </a:spcBef>
              <a:spcAft>
                <a:spcPts val="0"/>
              </a:spcAft>
              <a:buNone/>
            </a:pPr>
            <a:r>
              <a:rPr lang="en-US" sz="2400">
                <a:solidFill>
                  <a:schemeClr val="dk1"/>
                </a:solidFill>
                <a:latin typeface="Calibri"/>
                <a:ea typeface="Calibri"/>
                <a:cs typeface="Calibri"/>
                <a:sym typeface="Calibri"/>
              </a:rPr>
              <a:t>Food, varying in glycemic load, affected blood glucose levels differently results over time. Higher glucose (HG) levels, such as OGTT and HGL, caused blood glucose levels to gradually increase. While lower glucose (LG) levels, such as MGL and LGL, increased blood glucose levels slowly. Factors such as age, gender, weight, and height affected the result, as well as postprandial blood glucose and glycemic load (GL). With the ingestion of carbohydrates it’s broken down into smaller molecules and released into the bloodstream, causing blood glucose level to increase. After 1 hour and 30 minutes OGTT and HGL participants' blood glucose level averaged 133-153 mg/dL, falling within the category of having an impaired glucose tolerance. MGL and LGL blood glucose levels averaged 90-124 mg/dL, which was considered normal. These results were expected. The foods that were higher in glycemic load caused a sharp increase in blood sugar levels over time. The pancreas releases two hormones known as insulin and glucagon, which are responsible for regulating blood glucose levels. If the pancreas isn’t able to regulate glucose level, it leads to diseases such as diabetes. One participant was prediabetic, with a blood sugar level of 151 mg/dL two hours after the OGTT. The class average shows that 7.7% of the class is prediabetic, which is lower than the state average for Hawaii (14%)⁴</a:t>
            </a:r>
            <a:endParaRPr sz="2400">
              <a:solidFill>
                <a:schemeClr val="dk1"/>
              </a:solidFill>
              <a:latin typeface="Calibri"/>
              <a:ea typeface="Calibri"/>
              <a:cs typeface="Calibri"/>
              <a:sym typeface="Calibri"/>
            </a:endParaRPr>
          </a:p>
          <a:p>
            <a:pPr marL="0" lvl="0" indent="0" algn="l" rtl="0">
              <a:spcBef>
                <a:spcPts val="0"/>
              </a:spcBef>
              <a:spcAft>
                <a:spcPts val="0"/>
              </a:spcAft>
              <a:buNone/>
            </a:pPr>
            <a:r>
              <a:rPr lang="en-US" sz="2400">
                <a:solidFill>
                  <a:schemeClr val="dk1"/>
                </a:solidFill>
                <a:latin typeface="Calibri"/>
                <a:ea typeface="Calibri"/>
                <a:cs typeface="Calibri"/>
                <a:sym typeface="Calibri"/>
              </a:rPr>
              <a:t>Limitations</a:t>
            </a:r>
            <a:endParaRPr sz="240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US" sz="2400">
                <a:solidFill>
                  <a:schemeClr val="dk1"/>
                </a:solidFill>
                <a:latin typeface="Calibri"/>
                <a:ea typeface="Calibri"/>
                <a:cs typeface="Calibri"/>
                <a:sym typeface="Calibri"/>
              </a:rPr>
              <a:t>Time of last ingestion and activities of participants during fasting are unknown</a:t>
            </a:r>
            <a:endParaRPr sz="2400">
              <a:solidFill>
                <a:schemeClr val="dk1"/>
              </a:solidFill>
              <a:latin typeface="Calibri"/>
              <a:ea typeface="Calibri"/>
              <a:cs typeface="Calibri"/>
              <a:sym typeface="Calibri"/>
            </a:endParaRPr>
          </a:p>
          <a:p>
            <a:pPr marL="457200" lvl="0" indent="-381000" algn="l" rtl="0">
              <a:spcBef>
                <a:spcPts val="0"/>
              </a:spcBef>
              <a:spcAft>
                <a:spcPts val="0"/>
              </a:spcAft>
              <a:buClr>
                <a:schemeClr val="dk1"/>
              </a:buClr>
              <a:buSzPts val="2400"/>
              <a:buFont typeface="Calibri"/>
              <a:buChar char="●"/>
            </a:pPr>
            <a:r>
              <a:rPr lang="en-US" sz="2400">
                <a:solidFill>
                  <a:schemeClr val="dk1"/>
                </a:solidFill>
                <a:latin typeface="Calibri"/>
                <a:ea typeface="Calibri"/>
                <a:cs typeface="Calibri"/>
                <a:sym typeface="Calibri"/>
              </a:rPr>
              <a:t>Weight and height are not included on the data</a:t>
            </a:r>
            <a:endParaRPr sz="2400">
              <a:solidFill>
                <a:schemeClr val="dk1"/>
              </a:solidFill>
              <a:latin typeface="Calibri"/>
              <a:ea typeface="Calibri"/>
              <a:cs typeface="Calibri"/>
              <a:sym typeface="Calibri"/>
            </a:endParaRPr>
          </a:p>
          <a:p>
            <a:pPr marL="0" lvl="0" indent="0" algn="l" rtl="0">
              <a:spcBef>
                <a:spcPts val="0"/>
              </a:spcBef>
              <a:spcAft>
                <a:spcPts val="0"/>
              </a:spcAft>
              <a:buNone/>
            </a:pPr>
            <a:endParaRPr sz="2400">
              <a:solidFill>
                <a:schemeClr val="dk1"/>
              </a:solidFill>
              <a:latin typeface="Calibri"/>
              <a:ea typeface="Calibri"/>
              <a:cs typeface="Calibri"/>
              <a:sym typeface="Calibri"/>
            </a:endParaRPr>
          </a:p>
          <a:p>
            <a:pPr marL="0" lvl="0" indent="0" algn="l" rtl="0">
              <a:spcBef>
                <a:spcPts val="0"/>
              </a:spcBef>
              <a:spcAft>
                <a:spcPts val="0"/>
              </a:spcAft>
              <a:buNone/>
            </a:pPr>
            <a:endParaRPr sz="2400">
              <a:solidFill>
                <a:schemeClr val="dk1"/>
              </a:solidFill>
              <a:latin typeface="Calibri"/>
              <a:ea typeface="Calibri"/>
              <a:cs typeface="Calibri"/>
              <a:sym typeface="Calibri"/>
            </a:endParaRPr>
          </a:p>
          <a:p>
            <a:pPr marL="0" lvl="0" indent="457200" algn="l" rtl="0">
              <a:spcBef>
                <a:spcPts val="0"/>
              </a:spcBef>
              <a:spcAft>
                <a:spcPts val="0"/>
              </a:spcAft>
              <a:buNone/>
            </a:pPr>
            <a:endParaRPr sz="2400">
              <a:solidFill>
                <a:schemeClr val="dk1"/>
              </a:solidFill>
              <a:latin typeface="Calibri"/>
              <a:ea typeface="Calibri"/>
              <a:cs typeface="Calibri"/>
              <a:sym typeface="Calibri"/>
            </a:endParaRPr>
          </a:p>
          <a:p>
            <a:pPr marL="0" lvl="0" indent="457200" algn="l" rtl="0">
              <a:spcBef>
                <a:spcPts val="0"/>
              </a:spcBef>
              <a:spcAft>
                <a:spcPts val="0"/>
              </a:spcAft>
              <a:buClr>
                <a:schemeClr val="dk1"/>
              </a:buClr>
              <a:buSzPts val="1100"/>
              <a:buFont typeface="Arial"/>
              <a:buNone/>
            </a:pPr>
            <a:endParaRPr sz="2400">
              <a:solidFill>
                <a:schemeClr val="dk1"/>
              </a:solidFill>
              <a:latin typeface="Calibri"/>
              <a:ea typeface="Calibri"/>
              <a:cs typeface="Calibri"/>
              <a:sym typeface="Calibri"/>
            </a:endParaRPr>
          </a:p>
          <a:p>
            <a:pPr marL="0" lvl="0" indent="0" algn="l" rtl="0">
              <a:lnSpc>
                <a:spcPct val="100000"/>
              </a:lnSpc>
              <a:spcBef>
                <a:spcPts val="0"/>
              </a:spcBef>
              <a:spcAft>
                <a:spcPts val="0"/>
              </a:spcAft>
              <a:buNone/>
            </a:pPr>
            <a:endParaRPr sz="2400">
              <a:solidFill>
                <a:schemeClr val="dk1"/>
              </a:solidFill>
              <a:latin typeface="Calibri"/>
              <a:ea typeface="Calibri"/>
              <a:cs typeface="Calibri"/>
              <a:sym typeface="Calibri"/>
            </a:endParaRPr>
          </a:p>
          <a:p>
            <a:pPr marL="0" marR="0" lvl="0" indent="0" algn="l" rtl="0">
              <a:spcBef>
                <a:spcPts val="0"/>
              </a:spcBef>
              <a:spcAft>
                <a:spcPts val="0"/>
              </a:spcAft>
              <a:buNone/>
            </a:pPr>
            <a:endParaRPr sz="240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r>
              <a:rPr lang="en-US" sz="3200" b="0" u="none">
                <a:solidFill>
                  <a:schemeClr val="dk1"/>
                </a:solidFill>
                <a:latin typeface="Calibri"/>
                <a:ea typeface="Calibri"/>
                <a:cs typeface="Calibri"/>
                <a:sym typeface="Calibri"/>
              </a:rPr>
              <a:t>.</a:t>
            </a:r>
            <a:endParaRPr/>
          </a:p>
        </p:txBody>
      </p:sp>
      <p:sp>
        <p:nvSpPr>
          <p:cNvPr id="41" name="Google Shape;41;p1"/>
          <p:cNvSpPr/>
          <p:nvPr/>
        </p:nvSpPr>
        <p:spPr>
          <a:xfrm>
            <a:off x="29260750" y="131319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Discussion</a:t>
            </a:r>
            <a:endParaRPr/>
          </a:p>
        </p:txBody>
      </p:sp>
      <p:sp>
        <p:nvSpPr>
          <p:cNvPr id="42" name="Google Shape;42;p1"/>
          <p:cNvSpPr txBox="1"/>
          <p:nvPr/>
        </p:nvSpPr>
        <p:spPr>
          <a:xfrm>
            <a:off x="29260800" y="21259800"/>
            <a:ext cx="13167300" cy="59184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457200" lvl="0" indent="-381000" algn="l" rtl="0">
              <a:spcBef>
                <a:spcPts val="0"/>
              </a:spcBef>
              <a:spcAft>
                <a:spcPts val="0"/>
              </a:spcAft>
              <a:buClr>
                <a:schemeClr val="dk1"/>
              </a:buClr>
              <a:buSzPts val="2400"/>
              <a:buChar char="●"/>
            </a:pPr>
            <a:r>
              <a:rPr lang="en-US" sz="2400">
                <a:solidFill>
                  <a:schemeClr val="dk1"/>
                </a:solidFill>
              </a:rPr>
              <a:t>Blood glucose homeostasis is the process of balancing the insulin and glucose levels in the blood. Glucagon is a hormone that increases blood glucose, while insulin is a hormone that decreases blood glucose. Insulin is important after eating to lower the blood glucose level. When the insulin is ineffective in lowering blood glucose, diseases such as diabetes mellitus can occur.</a:t>
            </a:r>
            <a:endParaRPr sz="2400">
              <a:solidFill>
                <a:schemeClr val="dk1"/>
              </a:solidFill>
            </a:endParaRPr>
          </a:p>
          <a:p>
            <a:pPr marL="0" lvl="0" indent="0" algn="l" rtl="0">
              <a:spcBef>
                <a:spcPts val="0"/>
              </a:spcBef>
              <a:spcAft>
                <a:spcPts val="0"/>
              </a:spcAft>
              <a:buNone/>
            </a:pPr>
            <a:endParaRPr sz="2400">
              <a:solidFill>
                <a:schemeClr val="dk1"/>
              </a:solidFill>
            </a:endParaRPr>
          </a:p>
          <a:p>
            <a:pPr marL="457200" lvl="0" indent="-381000" algn="l" rtl="0">
              <a:spcBef>
                <a:spcPts val="0"/>
              </a:spcBef>
              <a:spcAft>
                <a:spcPts val="0"/>
              </a:spcAft>
              <a:buClr>
                <a:schemeClr val="dk1"/>
              </a:buClr>
              <a:buSzPts val="2400"/>
              <a:buChar char="●"/>
            </a:pPr>
            <a:r>
              <a:rPr lang="en-US" sz="2400">
                <a:solidFill>
                  <a:schemeClr val="dk1"/>
                </a:solidFill>
              </a:rPr>
              <a:t>Food higher in glycemic load causes blood sugar to spike, which can have a negative effect on an individual’s overall health. </a:t>
            </a:r>
            <a:endParaRPr sz="2400">
              <a:solidFill>
                <a:schemeClr val="dk1"/>
              </a:solidFill>
            </a:endParaRPr>
          </a:p>
          <a:p>
            <a:pPr marL="457200" lvl="0" indent="0" algn="l" rtl="0">
              <a:spcBef>
                <a:spcPts val="0"/>
              </a:spcBef>
              <a:spcAft>
                <a:spcPts val="0"/>
              </a:spcAft>
              <a:buNone/>
            </a:pPr>
            <a:endParaRPr sz="2400">
              <a:solidFill>
                <a:schemeClr val="dk1"/>
              </a:solidFill>
            </a:endParaRPr>
          </a:p>
          <a:p>
            <a:pPr marL="457200" lvl="0" indent="-381000" algn="l" rtl="0">
              <a:spcBef>
                <a:spcPts val="0"/>
              </a:spcBef>
              <a:spcAft>
                <a:spcPts val="0"/>
              </a:spcAft>
              <a:buClr>
                <a:schemeClr val="dk1"/>
              </a:buClr>
              <a:buSzPts val="2400"/>
              <a:buChar char="●"/>
            </a:pPr>
            <a:r>
              <a:rPr lang="en-US" sz="2400">
                <a:solidFill>
                  <a:schemeClr val="dk1"/>
                </a:solidFill>
              </a:rPr>
              <a:t>The group with the highest postprandial glucose was the OGTT group, and the lowest postprandial glucose was the LGL group that consumed ham and cheese. </a:t>
            </a:r>
            <a:endParaRPr sz="2400">
              <a:solidFill>
                <a:schemeClr val="dk1"/>
              </a:solidFill>
            </a:endParaRPr>
          </a:p>
          <a:p>
            <a:pPr marL="0" lvl="0" indent="0" algn="l" rtl="0">
              <a:lnSpc>
                <a:spcPct val="100000"/>
              </a:lnSpc>
              <a:spcBef>
                <a:spcPts val="0"/>
              </a:spcBef>
              <a:spcAft>
                <a:spcPts val="0"/>
              </a:spcAft>
              <a:buSzPts val="1100"/>
              <a:buNone/>
            </a:pPr>
            <a:endParaRPr sz="2400">
              <a:solidFill>
                <a:schemeClr val="dk1"/>
              </a:solidFill>
            </a:endParaRPr>
          </a:p>
          <a:p>
            <a:pPr marL="457200" lvl="0" indent="-381000" algn="l" rtl="0">
              <a:lnSpc>
                <a:spcPct val="100000"/>
              </a:lnSpc>
              <a:spcBef>
                <a:spcPts val="0"/>
              </a:spcBef>
              <a:spcAft>
                <a:spcPts val="0"/>
              </a:spcAft>
              <a:buClr>
                <a:schemeClr val="dk1"/>
              </a:buClr>
              <a:buSzPts val="2400"/>
              <a:buChar char="●"/>
            </a:pPr>
            <a:r>
              <a:rPr lang="en-US" sz="2400">
                <a:solidFill>
                  <a:schemeClr val="dk1"/>
                </a:solidFill>
              </a:rPr>
              <a:t>This experiment showed that postprandial blood glucose is affected by the amount of macronutrients consumed and the glycemic load. Other factors that affect blood glucose levels are age, gender, weight, height, and ethnicity. </a:t>
            </a:r>
            <a:endParaRPr sz="2400">
              <a:solidFill>
                <a:schemeClr val="dk1"/>
              </a:solidFill>
            </a:endParaRPr>
          </a:p>
          <a:p>
            <a:pPr marL="0" lvl="0" indent="0" algn="l" rtl="0">
              <a:lnSpc>
                <a:spcPct val="100000"/>
              </a:lnSpc>
              <a:spcBef>
                <a:spcPts val="0"/>
              </a:spcBef>
              <a:spcAft>
                <a:spcPts val="0"/>
              </a:spcAft>
              <a:buNone/>
            </a:pPr>
            <a:endParaRPr sz="2400">
              <a:solidFill>
                <a:schemeClr val="dk1"/>
              </a:solidFill>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a:p>
        </p:txBody>
      </p:sp>
      <p:sp>
        <p:nvSpPr>
          <p:cNvPr id="43" name="Google Shape;43;p1"/>
          <p:cNvSpPr/>
          <p:nvPr/>
        </p:nvSpPr>
        <p:spPr>
          <a:xfrm>
            <a:off x="29260800" y="20574000"/>
            <a:ext cx="1316736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Conclusions</a:t>
            </a:r>
            <a:endParaRPr/>
          </a:p>
        </p:txBody>
      </p:sp>
      <p:sp>
        <p:nvSpPr>
          <p:cNvPr id="44" name="Google Shape;44;p1"/>
          <p:cNvSpPr txBox="1"/>
          <p:nvPr/>
        </p:nvSpPr>
        <p:spPr>
          <a:xfrm>
            <a:off x="1463100" y="12578125"/>
            <a:ext cx="13167300" cy="57744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marR="0" lvl="0" indent="0" algn="l" rtl="0">
              <a:spcBef>
                <a:spcPts val="0"/>
              </a:spcBef>
              <a:spcAft>
                <a:spcPts val="0"/>
              </a:spcAft>
              <a:buNone/>
            </a:pPr>
            <a:r>
              <a:rPr lang="en-US" sz="2400" u="sng">
                <a:solidFill>
                  <a:schemeClr val="dk1"/>
                </a:solidFill>
              </a:rPr>
              <a:t>Introduction</a:t>
            </a:r>
            <a:r>
              <a:rPr lang="en-US" sz="2400" u="none">
                <a:solidFill>
                  <a:schemeClr val="dk1"/>
                </a:solidFill>
              </a:rPr>
              <a:t>: </a:t>
            </a:r>
            <a:r>
              <a:rPr lang="en-US" sz="2400">
                <a:solidFill>
                  <a:schemeClr val="dk1"/>
                </a:solidFill>
              </a:rPr>
              <a:t>The human body digests nutrients in different ways, breaking carbohydrates down to glucose to fuel daily activities. When blood sugar levels rise, insulin is released by the pancreas to stimulate glucose uptake by cells and use it as energy¹.  Food have a glycemic load or the rate at which they raise blood sugar levels.  If blood sugar is constantly rising or stays high, cells build up insulin resistance and glucose is not uptaken by the cells,  resulting in a disease state. It is important to monitor the macronutrients we consume. This study investigated the effects of glycemic loads on blood sugar. </a:t>
            </a:r>
            <a:endParaRPr sz="2400">
              <a:solidFill>
                <a:schemeClr val="dk1"/>
              </a:solidFill>
            </a:endParaRPr>
          </a:p>
          <a:p>
            <a:pPr marL="0" marR="0" lvl="0" indent="0" algn="l" rtl="0">
              <a:spcBef>
                <a:spcPts val="0"/>
              </a:spcBef>
              <a:spcAft>
                <a:spcPts val="0"/>
              </a:spcAft>
              <a:buNone/>
            </a:pPr>
            <a:endParaRPr sz="24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sz="2400" u="sng">
                <a:solidFill>
                  <a:schemeClr val="dk1"/>
                </a:solidFill>
              </a:rPr>
              <a:t>Research Question:</a:t>
            </a:r>
            <a:r>
              <a:rPr lang="en-US" sz="2400">
                <a:solidFill>
                  <a:schemeClr val="dk1"/>
                </a:solidFill>
              </a:rPr>
              <a:t> How does the consumption of food, varying in glycemic load, affect blood glucose levels differently over time?</a:t>
            </a:r>
            <a:endParaRPr sz="2400" u="none">
              <a:solidFill>
                <a:schemeClr val="dk1"/>
              </a:solidFill>
            </a:endParaRPr>
          </a:p>
          <a:p>
            <a:pPr marL="0" marR="0" lvl="0" indent="0" algn="l" rtl="0">
              <a:spcBef>
                <a:spcPts val="0"/>
              </a:spcBef>
              <a:spcAft>
                <a:spcPts val="0"/>
              </a:spcAft>
              <a:buNone/>
            </a:pPr>
            <a:endParaRPr sz="2400" u="none">
              <a:solidFill>
                <a:schemeClr val="dk1"/>
              </a:solidFill>
            </a:endParaRPr>
          </a:p>
          <a:p>
            <a:pPr marL="0" marR="0" lvl="0" indent="0" algn="l" rtl="0">
              <a:spcBef>
                <a:spcPts val="0"/>
              </a:spcBef>
              <a:spcAft>
                <a:spcPts val="0"/>
              </a:spcAft>
              <a:buNone/>
            </a:pPr>
            <a:r>
              <a:rPr lang="en-US" sz="2400" u="sng">
                <a:solidFill>
                  <a:schemeClr val="dk1"/>
                </a:solidFill>
              </a:rPr>
              <a:t>Hypothesis:</a:t>
            </a:r>
            <a:r>
              <a:rPr lang="en-US" sz="2400">
                <a:solidFill>
                  <a:schemeClr val="dk1"/>
                </a:solidFill>
              </a:rPr>
              <a:t> Blood glucose levels will increase the most in the OGTT group and increase the least in the low GL group. Blood glucose levels for all groups are expected to have decreased by the 120 minute postprandial test. </a:t>
            </a:r>
            <a:endParaRPr sz="2400"/>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p:txBody>
      </p:sp>
      <p:sp>
        <p:nvSpPr>
          <p:cNvPr id="45" name="Google Shape;45;p1"/>
          <p:cNvSpPr/>
          <p:nvPr/>
        </p:nvSpPr>
        <p:spPr>
          <a:xfrm>
            <a:off x="15361925" y="13059300"/>
            <a:ext cx="13167300" cy="8310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4400" b="1">
                <a:solidFill>
                  <a:srgbClr val="EAF1DD"/>
                </a:solidFill>
                <a:latin typeface="Calibri"/>
                <a:ea typeface="Calibri"/>
                <a:cs typeface="Calibri"/>
                <a:sym typeface="Calibri"/>
              </a:rPr>
              <a:t>Results</a:t>
            </a:r>
            <a:endParaRPr/>
          </a:p>
        </p:txBody>
      </p:sp>
      <p:sp>
        <p:nvSpPr>
          <p:cNvPr id="46" name="Google Shape;46;p1"/>
          <p:cNvSpPr txBox="1"/>
          <p:nvPr/>
        </p:nvSpPr>
        <p:spPr>
          <a:xfrm>
            <a:off x="1764300" y="26059325"/>
            <a:ext cx="6008100" cy="1714500"/>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2400" b="1" u="none">
                <a:solidFill>
                  <a:schemeClr val="dk1"/>
                </a:solidFill>
                <a:latin typeface="Calibri"/>
                <a:ea typeface="Calibri"/>
                <a:cs typeface="Calibri"/>
                <a:sym typeface="Calibri"/>
              </a:rPr>
              <a:t>Figure 1.</a:t>
            </a:r>
            <a:r>
              <a:rPr lang="en-US" sz="2400" b="0" u="none">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Bayer Contour Next EZ glucometer. Instrument used by participants to read blood sugar levels.  </a:t>
            </a:r>
            <a:endParaRPr sz="2400">
              <a:solidFill>
                <a:schemeClr val="dk1"/>
              </a:solidFill>
              <a:latin typeface="Calibri"/>
              <a:ea typeface="Calibri"/>
              <a:cs typeface="Calibri"/>
              <a:sym typeface="Calibri"/>
            </a:endParaRPr>
          </a:p>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47" name="Google Shape;47;p1"/>
          <p:cNvSpPr txBox="1"/>
          <p:nvPr/>
        </p:nvSpPr>
        <p:spPr>
          <a:xfrm>
            <a:off x="7923900" y="26059325"/>
            <a:ext cx="6555000" cy="1449600"/>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2400" b="1" u="none">
                <a:solidFill>
                  <a:schemeClr val="dk1"/>
                </a:solidFill>
                <a:latin typeface="Calibri"/>
                <a:ea typeface="Calibri"/>
                <a:cs typeface="Calibri"/>
                <a:sym typeface="Calibri"/>
              </a:rPr>
              <a:t>Figure 2. </a:t>
            </a:r>
            <a:r>
              <a:rPr lang="en-US" sz="2400" u="none">
                <a:solidFill>
                  <a:schemeClr val="dk1"/>
                </a:solidFill>
                <a:latin typeface="Calibri"/>
                <a:ea typeface="Calibri"/>
                <a:cs typeface="Calibri"/>
                <a:sym typeface="Calibri"/>
              </a:rPr>
              <a:t>Participants </a:t>
            </a:r>
            <a:r>
              <a:rPr lang="en-US" sz="2400">
                <a:solidFill>
                  <a:schemeClr val="dk1"/>
                </a:solidFill>
                <a:latin typeface="Calibri"/>
                <a:ea typeface="Calibri"/>
                <a:cs typeface="Calibri"/>
                <a:sym typeface="Calibri"/>
              </a:rPr>
              <a:t>obtained their own blood by using a lancet device. </a:t>
            </a:r>
            <a:endParaRPr>
              <a:latin typeface="Calibri"/>
              <a:ea typeface="Calibri"/>
              <a:cs typeface="Calibri"/>
              <a:sym typeface="Calibri"/>
            </a:endParaRPr>
          </a:p>
        </p:txBody>
      </p:sp>
      <p:sp>
        <p:nvSpPr>
          <p:cNvPr id="48" name="Google Shape;48;p1"/>
          <p:cNvSpPr txBox="1"/>
          <p:nvPr/>
        </p:nvSpPr>
        <p:spPr>
          <a:xfrm>
            <a:off x="17441400" y="21002400"/>
            <a:ext cx="8551200" cy="438600"/>
          </a:xfrm>
          <a:prstGeom prst="rect">
            <a:avLst/>
          </a:prstGeom>
          <a:noFill/>
          <a:ln>
            <a:noFill/>
          </a:ln>
        </p:spPr>
        <p:txBody>
          <a:bodyPr spcFirstLastPara="1" wrap="square" lIns="68550" tIns="34275" rIns="68550" bIns="34275" anchor="t" anchorCtr="0">
            <a:spAutoFit/>
          </a:bodyPr>
          <a:lstStyle/>
          <a:p>
            <a:pPr marL="0" marR="0" lvl="0" indent="0" algn="ctr" rtl="0">
              <a:spcBef>
                <a:spcPts val="0"/>
              </a:spcBef>
              <a:spcAft>
                <a:spcPts val="0"/>
              </a:spcAft>
              <a:buNone/>
            </a:pPr>
            <a:r>
              <a:rPr lang="en-US" sz="2400" b="1" u="none">
                <a:solidFill>
                  <a:schemeClr val="dk1"/>
                </a:solidFill>
                <a:latin typeface="Calibri"/>
                <a:ea typeface="Calibri"/>
                <a:cs typeface="Calibri"/>
                <a:sym typeface="Calibri"/>
              </a:rPr>
              <a:t>Table 1:</a:t>
            </a:r>
            <a:r>
              <a:rPr lang="en-US" sz="2400" b="1">
                <a:solidFill>
                  <a:schemeClr val="dk1"/>
                </a:solidFill>
                <a:latin typeface="Calibri"/>
                <a:ea typeface="Calibri"/>
                <a:cs typeface="Calibri"/>
                <a:sym typeface="Calibri"/>
              </a:rPr>
              <a:t> Average Blood Glucose Levels </a:t>
            </a:r>
            <a:endParaRPr/>
          </a:p>
        </p:txBody>
      </p:sp>
      <p:sp>
        <p:nvSpPr>
          <p:cNvPr id="49" name="Google Shape;49;p1"/>
          <p:cNvSpPr txBox="1"/>
          <p:nvPr/>
        </p:nvSpPr>
        <p:spPr>
          <a:xfrm>
            <a:off x="29358400" y="11795750"/>
            <a:ext cx="12781500" cy="685800"/>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2400" b="1">
                <a:solidFill>
                  <a:schemeClr val="dk1"/>
                </a:solidFill>
                <a:latin typeface="Calibri"/>
                <a:ea typeface="Calibri"/>
                <a:cs typeface="Calibri"/>
                <a:sym typeface="Calibri"/>
              </a:rPr>
              <a:t>Figure</a:t>
            </a:r>
            <a:r>
              <a:rPr lang="en-US" sz="2400" b="1" u="none">
                <a:solidFill>
                  <a:schemeClr val="dk1"/>
                </a:solidFill>
                <a:latin typeface="Calibri"/>
                <a:ea typeface="Calibri"/>
                <a:cs typeface="Calibri"/>
                <a:sym typeface="Calibri"/>
              </a:rPr>
              <a:t> </a:t>
            </a:r>
            <a:r>
              <a:rPr lang="en-US" sz="2400" b="1">
                <a:solidFill>
                  <a:schemeClr val="dk1"/>
                </a:solidFill>
                <a:latin typeface="Calibri"/>
                <a:ea typeface="Calibri"/>
                <a:cs typeface="Calibri"/>
                <a:sym typeface="Calibri"/>
              </a:rPr>
              <a:t>3</a:t>
            </a:r>
            <a:r>
              <a:rPr lang="en-US" sz="2400" b="1" u="none">
                <a:solidFill>
                  <a:schemeClr val="dk1"/>
                </a:solidFill>
                <a:latin typeface="Calibri"/>
                <a:ea typeface="Calibri"/>
                <a:cs typeface="Calibri"/>
                <a:sym typeface="Calibri"/>
              </a:rPr>
              <a:t>.</a:t>
            </a:r>
            <a:r>
              <a:rPr lang="en-US" sz="2400" b="0" u="none">
                <a:solidFill>
                  <a:schemeClr val="dk1"/>
                </a:solidFill>
                <a:latin typeface="Calibri"/>
                <a:ea typeface="Calibri"/>
                <a:cs typeface="Calibri"/>
                <a:sym typeface="Calibri"/>
              </a:rPr>
              <a:t> </a:t>
            </a:r>
            <a:r>
              <a:rPr lang="en-US" sz="2400">
                <a:solidFill>
                  <a:schemeClr val="dk1"/>
                </a:solidFill>
                <a:latin typeface="Calibri"/>
                <a:ea typeface="Calibri"/>
                <a:cs typeface="Calibri"/>
                <a:sym typeface="Calibri"/>
              </a:rPr>
              <a:t>Blood Glucose Levels vs. Time for UHWO College Students.</a:t>
            </a:r>
            <a:endParaRPr/>
          </a:p>
        </p:txBody>
      </p:sp>
      <p:sp>
        <p:nvSpPr>
          <p:cNvPr id="50" name="Google Shape;50;p1"/>
          <p:cNvSpPr txBox="1"/>
          <p:nvPr/>
        </p:nvSpPr>
        <p:spPr>
          <a:xfrm>
            <a:off x="914400" y="1066800"/>
            <a:ext cx="3733800"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a:p>
        </p:txBody>
      </p:sp>
      <p:sp>
        <p:nvSpPr>
          <p:cNvPr id="51" name="Google Shape;51;p1"/>
          <p:cNvSpPr txBox="1"/>
          <p:nvPr/>
        </p:nvSpPr>
        <p:spPr>
          <a:xfrm>
            <a:off x="37566600" y="1066800"/>
            <a:ext cx="3733800" cy="15696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a:p>
        </p:txBody>
      </p:sp>
      <p:sp>
        <p:nvSpPr>
          <p:cNvPr id="52" name="Google Shape;52;p1"/>
          <p:cNvSpPr txBox="1"/>
          <p:nvPr/>
        </p:nvSpPr>
        <p:spPr>
          <a:xfrm>
            <a:off x="2852075" y="-45825"/>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t> </a:t>
            </a:r>
            <a:endParaRPr/>
          </a:p>
        </p:txBody>
      </p:sp>
      <p:sp>
        <p:nvSpPr>
          <p:cNvPr id="53" name="Google Shape;53;p1"/>
          <p:cNvSpPr txBox="1"/>
          <p:nvPr/>
        </p:nvSpPr>
        <p:spPr>
          <a:xfrm>
            <a:off x="3491100" y="106680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a:t> </a:t>
            </a:r>
            <a:endParaRPr/>
          </a:p>
        </p:txBody>
      </p:sp>
      <p:graphicFrame>
        <p:nvGraphicFramePr>
          <p:cNvPr id="54" name="Google Shape;54;p1"/>
          <p:cNvGraphicFramePr/>
          <p:nvPr/>
        </p:nvGraphicFramePr>
        <p:xfrm>
          <a:off x="17030925" y="21641013"/>
          <a:ext cx="9981750" cy="6025995"/>
        </p:xfrm>
        <a:graphic>
          <a:graphicData uri="http://schemas.openxmlformats.org/drawingml/2006/table">
            <a:tbl>
              <a:tblPr>
                <a:noFill/>
                <a:tableStyleId>{B8368AD9-A960-4D63-ADDF-BF609DCB5A42}</a:tableStyleId>
              </a:tblPr>
              <a:tblGrid>
                <a:gridCol w="1996350">
                  <a:extLst>
                    <a:ext uri="{9D8B030D-6E8A-4147-A177-3AD203B41FA5}">
                      <a16:colId xmlns:a16="http://schemas.microsoft.com/office/drawing/2014/main" val="20000"/>
                    </a:ext>
                  </a:extLst>
                </a:gridCol>
                <a:gridCol w="1996350">
                  <a:extLst>
                    <a:ext uri="{9D8B030D-6E8A-4147-A177-3AD203B41FA5}">
                      <a16:colId xmlns:a16="http://schemas.microsoft.com/office/drawing/2014/main" val="20001"/>
                    </a:ext>
                  </a:extLst>
                </a:gridCol>
                <a:gridCol w="1996350">
                  <a:extLst>
                    <a:ext uri="{9D8B030D-6E8A-4147-A177-3AD203B41FA5}">
                      <a16:colId xmlns:a16="http://schemas.microsoft.com/office/drawing/2014/main" val="20002"/>
                    </a:ext>
                  </a:extLst>
                </a:gridCol>
                <a:gridCol w="1996350">
                  <a:extLst>
                    <a:ext uri="{9D8B030D-6E8A-4147-A177-3AD203B41FA5}">
                      <a16:colId xmlns:a16="http://schemas.microsoft.com/office/drawing/2014/main" val="20003"/>
                    </a:ext>
                  </a:extLst>
                </a:gridCol>
                <a:gridCol w="1996350">
                  <a:extLst>
                    <a:ext uri="{9D8B030D-6E8A-4147-A177-3AD203B41FA5}">
                      <a16:colId xmlns:a16="http://schemas.microsoft.com/office/drawing/2014/main" val="20004"/>
                    </a:ext>
                  </a:extLst>
                </a:gridCol>
              </a:tblGrid>
              <a:tr h="919000">
                <a:tc>
                  <a:txBody>
                    <a:bodyPr/>
                    <a:lstStyle/>
                    <a:p>
                      <a:pPr marL="63500" marR="63500" lvl="0" indent="0" algn="ctr" rtl="0">
                        <a:lnSpc>
                          <a:spcPct val="115000"/>
                        </a:lnSpc>
                        <a:spcBef>
                          <a:spcPts val="0"/>
                        </a:spcBef>
                        <a:spcAft>
                          <a:spcPts val="0"/>
                        </a:spcAft>
                        <a:buNone/>
                      </a:pPr>
                      <a:r>
                        <a:rPr lang="en-US" sz="2400" b="1"/>
                        <a:t>Variable</a:t>
                      </a:r>
                      <a:r>
                        <a:rPr lang="en-US" sz="2400"/>
                        <a:t>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ctr" rtl="0">
                        <a:lnSpc>
                          <a:spcPct val="115000"/>
                        </a:lnSpc>
                        <a:spcBef>
                          <a:spcPts val="0"/>
                        </a:spcBef>
                        <a:spcAft>
                          <a:spcPts val="0"/>
                        </a:spcAft>
                        <a:buNone/>
                      </a:pPr>
                      <a:r>
                        <a:rPr lang="en-US" sz="2400" b="1"/>
                        <a:t>Fasting</a:t>
                      </a:r>
                      <a:r>
                        <a:rPr lang="en-US" sz="2400"/>
                        <a:t>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ctr" rtl="0">
                        <a:lnSpc>
                          <a:spcPct val="115000"/>
                        </a:lnSpc>
                        <a:spcBef>
                          <a:spcPts val="0"/>
                        </a:spcBef>
                        <a:spcAft>
                          <a:spcPts val="0"/>
                        </a:spcAft>
                        <a:buNone/>
                      </a:pPr>
                      <a:r>
                        <a:rPr lang="en-US" sz="2400" b="1"/>
                        <a:t>30  mins</a:t>
                      </a:r>
                      <a:r>
                        <a:rPr lang="en-US" sz="2400"/>
                        <a:t>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ctr" rtl="0">
                        <a:lnSpc>
                          <a:spcPct val="115000"/>
                        </a:lnSpc>
                        <a:spcBef>
                          <a:spcPts val="0"/>
                        </a:spcBef>
                        <a:spcAft>
                          <a:spcPts val="0"/>
                        </a:spcAft>
                        <a:buNone/>
                      </a:pPr>
                      <a:r>
                        <a:rPr lang="en-US" sz="2400" b="1"/>
                        <a:t>60 mins</a:t>
                      </a:r>
                      <a:r>
                        <a:rPr lang="en-US" sz="2400"/>
                        <a:t>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63500" marR="63500" lvl="0" indent="0" algn="ctr" rtl="0">
                        <a:lnSpc>
                          <a:spcPct val="115000"/>
                        </a:lnSpc>
                        <a:spcBef>
                          <a:spcPts val="0"/>
                        </a:spcBef>
                        <a:spcAft>
                          <a:spcPts val="0"/>
                        </a:spcAft>
                        <a:buNone/>
                      </a:pPr>
                      <a:r>
                        <a:rPr lang="en-US" sz="2400" b="1"/>
                        <a:t>120 mins</a:t>
                      </a:r>
                      <a:r>
                        <a:rPr lang="en-US" sz="2400"/>
                        <a:t>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919000">
                <a:tc>
                  <a:txBody>
                    <a:bodyPr/>
                    <a:lstStyle/>
                    <a:p>
                      <a:pPr marL="63500" marR="63500" lvl="0" indent="0" algn="ctr" rtl="0">
                        <a:lnSpc>
                          <a:spcPct val="115000"/>
                        </a:lnSpc>
                        <a:spcBef>
                          <a:spcPts val="0"/>
                        </a:spcBef>
                        <a:spcAft>
                          <a:spcPts val="0"/>
                        </a:spcAft>
                        <a:buNone/>
                      </a:pPr>
                      <a:r>
                        <a:rPr lang="en-US" sz="2400"/>
                        <a:t>OGTT</a:t>
                      </a:r>
                      <a:endParaRPr sz="2400"/>
                    </a:p>
                    <a:p>
                      <a:pPr marL="63500" marR="63500" lvl="0" indent="0" algn="ctr" rtl="0">
                        <a:lnSpc>
                          <a:spcPct val="115000"/>
                        </a:lnSpc>
                        <a:spcBef>
                          <a:spcPts val="0"/>
                        </a:spcBef>
                        <a:spcAft>
                          <a:spcPts val="0"/>
                        </a:spcAft>
                        <a:buNone/>
                      </a:pPr>
                      <a:r>
                        <a:rPr lang="en-US" sz="2400"/>
                        <a:t>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3C78D8"/>
                    </a:solidFill>
                  </a:tcPr>
                </a:tc>
                <a:tc>
                  <a:txBody>
                    <a:bodyPr/>
                    <a:lstStyle/>
                    <a:p>
                      <a:pPr marL="63500" marR="63500" lvl="0" indent="0" algn="ctr" rtl="0">
                        <a:lnSpc>
                          <a:spcPct val="115000"/>
                        </a:lnSpc>
                        <a:spcBef>
                          <a:spcPts val="0"/>
                        </a:spcBef>
                        <a:spcAft>
                          <a:spcPts val="0"/>
                        </a:spcAft>
                        <a:buNone/>
                      </a:pPr>
                      <a:r>
                        <a:rPr lang="en-US" sz="2400"/>
                        <a:t>85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3C78D8"/>
                    </a:solidFill>
                  </a:tcPr>
                </a:tc>
                <a:tc>
                  <a:txBody>
                    <a:bodyPr/>
                    <a:lstStyle/>
                    <a:p>
                      <a:pPr marL="63500" marR="63500" lvl="0" indent="0" algn="ctr" rtl="0">
                        <a:lnSpc>
                          <a:spcPct val="115000"/>
                        </a:lnSpc>
                        <a:spcBef>
                          <a:spcPts val="0"/>
                        </a:spcBef>
                        <a:spcAft>
                          <a:spcPts val="0"/>
                        </a:spcAft>
                        <a:buNone/>
                      </a:pPr>
                      <a:r>
                        <a:rPr lang="en-US" sz="2400"/>
                        <a:t>174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3C78D8"/>
                    </a:solidFill>
                  </a:tcPr>
                </a:tc>
                <a:tc>
                  <a:txBody>
                    <a:bodyPr/>
                    <a:lstStyle/>
                    <a:p>
                      <a:pPr marL="63500" marR="63500" lvl="0" indent="0" algn="ctr" rtl="0">
                        <a:lnSpc>
                          <a:spcPct val="115000"/>
                        </a:lnSpc>
                        <a:spcBef>
                          <a:spcPts val="0"/>
                        </a:spcBef>
                        <a:spcAft>
                          <a:spcPts val="0"/>
                        </a:spcAft>
                        <a:buNone/>
                      </a:pPr>
                      <a:r>
                        <a:rPr lang="en-US" sz="2400"/>
                        <a:t>172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3C78D8"/>
                    </a:solidFill>
                  </a:tcPr>
                </a:tc>
                <a:tc>
                  <a:txBody>
                    <a:bodyPr/>
                    <a:lstStyle/>
                    <a:p>
                      <a:pPr marL="63500" marR="63500" lvl="0" indent="0" algn="ctr" rtl="0">
                        <a:lnSpc>
                          <a:spcPct val="115000"/>
                        </a:lnSpc>
                        <a:spcBef>
                          <a:spcPts val="0"/>
                        </a:spcBef>
                        <a:spcAft>
                          <a:spcPts val="0"/>
                        </a:spcAft>
                        <a:buNone/>
                      </a:pPr>
                      <a:r>
                        <a:rPr lang="en-US" sz="2400"/>
                        <a:t>135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3C78D8"/>
                    </a:solidFill>
                  </a:tcPr>
                </a:tc>
                <a:extLst>
                  <a:ext uri="{0D108BD9-81ED-4DB2-BD59-A6C34878D82A}">
                    <a16:rowId xmlns:a16="http://schemas.microsoft.com/office/drawing/2014/main" val="10001"/>
                  </a:ext>
                </a:extLst>
              </a:tr>
              <a:tr h="1137675">
                <a:tc>
                  <a:txBody>
                    <a:bodyPr/>
                    <a:lstStyle/>
                    <a:p>
                      <a:pPr marL="63500" marR="63500" lvl="0" indent="0" algn="ctr" rtl="0">
                        <a:lnSpc>
                          <a:spcPct val="115000"/>
                        </a:lnSpc>
                        <a:spcBef>
                          <a:spcPts val="0"/>
                        </a:spcBef>
                        <a:spcAft>
                          <a:spcPts val="0"/>
                        </a:spcAft>
                        <a:buNone/>
                      </a:pPr>
                      <a:r>
                        <a:rPr lang="en-US" sz="2400"/>
                        <a:t>Ham and Cheese</a:t>
                      </a:r>
                      <a:endParaRPr sz="2400"/>
                    </a:p>
                    <a:p>
                      <a:pPr marL="0" lvl="0" indent="0" algn="ctr" rtl="0">
                        <a:spcBef>
                          <a:spcPts val="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(LGL)</a:t>
                      </a:r>
                      <a:endParaRPr sz="2400">
                        <a:solidFill>
                          <a:schemeClr val="dk1"/>
                        </a:solidFill>
                        <a:latin typeface="Times New Roman"/>
                        <a:ea typeface="Times New Roman"/>
                        <a:cs typeface="Times New Roman"/>
                        <a:sym typeface="Times New Roman"/>
                      </a:endParaRPr>
                    </a:p>
                    <a:p>
                      <a:pPr marL="63500" marR="63500" lvl="0" indent="0" algn="ctr" rtl="0">
                        <a:lnSpc>
                          <a:spcPct val="115000"/>
                        </a:lnSpc>
                        <a:spcBef>
                          <a:spcPts val="0"/>
                        </a:spcBef>
                        <a:spcAft>
                          <a:spcPts val="0"/>
                        </a:spcAft>
                        <a:buNone/>
                      </a:pPr>
                      <a:r>
                        <a:rPr lang="en-US" sz="2400"/>
                        <a:t>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0000"/>
                    </a:solidFill>
                  </a:tcPr>
                </a:tc>
                <a:tc>
                  <a:txBody>
                    <a:bodyPr/>
                    <a:lstStyle/>
                    <a:p>
                      <a:pPr marL="63500" marR="63500" lvl="0" indent="0" algn="ctr" rtl="0">
                        <a:lnSpc>
                          <a:spcPct val="115000"/>
                        </a:lnSpc>
                        <a:spcBef>
                          <a:spcPts val="0"/>
                        </a:spcBef>
                        <a:spcAft>
                          <a:spcPts val="0"/>
                        </a:spcAft>
                        <a:buNone/>
                      </a:pPr>
                      <a:r>
                        <a:rPr lang="en-US" sz="2400"/>
                        <a:t>83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0000"/>
                    </a:solidFill>
                  </a:tcPr>
                </a:tc>
                <a:tc>
                  <a:txBody>
                    <a:bodyPr/>
                    <a:lstStyle/>
                    <a:p>
                      <a:pPr marL="63500" marR="63500" lvl="0" indent="0" algn="ctr" rtl="0">
                        <a:lnSpc>
                          <a:spcPct val="115000"/>
                        </a:lnSpc>
                        <a:spcBef>
                          <a:spcPts val="0"/>
                        </a:spcBef>
                        <a:spcAft>
                          <a:spcPts val="0"/>
                        </a:spcAft>
                        <a:buNone/>
                      </a:pPr>
                      <a:r>
                        <a:rPr lang="en-US" sz="2400"/>
                        <a:t>103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0000"/>
                    </a:solidFill>
                  </a:tcPr>
                </a:tc>
                <a:tc>
                  <a:txBody>
                    <a:bodyPr/>
                    <a:lstStyle/>
                    <a:p>
                      <a:pPr marL="63500" marR="63500" lvl="0" indent="0" algn="ctr" rtl="0">
                        <a:lnSpc>
                          <a:spcPct val="115000"/>
                        </a:lnSpc>
                        <a:spcBef>
                          <a:spcPts val="0"/>
                        </a:spcBef>
                        <a:spcAft>
                          <a:spcPts val="0"/>
                        </a:spcAft>
                        <a:buNone/>
                      </a:pPr>
                      <a:r>
                        <a:rPr lang="en-US" sz="2400"/>
                        <a:t>100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0000"/>
                    </a:solidFill>
                  </a:tcPr>
                </a:tc>
                <a:tc>
                  <a:txBody>
                    <a:bodyPr/>
                    <a:lstStyle/>
                    <a:p>
                      <a:pPr marL="63500" marR="63500" lvl="0" indent="0" algn="ctr" rtl="0">
                        <a:lnSpc>
                          <a:spcPct val="115000"/>
                        </a:lnSpc>
                        <a:spcBef>
                          <a:spcPts val="0"/>
                        </a:spcBef>
                        <a:spcAft>
                          <a:spcPts val="0"/>
                        </a:spcAft>
                        <a:buNone/>
                      </a:pPr>
                      <a:r>
                        <a:rPr lang="en-US" sz="2400"/>
                        <a:t>90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0000"/>
                    </a:solidFill>
                  </a:tcPr>
                </a:tc>
                <a:extLst>
                  <a:ext uri="{0D108BD9-81ED-4DB2-BD59-A6C34878D82A}">
                    <a16:rowId xmlns:a16="http://schemas.microsoft.com/office/drawing/2014/main" val="10002"/>
                  </a:ext>
                </a:extLst>
              </a:tr>
              <a:tr h="919000">
                <a:tc>
                  <a:txBody>
                    <a:bodyPr/>
                    <a:lstStyle/>
                    <a:p>
                      <a:pPr marL="63500" marR="63500" lvl="0" indent="0" algn="ctr" rtl="0">
                        <a:lnSpc>
                          <a:spcPct val="115000"/>
                        </a:lnSpc>
                        <a:spcBef>
                          <a:spcPts val="0"/>
                        </a:spcBef>
                        <a:spcAft>
                          <a:spcPts val="0"/>
                        </a:spcAft>
                        <a:buNone/>
                      </a:pPr>
                      <a:r>
                        <a:rPr lang="en-US" sz="2400"/>
                        <a:t>Bagel</a:t>
                      </a:r>
                      <a:endParaRPr sz="2400"/>
                    </a:p>
                    <a:p>
                      <a:pPr marL="0" lvl="0" indent="0" algn="ctr" rtl="0">
                        <a:spcBef>
                          <a:spcPts val="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(MGL)</a:t>
                      </a:r>
                      <a:endParaRPr sz="2400">
                        <a:solidFill>
                          <a:schemeClr val="dk1"/>
                        </a:solidFill>
                        <a:latin typeface="Times New Roman"/>
                        <a:ea typeface="Times New Roman"/>
                        <a:cs typeface="Times New Roman"/>
                        <a:sym typeface="Times New Roman"/>
                      </a:endParaRPr>
                    </a:p>
                    <a:p>
                      <a:pPr marL="63500" marR="63500" lvl="0" indent="0" algn="ctr" rtl="0">
                        <a:lnSpc>
                          <a:spcPct val="115000"/>
                        </a:lnSpc>
                        <a:spcBef>
                          <a:spcPts val="0"/>
                        </a:spcBef>
                        <a:spcAft>
                          <a:spcPts val="0"/>
                        </a:spcAft>
                        <a:buNone/>
                      </a:pPr>
                      <a:r>
                        <a:rPr lang="en-US" sz="2400"/>
                        <a:t>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D966"/>
                    </a:solidFill>
                  </a:tcPr>
                </a:tc>
                <a:tc>
                  <a:txBody>
                    <a:bodyPr/>
                    <a:lstStyle/>
                    <a:p>
                      <a:pPr marL="63500" marR="63500" lvl="0" indent="0" algn="ctr" rtl="0">
                        <a:lnSpc>
                          <a:spcPct val="115000"/>
                        </a:lnSpc>
                        <a:spcBef>
                          <a:spcPts val="0"/>
                        </a:spcBef>
                        <a:spcAft>
                          <a:spcPts val="0"/>
                        </a:spcAft>
                        <a:buNone/>
                      </a:pPr>
                      <a:r>
                        <a:rPr lang="en-US" sz="2400"/>
                        <a:t>78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D966"/>
                    </a:solidFill>
                  </a:tcPr>
                </a:tc>
                <a:tc>
                  <a:txBody>
                    <a:bodyPr/>
                    <a:lstStyle/>
                    <a:p>
                      <a:pPr marL="63500" marR="63500" lvl="0" indent="0" algn="ctr" rtl="0">
                        <a:lnSpc>
                          <a:spcPct val="115000"/>
                        </a:lnSpc>
                        <a:spcBef>
                          <a:spcPts val="0"/>
                        </a:spcBef>
                        <a:spcAft>
                          <a:spcPts val="0"/>
                        </a:spcAft>
                        <a:buNone/>
                      </a:pPr>
                      <a:r>
                        <a:rPr lang="en-US" sz="2400"/>
                        <a:t>105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D966"/>
                    </a:solidFill>
                  </a:tcPr>
                </a:tc>
                <a:tc>
                  <a:txBody>
                    <a:bodyPr/>
                    <a:lstStyle/>
                    <a:p>
                      <a:pPr marL="63500" marR="63500" lvl="0" indent="0" algn="ctr" rtl="0">
                        <a:lnSpc>
                          <a:spcPct val="115000"/>
                        </a:lnSpc>
                        <a:spcBef>
                          <a:spcPts val="0"/>
                        </a:spcBef>
                        <a:spcAft>
                          <a:spcPts val="0"/>
                        </a:spcAft>
                        <a:buNone/>
                      </a:pPr>
                      <a:r>
                        <a:rPr lang="en-US" sz="2400"/>
                        <a:t>140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D966"/>
                    </a:solidFill>
                  </a:tcPr>
                </a:tc>
                <a:tc>
                  <a:txBody>
                    <a:bodyPr/>
                    <a:lstStyle/>
                    <a:p>
                      <a:pPr marL="63500" marR="63500" lvl="0" indent="0" algn="ctr" rtl="0">
                        <a:lnSpc>
                          <a:spcPct val="115000"/>
                        </a:lnSpc>
                        <a:spcBef>
                          <a:spcPts val="0"/>
                        </a:spcBef>
                        <a:spcAft>
                          <a:spcPts val="0"/>
                        </a:spcAft>
                        <a:buNone/>
                      </a:pPr>
                      <a:r>
                        <a:rPr lang="en-US" sz="2400"/>
                        <a:t>124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D966"/>
                    </a:solidFill>
                  </a:tcPr>
                </a:tc>
                <a:extLst>
                  <a:ext uri="{0D108BD9-81ED-4DB2-BD59-A6C34878D82A}">
                    <a16:rowId xmlns:a16="http://schemas.microsoft.com/office/drawing/2014/main" val="10003"/>
                  </a:ext>
                </a:extLst>
              </a:tr>
              <a:tr h="919000">
                <a:tc>
                  <a:txBody>
                    <a:bodyPr/>
                    <a:lstStyle/>
                    <a:p>
                      <a:pPr marL="63500" marR="63500" lvl="0" indent="0" algn="ctr" rtl="0">
                        <a:lnSpc>
                          <a:spcPct val="115000"/>
                        </a:lnSpc>
                        <a:spcBef>
                          <a:spcPts val="0"/>
                        </a:spcBef>
                        <a:spcAft>
                          <a:spcPts val="0"/>
                        </a:spcAft>
                        <a:buNone/>
                      </a:pPr>
                      <a:r>
                        <a:rPr lang="en-US" sz="2400"/>
                        <a:t>Poptart</a:t>
                      </a:r>
                      <a:endParaRPr sz="2400"/>
                    </a:p>
                    <a:p>
                      <a:pPr marL="63500" marR="63500" lvl="0" indent="0" algn="ctr" rtl="0">
                        <a:lnSpc>
                          <a:spcPct val="115000"/>
                        </a:lnSpc>
                        <a:spcBef>
                          <a:spcPts val="0"/>
                        </a:spcBef>
                        <a:spcAft>
                          <a:spcPts val="0"/>
                        </a:spcAft>
                        <a:buNone/>
                      </a:pPr>
                      <a:r>
                        <a:rPr lang="en-US" sz="2400">
                          <a:solidFill>
                            <a:schemeClr val="dk1"/>
                          </a:solidFill>
                          <a:latin typeface="Times New Roman"/>
                          <a:ea typeface="Times New Roman"/>
                          <a:cs typeface="Times New Roman"/>
                          <a:sym typeface="Times New Roman"/>
                        </a:rPr>
                        <a:t>(HGL)</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6AA84F"/>
                    </a:solidFill>
                  </a:tcPr>
                </a:tc>
                <a:tc>
                  <a:txBody>
                    <a:bodyPr/>
                    <a:lstStyle/>
                    <a:p>
                      <a:pPr marL="63500" marR="63500" lvl="0" indent="0" algn="ctr" rtl="0">
                        <a:lnSpc>
                          <a:spcPct val="115000"/>
                        </a:lnSpc>
                        <a:spcBef>
                          <a:spcPts val="0"/>
                        </a:spcBef>
                        <a:spcAft>
                          <a:spcPts val="0"/>
                        </a:spcAft>
                        <a:buNone/>
                      </a:pPr>
                      <a:r>
                        <a:rPr lang="en-US" sz="2400"/>
                        <a:t>83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6AA84F"/>
                    </a:solidFill>
                  </a:tcPr>
                </a:tc>
                <a:tc>
                  <a:txBody>
                    <a:bodyPr/>
                    <a:lstStyle/>
                    <a:p>
                      <a:pPr marL="63500" marR="63500" lvl="0" indent="0" algn="ctr" rtl="0">
                        <a:lnSpc>
                          <a:spcPct val="115000"/>
                        </a:lnSpc>
                        <a:spcBef>
                          <a:spcPts val="0"/>
                        </a:spcBef>
                        <a:spcAft>
                          <a:spcPts val="0"/>
                        </a:spcAft>
                        <a:buNone/>
                      </a:pPr>
                      <a:r>
                        <a:rPr lang="en-US" sz="2400"/>
                        <a:t>156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6AA84F"/>
                    </a:solidFill>
                  </a:tcPr>
                </a:tc>
                <a:tc>
                  <a:txBody>
                    <a:bodyPr/>
                    <a:lstStyle/>
                    <a:p>
                      <a:pPr marL="63500" marR="63500" lvl="0" indent="0" algn="ctr" rtl="0">
                        <a:lnSpc>
                          <a:spcPct val="115000"/>
                        </a:lnSpc>
                        <a:spcBef>
                          <a:spcPts val="0"/>
                        </a:spcBef>
                        <a:spcAft>
                          <a:spcPts val="0"/>
                        </a:spcAft>
                        <a:buNone/>
                      </a:pPr>
                      <a:r>
                        <a:rPr lang="en-US" sz="2400"/>
                        <a:t>160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6AA84F"/>
                    </a:solidFill>
                  </a:tcPr>
                </a:tc>
                <a:tc>
                  <a:txBody>
                    <a:bodyPr/>
                    <a:lstStyle/>
                    <a:p>
                      <a:pPr marL="63500" marR="63500" lvl="0" indent="0" algn="ctr" rtl="0">
                        <a:lnSpc>
                          <a:spcPct val="115000"/>
                        </a:lnSpc>
                        <a:spcBef>
                          <a:spcPts val="0"/>
                        </a:spcBef>
                        <a:spcAft>
                          <a:spcPts val="0"/>
                        </a:spcAft>
                        <a:buNone/>
                      </a:pPr>
                      <a:r>
                        <a:rPr lang="en-US" sz="2400"/>
                        <a:t>133 mg/dL </a:t>
                      </a:r>
                      <a:endParaRPr sz="2400"/>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6AA84F"/>
                    </a:solidFill>
                  </a:tcPr>
                </a:tc>
                <a:extLst>
                  <a:ext uri="{0D108BD9-81ED-4DB2-BD59-A6C34878D82A}">
                    <a16:rowId xmlns:a16="http://schemas.microsoft.com/office/drawing/2014/main" val="10004"/>
                  </a:ext>
                </a:extLst>
              </a:tr>
            </a:tbl>
          </a:graphicData>
        </a:graphic>
      </p:graphicFrame>
      <p:sp>
        <p:nvSpPr>
          <p:cNvPr id="55" name="Google Shape;55;p1"/>
          <p:cNvSpPr txBox="1"/>
          <p:nvPr/>
        </p:nvSpPr>
        <p:spPr>
          <a:xfrm>
            <a:off x="17432925" y="24402500"/>
            <a:ext cx="3000000" cy="30000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p:txBody>
      </p:sp>
      <p:pic>
        <p:nvPicPr>
          <p:cNvPr id="56" name="Google Shape;56;p1"/>
          <p:cNvPicPr preferRelativeResize="0"/>
          <p:nvPr/>
        </p:nvPicPr>
        <p:blipFill>
          <a:blip r:embed="rId3">
            <a:alphaModFix/>
          </a:blip>
          <a:stretch>
            <a:fillRect/>
          </a:stretch>
        </p:blipFill>
        <p:spPr>
          <a:xfrm>
            <a:off x="2270313" y="554000"/>
            <a:ext cx="2714625" cy="3048000"/>
          </a:xfrm>
          <a:prstGeom prst="rect">
            <a:avLst/>
          </a:prstGeom>
          <a:noFill/>
          <a:ln>
            <a:noFill/>
          </a:ln>
        </p:spPr>
      </p:pic>
      <p:pic>
        <p:nvPicPr>
          <p:cNvPr id="57" name="Google Shape;57;p1"/>
          <p:cNvPicPr preferRelativeResize="0"/>
          <p:nvPr/>
        </p:nvPicPr>
        <p:blipFill>
          <a:blip r:embed="rId3">
            <a:alphaModFix/>
          </a:blip>
          <a:stretch>
            <a:fillRect/>
          </a:stretch>
        </p:blipFill>
        <p:spPr>
          <a:xfrm>
            <a:off x="38906200" y="476200"/>
            <a:ext cx="2714625" cy="3048000"/>
          </a:xfrm>
          <a:prstGeom prst="rect">
            <a:avLst/>
          </a:prstGeom>
          <a:noFill/>
          <a:ln>
            <a:noFill/>
          </a:ln>
        </p:spPr>
      </p:pic>
      <p:pic>
        <p:nvPicPr>
          <p:cNvPr id="58" name="Google Shape;58;p1" title="Chart"/>
          <p:cNvPicPr preferRelativeResize="0"/>
          <p:nvPr/>
        </p:nvPicPr>
        <p:blipFill rotWithShape="1">
          <a:blip r:embed="rId4">
            <a:alphaModFix/>
          </a:blip>
          <a:srcRect b="-897"/>
          <a:stretch/>
        </p:blipFill>
        <p:spPr>
          <a:xfrm>
            <a:off x="29260825" y="4624550"/>
            <a:ext cx="13167300" cy="7171200"/>
          </a:xfrm>
          <a:prstGeom prst="rect">
            <a:avLst/>
          </a:prstGeom>
          <a:noFill/>
          <a:ln>
            <a:noFill/>
          </a:ln>
        </p:spPr>
      </p:pic>
      <p:pic>
        <p:nvPicPr>
          <p:cNvPr id="59" name="Google Shape;59;p1"/>
          <p:cNvPicPr preferRelativeResize="0"/>
          <p:nvPr/>
        </p:nvPicPr>
        <p:blipFill>
          <a:blip r:embed="rId5">
            <a:alphaModFix/>
          </a:blip>
          <a:stretch>
            <a:fillRect/>
          </a:stretch>
        </p:blipFill>
        <p:spPr>
          <a:xfrm>
            <a:off x="2222975" y="21049362"/>
            <a:ext cx="4258200" cy="4613032"/>
          </a:xfrm>
          <a:prstGeom prst="rect">
            <a:avLst/>
          </a:prstGeom>
          <a:noFill/>
          <a:ln>
            <a:noFill/>
          </a:ln>
        </p:spPr>
      </p:pic>
      <p:pic>
        <p:nvPicPr>
          <p:cNvPr id="60" name="Google Shape;60;p1"/>
          <p:cNvPicPr preferRelativeResize="0"/>
          <p:nvPr/>
        </p:nvPicPr>
        <p:blipFill rotWithShape="1">
          <a:blip r:embed="rId6">
            <a:alphaModFix/>
          </a:blip>
          <a:srcRect l="8324"/>
          <a:stretch/>
        </p:blipFill>
        <p:spPr>
          <a:xfrm>
            <a:off x="7772400" y="21204750"/>
            <a:ext cx="6858000" cy="4302250"/>
          </a:xfrm>
          <a:prstGeom prst="rect">
            <a:avLst/>
          </a:prstGeom>
          <a:noFill/>
          <a:ln>
            <a:noFill/>
          </a:ln>
        </p:spPr>
      </p:pic>
      <p:sp>
        <p:nvSpPr>
          <p:cNvPr id="61" name="Google Shape;61;p1"/>
          <p:cNvSpPr txBox="1"/>
          <p:nvPr/>
        </p:nvSpPr>
        <p:spPr>
          <a:xfrm>
            <a:off x="15361875" y="13890300"/>
            <a:ext cx="13167300" cy="5918400"/>
          </a:xfrm>
          <a:prstGeom prst="rect">
            <a:avLst/>
          </a:prstGeom>
          <a:noFill/>
          <a:ln w="9525" cap="flat" cmpd="sng">
            <a:solidFill>
              <a:srgbClr val="1C4587"/>
            </a:solidFill>
            <a:prstDash val="solid"/>
            <a:round/>
            <a:headEnd type="none" w="sm" len="sm"/>
            <a:tailEnd type="none" w="sm" len="sm"/>
          </a:ln>
        </p:spPr>
        <p:txBody>
          <a:bodyPr spcFirstLastPara="1" wrap="square" lIns="91425" tIns="91425" rIns="91425" bIns="91425" anchor="t" anchorCtr="0">
            <a:noAutofit/>
          </a:bodyPr>
          <a:lstStyle/>
          <a:p>
            <a:pPr marL="457200" lvl="0" indent="-381000" algn="l" rtl="0">
              <a:lnSpc>
                <a:spcPct val="115000"/>
              </a:lnSpc>
              <a:spcBef>
                <a:spcPts val="0"/>
              </a:spcBef>
              <a:spcAft>
                <a:spcPts val="0"/>
              </a:spcAft>
              <a:buClr>
                <a:schemeClr val="dk1"/>
              </a:buClr>
              <a:buSzPts val="2400"/>
              <a:buChar char="●"/>
            </a:pPr>
            <a:r>
              <a:rPr lang="en-US" sz="2400">
                <a:solidFill>
                  <a:schemeClr val="dk1"/>
                </a:solidFill>
              </a:rPr>
              <a:t>Thirteen participants, twelve females and one male, were recruited from a college level Anatomy and Physiology course from the University of Hawaii at West Oahu (UHWO).</a:t>
            </a:r>
            <a:endParaRPr sz="2400">
              <a:solidFill>
                <a:schemeClr val="dk1"/>
              </a:solidFill>
            </a:endParaRPr>
          </a:p>
          <a:p>
            <a:pPr marL="457200" lvl="0" indent="-381000" algn="l" rtl="0">
              <a:lnSpc>
                <a:spcPct val="115000"/>
              </a:lnSpc>
              <a:spcBef>
                <a:spcPts val="0"/>
              </a:spcBef>
              <a:spcAft>
                <a:spcPts val="0"/>
              </a:spcAft>
              <a:buClr>
                <a:schemeClr val="dk1"/>
              </a:buClr>
              <a:buSzPts val="2400"/>
              <a:buChar char="●"/>
            </a:pPr>
            <a:r>
              <a:rPr lang="en-US" sz="2400">
                <a:solidFill>
                  <a:schemeClr val="dk1"/>
                </a:solidFill>
              </a:rPr>
              <a:t>The average age group for each test group were as follows: </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OGTT: 22 years old</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High GL: 23 years old</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Medium GL: 20 years old</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Low GL: 20 years old</a:t>
            </a:r>
            <a:endParaRPr sz="2400">
              <a:solidFill>
                <a:schemeClr val="dk1"/>
              </a:solidFill>
            </a:endParaRPr>
          </a:p>
          <a:p>
            <a:pPr marL="457200" lvl="0" indent="-381000" algn="l" rtl="0">
              <a:lnSpc>
                <a:spcPct val="115000"/>
              </a:lnSpc>
              <a:spcBef>
                <a:spcPts val="0"/>
              </a:spcBef>
              <a:spcAft>
                <a:spcPts val="0"/>
              </a:spcAft>
              <a:buClr>
                <a:schemeClr val="dk1"/>
              </a:buClr>
              <a:buSzPts val="2400"/>
              <a:buChar char="●"/>
            </a:pPr>
            <a:r>
              <a:rPr lang="en-US" sz="2400">
                <a:solidFill>
                  <a:schemeClr val="dk1"/>
                </a:solidFill>
              </a:rPr>
              <a:t>Of the twelve females:</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Four identified as Filipino</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Four identified as Native Hawaiian</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Two identified as Pacific Islander</a:t>
            </a:r>
            <a:endParaRPr sz="2400">
              <a:solidFill>
                <a:schemeClr val="dk1"/>
              </a:solidFill>
            </a:endParaRPr>
          </a:p>
          <a:p>
            <a:pPr marL="914400" lvl="1" indent="-381000" algn="l" rtl="0">
              <a:lnSpc>
                <a:spcPct val="115000"/>
              </a:lnSpc>
              <a:spcBef>
                <a:spcPts val="0"/>
              </a:spcBef>
              <a:spcAft>
                <a:spcPts val="0"/>
              </a:spcAft>
              <a:buClr>
                <a:schemeClr val="dk1"/>
              </a:buClr>
              <a:buSzPts val="2400"/>
              <a:buChar char="○"/>
            </a:pPr>
            <a:r>
              <a:rPr lang="en-US" sz="2400">
                <a:solidFill>
                  <a:schemeClr val="dk1"/>
                </a:solidFill>
              </a:rPr>
              <a:t>Two identified as Japanese</a:t>
            </a:r>
            <a:endParaRPr sz="2400">
              <a:solidFill>
                <a:schemeClr val="dk1"/>
              </a:solidFill>
            </a:endParaRPr>
          </a:p>
          <a:p>
            <a:pPr marL="457200" lvl="0" indent="-381000" algn="l" rtl="0">
              <a:lnSpc>
                <a:spcPct val="115000"/>
              </a:lnSpc>
              <a:spcBef>
                <a:spcPts val="0"/>
              </a:spcBef>
              <a:spcAft>
                <a:spcPts val="0"/>
              </a:spcAft>
              <a:buClr>
                <a:schemeClr val="dk1"/>
              </a:buClr>
              <a:buSzPts val="2400"/>
              <a:buChar char="●"/>
            </a:pPr>
            <a:r>
              <a:rPr lang="en-US" sz="2400">
                <a:solidFill>
                  <a:schemeClr val="dk1"/>
                </a:solidFill>
              </a:rPr>
              <a:t>There was one male subject, who identified as Native Hawaiian.</a:t>
            </a:r>
            <a:endParaRPr sz="2400">
              <a:solidFill>
                <a:schemeClr val="dk1"/>
              </a:solidFill>
            </a:endParaRPr>
          </a:p>
          <a:p>
            <a:pPr marL="0" lvl="0" indent="0" algn="l" rtl="0">
              <a:spcBef>
                <a:spcPts val="0"/>
              </a:spcBef>
              <a:spcAft>
                <a:spcPts val="0"/>
              </a:spcAft>
              <a:buClr>
                <a:schemeClr val="dk1"/>
              </a:buClr>
              <a:buFont typeface="Arial"/>
              <a:buNone/>
            </a:pPr>
            <a:endParaRPr sz="3200">
              <a:solidFill>
                <a:schemeClr val="dk1"/>
              </a:solidFill>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1359</Words>
  <Application>Microsoft Office PowerPoint</Application>
  <PresentationFormat>Custom</PresentationFormat>
  <Paragraphs>132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Effects of Glycemic Load on Blood Glucose Levels in a College Physiology Class</dc:title>
  <dc:creator>Jourdan Kaya;Shuntle Maneja;Mikaella Liban;Shanel Pagaragan;Rebecca Romine</dc:creator>
  <cp:lastModifiedBy>Alphie Garcia</cp:lastModifiedBy>
  <cp:revision>2</cp:revision>
  <dcterms:created xsi:type="dcterms:W3CDTF">2013-02-10T21:14:48Z</dcterms:created>
  <dcterms:modified xsi:type="dcterms:W3CDTF">2020-04-20T21:11:32Z</dcterms:modified>
</cp:coreProperties>
</file>