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Lst>
  <p:sldSz cy="5143500" cx="9144000"/>
  <p:notesSz cx="6858000" cy="9144000"/>
  <p:embeddedFontLst>
    <p:embeddedFont>
      <p:font typeface="EB Garamond"/>
      <p:regular r:id="rId21"/>
      <p:bold r:id="rId22"/>
      <p:italic r:id="rId23"/>
      <p:boldItalic r:id="rId2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font" Target="fonts/EBGaramond-bold.fntdata"/><Relationship Id="rId10" Type="http://schemas.openxmlformats.org/officeDocument/2006/relationships/slide" Target="slides/slide5.xml"/><Relationship Id="rId21" Type="http://schemas.openxmlformats.org/officeDocument/2006/relationships/font" Target="fonts/EBGaramond-regular.fntdata"/><Relationship Id="rId13" Type="http://schemas.openxmlformats.org/officeDocument/2006/relationships/slide" Target="slides/slide8.xml"/><Relationship Id="rId24" Type="http://schemas.openxmlformats.org/officeDocument/2006/relationships/font" Target="fonts/EBGaramond-boldItalic.fntdata"/><Relationship Id="rId12" Type="http://schemas.openxmlformats.org/officeDocument/2006/relationships/slide" Target="slides/slide7.xml"/><Relationship Id="rId23" Type="http://schemas.openxmlformats.org/officeDocument/2006/relationships/font" Target="fonts/EBGaramon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a9d032a894_3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a9d032a894_3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Justin or Tash should do this .  need to summarize the boy with the gift story and how it relates to growing a sense of belonging</a:t>
            </a:r>
            <a:endParaRPr/>
          </a:p>
          <a:p>
            <a:pPr indent="0" lvl="0" marL="0" rtl="0" algn="l">
              <a:spcBef>
                <a:spcPts val="0"/>
              </a:spcBef>
              <a:spcAft>
                <a:spcPts val="0"/>
              </a:spcAft>
              <a:buNone/>
            </a:pPr>
            <a:r>
              <a:rPr lang="en"/>
              <a:t>Maybe we see things in others we never would have known were there?  We start to find similarities?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a745946db4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ga745946db4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a9d032a894_3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a9d032a894_3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a9dfdd0dc1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a9dfdd0dc1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should each do our own brief closing on how the BTBC course has individually helped us.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a745946db4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a745946db4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*Building A Beloved Community encompasses 11 different principles, read principles and briefly describe principle as you read. We are unable to go over every principle, but we have chosen 4 principles that have resonated with us and how we see Building A Beloved Community gives us a foundation of belonging, empathy, trust and value to our communities.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 may be wondering what do all of these priniciples have in common? All these principles help with building a community of people that are strengthened with value based on the foundation of trust.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a9d032a894_3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a9d032a894_3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a9d032a894_3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a9d032a894_3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a745946db4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a745946db4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a9d032a894_3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a9d032a894_3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a745946db4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a745946db4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a9d032a894_3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a9d032a894_3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Explain how this builds trust and why this is important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ab2aa89d2b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ab2aa89d2b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Share our weather and blue skies *Last person that speaks need to explain that in the beginning of the class we were not tal;kdfjls;dkfjkljdsfas vulne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a745946db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0" name="Google Shape;120;ga745946db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a2a8b2899d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a2a8b2899d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1.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13.jpg"/><Relationship Id="rId4" Type="http://schemas.openxmlformats.org/officeDocument/2006/relationships/hyperlink" Target="https://www.wearethebelovedcommunity.org/bcquotes.html" TargetMode="External"/><Relationship Id="rId5" Type="http://schemas.openxmlformats.org/officeDocument/2006/relationships/hyperlink" Target="https://laulima.hawaii.edu/access/content/group/WOA.69563.202110/Week%201%20-%2008_26/Building%20a%20Beloved%20Community%20Article.pdf" TargetMode="External"/><Relationship Id="rId6" Type="http://schemas.openxmlformats.org/officeDocument/2006/relationships/hyperlink" Target="https://keywiki.org/Puanani_Burgess" TargetMode="External"/><Relationship Id="rId7" Type="http://schemas.openxmlformats.org/officeDocument/2006/relationships/hyperlink" Target="http://apiwomenfaithaction.blogspot.com/2010/10/puanani-burgess.html"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jpg"/><Relationship Id="rId4" Type="http://schemas.openxmlformats.org/officeDocument/2006/relationships/image" Target="../media/image1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mt="20000"/>
          </a:blip>
          <a:stretch>
            <a:fillRect/>
          </a:stretch>
        </p:blipFill>
        <p:spPr>
          <a:xfrm>
            <a:off x="0" y="0"/>
            <a:ext cx="9144000" cy="5143500"/>
          </a:xfrm>
          <a:prstGeom prst="rect">
            <a:avLst/>
          </a:prstGeom>
          <a:noFill/>
          <a:ln>
            <a:noFill/>
          </a:ln>
        </p:spPr>
      </p:pic>
      <p:sp>
        <p:nvSpPr>
          <p:cNvPr id="55" name="Google Shape;55;p13"/>
          <p:cNvSpPr txBox="1"/>
          <p:nvPr/>
        </p:nvSpPr>
        <p:spPr>
          <a:xfrm>
            <a:off x="268975" y="1482625"/>
            <a:ext cx="8695500" cy="1019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500" u="sng">
                <a:latin typeface="EB Garamond"/>
                <a:ea typeface="EB Garamond"/>
                <a:cs typeface="EB Garamond"/>
                <a:sym typeface="EB Garamond"/>
              </a:rPr>
              <a:t>Building The Beloved Community</a:t>
            </a:r>
            <a:endParaRPr b="1" sz="4500" u="sng">
              <a:latin typeface="EB Garamond"/>
              <a:ea typeface="EB Garamond"/>
              <a:cs typeface="EB Garamond"/>
              <a:sym typeface="EB Garamond"/>
            </a:endParaRPr>
          </a:p>
        </p:txBody>
      </p:sp>
      <p:sp>
        <p:nvSpPr>
          <p:cNvPr id="56" name="Google Shape;56;p13"/>
          <p:cNvSpPr txBox="1"/>
          <p:nvPr/>
        </p:nvSpPr>
        <p:spPr>
          <a:xfrm>
            <a:off x="1121125" y="2502025"/>
            <a:ext cx="6800100" cy="1114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3200">
                <a:latin typeface="EB Garamond"/>
                <a:ea typeface="EB Garamond"/>
                <a:cs typeface="EB Garamond"/>
                <a:sym typeface="EB Garamond"/>
              </a:rPr>
              <a:t>SD 250 </a:t>
            </a:r>
            <a:endParaRPr sz="3200">
              <a:latin typeface="EB Garamond"/>
              <a:ea typeface="EB Garamond"/>
              <a:cs typeface="EB Garamond"/>
              <a:sym typeface="EB Garamond"/>
            </a:endParaRPr>
          </a:p>
          <a:p>
            <a:pPr indent="0" lvl="0" marL="0" rtl="0" algn="ctr">
              <a:spcBef>
                <a:spcPts val="0"/>
              </a:spcBef>
              <a:spcAft>
                <a:spcPts val="0"/>
              </a:spcAft>
              <a:buClr>
                <a:schemeClr val="dk1"/>
              </a:buClr>
              <a:buSzPts val="1100"/>
              <a:buFont typeface="Arial"/>
              <a:buNone/>
            </a:pPr>
            <a:r>
              <a:rPr lang="en" sz="2800">
                <a:latin typeface="EB Garamond"/>
                <a:ea typeface="EB Garamond"/>
                <a:cs typeface="EB Garamond"/>
                <a:sym typeface="EB Garamond"/>
              </a:rPr>
              <a:t>Justin Angelo Giann Agudo, Tasha TRN Dela Rama, Kalāwena Kalehuawehe &amp; Barbara Rocha</a:t>
            </a:r>
            <a:endParaRPr/>
          </a:p>
        </p:txBody>
      </p:sp>
      <p:sp>
        <p:nvSpPr>
          <p:cNvPr id="57" name="Google Shape;57;p13"/>
          <p:cNvSpPr txBox="1"/>
          <p:nvPr/>
        </p:nvSpPr>
        <p:spPr>
          <a:xfrm>
            <a:off x="756750" y="4796700"/>
            <a:ext cx="7630500" cy="346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latin typeface="EB Garamond"/>
                <a:ea typeface="EB Garamond"/>
                <a:cs typeface="EB Garamond"/>
                <a:sym typeface="EB Garamond"/>
              </a:rPr>
              <a:t>Source: http://ndcnews.org/2019/05/16/belonging-its-impact-on-your-organization-and-its-correlation-to-recognition/</a:t>
            </a:r>
            <a:endParaRPr sz="1300">
              <a:latin typeface="EB Garamond"/>
              <a:ea typeface="EB Garamond"/>
              <a:cs typeface="EB Garamond"/>
              <a:sym typeface="EB Garamon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pic>
        <p:nvPicPr>
          <p:cNvPr id="143" name="Google Shape;143;p22"/>
          <p:cNvPicPr preferRelativeResize="0"/>
          <p:nvPr/>
        </p:nvPicPr>
        <p:blipFill>
          <a:blip r:embed="rId3">
            <a:alphaModFix amt="20000"/>
          </a:blip>
          <a:stretch>
            <a:fillRect/>
          </a:stretch>
        </p:blipFill>
        <p:spPr>
          <a:xfrm>
            <a:off x="-26250" y="0"/>
            <a:ext cx="9196500" cy="5143500"/>
          </a:xfrm>
          <a:prstGeom prst="rect">
            <a:avLst/>
          </a:prstGeom>
          <a:noFill/>
          <a:ln>
            <a:noFill/>
          </a:ln>
        </p:spPr>
      </p:pic>
      <p:sp>
        <p:nvSpPr>
          <p:cNvPr id="144" name="Google Shape;144;p22"/>
          <p:cNvSpPr txBox="1"/>
          <p:nvPr/>
        </p:nvSpPr>
        <p:spPr>
          <a:xfrm>
            <a:off x="810900" y="1517050"/>
            <a:ext cx="7522200" cy="30900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b="1" lang="en" sz="1800" u="sng">
                <a:latin typeface="EB Garamond"/>
                <a:ea typeface="EB Garamond"/>
                <a:cs typeface="EB Garamond"/>
                <a:sym typeface="EB Garamond"/>
              </a:rPr>
              <a:t>EVERYONE</a:t>
            </a:r>
            <a:r>
              <a:rPr lang="en" sz="1800">
                <a:latin typeface="EB Garamond"/>
                <a:ea typeface="EB Garamond"/>
                <a:cs typeface="EB Garamond"/>
                <a:sym typeface="EB Garamond"/>
              </a:rPr>
              <a:t> Has a </a:t>
            </a:r>
            <a:r>
              <a:rPr i="1" lang="en" sz="1800">
                <a:latin typeface="EB Garamond"/>
                <a:ea typeface="EB Garamond"/>
                <a:cs typeface="EB Garamond"/>
                <a:sym typeface="EB Garamond"/>
              </a:rPr>
              <a:t>Gift</a:t>
            </a:r>
            <a:r>
              <a:rPr lang="en" sz="1800">
                <a:latin typeface="EB Garamond"/>
                <a:ea typeface="EB Garamond"/>
                <a:cs typeface="EB Garamond"/>
                <a:sym typeface="EB Garamond"/>
              </a:rPr>
              <a:t>, it may not be a talent that we are used to hearing, but gifts come in all forms.</a:t>
            </a:r>
            <a:endParaRPr sz="1800">
              <a:latin typeface="EB Garamond"/>
              <a:ea typeface="EB Garamond"/>
              <a:cs typeface="EB Garamond"/>
              <a:sym typeface="EB Garamond"/>
            </a:endParaRPr>
          </a:p>
          <a:p>
            <a:pPr indent="0" lvl="0" marL="457200" rtl="0" algn="l">
              <a:spcBef>
                <a:spcPts val="0"/>
              </a:spcBef>
              <a:spcAft>
                <a:spcPts val="0"/>
              </a:spcAft>
              <a:buNone/>
            </a:pPr>
            <a:r>
              <a:t/>
            </a:r>
            <a:endParaRPr sz="1800">
              <a:latin typeface="EB Garamond"/>
              <a:ea typeface="EB Garamond"/>
              <a:cs typeface="EB Garamond"/>
              <a:sym typeface="EB Garamond"/>
            </a:endParaRPr>
          </a:p>
          <a:p>
            <a:pPr indent="-342900" lvl="0" marL="457200" rtl="0" algn="l">
              <a:spcBef>
                <a:spcPts val="0"/>
              </a:spcBef>
              <a:spcAft>
                <a:spcPts val="0"/>
              </a:spcAft>
              <a:buSzPts val="1800"/>
              <a:buChar char="●"/>
            </a:pPr>
            <a:r>
              <a:rPr lang="en" sz="1800">
                <a:latin typeface="EB Garamond"/>
                <a:ea typeface="EB Garamond"/>
                <a:cs typeface="EB Garamond"/>
                <a:sym typeface="EB Garamond"/>
              </a:rPr>
              <a:t>Dig Deep to Find YOUR </a:t>
            </a:r>
            <a:r>
              <a:rPr i="1" lang="en" sz="1800">
                <a:latin typeface="EB Garamond"/>
                <a:ea typeface="EB Garamond"/>
                <a:cs typeface="EB Garamond"/>
                <a:sym typeface="EB Garamond"/>
              </a:rPr>
              <a:t>Gift</a:t>
            </a:r>
            <a:r>
              <a:rPr lang="en" sz="1800">
                <a:latin typeface="EB Garamond"/>
                <a:ea typeface="EB Garamond"/>
                <a:cs typeface="EB Garamond"/>
                <a:sym typeface="EB Garamond"/>
              </a:rPr>
              <a:t>,  </a:t>
            </a:r>
            <a:r>
              <a:rPr b="1" lang="en" sz="1800" u="sng">
                <a:latin typeface="EB Garamond"/>
                <a:ea typeface="EB Garamond"/>
                <a:cs typeface="EB Garamond"/>
                <a:sym typeface="EB Garamond"/>
              </a:rPr>
              <a:t>Embrace It</a:t>
            </a:r>
            <a:r>
              <a:rPr lang="en" sz="1800">
                <a:latin typeface="EB Garamond"/>
                <a:ea typeface="EB Garamond"/>
                <a:cs typeface="EB Garamond"/>
                <a:sym typeface="EB Garamond"/>
              </a:rPr>
              <a:t>. </a:t>
            </a:r>
            <a:r>
              <a:rPr i="1" lang="en" sz="1800">
                <a:latin typeface="EB Garamond"/>
                <a:ea typeface="EB Garamond"/>
                <a:cs typeface="EB Garamond"/>
                <a:sym typeface="EB Garamond"/>
              </a:rPr>
              <a:t>Your</a:t>
            </a:r>
            <a:r>
              <a:rPr lang="en" sz="1800">
                <a:latin typeface="EB Garamond"/>
                <a:ea typeface="EB Garamond"/>
                <a:cs typeface="EB Garamond"/>
                <a:sym typeface="EB Garamond"/>
              </a:rPr>
              <a:t> gift makes you the person that you are today, your struggles, challenges and acceptance encompasses you as the shining individual that you are. </a:t>
            </a:r>
            <a:endParaRPr sz="1800">
              <a:latin typeface="EB Garamond"/>
              <a:ea typeface="EB Garamond"/>
              <a:cs typeface="EB Garamond"/>
              <a:sym typeface="EB Garamond"/>
            </a:endParaRPr>
          </a:p>
          <a:p>
            <a:pPr indent="0" lvl="0" marL="457200" rtl="0" algn="l">
              <a:spcBef>
                <a:spcPts val="0"/>
              </a:spcBef>
              <a:spcAft>
                <a:spcPts val="0"/>
              </a:spcAft>
              <a:buNone/>
            </a:pPr>
            <a:r>
              <a:t/>
            </a:r>
            <a:endParaRPr sz="1800" u="sng">
              <a:latin typeface="EB Garamond"/>
              <a:ea typeface="EB Garamond"/>
              <a:cs typeface="EB Garamond"/>
              <a:sym typeface="EB Garamond"/>
            </a:endParaRPr>
          </a:p>
          <a:p>
            <a:pPr indent="-342900" lvl="0" marL="457200" rtl="0" algn="l">
              <a:spcBef>
                <a:spcPts val="0"/>
              </a:spcBef>
              <a:spcAft>
                <a:spcPts val="0"/>
              </a:spcAft>
              <a:buSzPts val="1800"/>
              <a:buChar char="●"/>
            </a:pPr>
            <a:r>
              <a:rPr b="1" lang="en" sz="1800" u="sng">
                <a:latin typeface="EB Garamond"/>
                <a:ea typeface="EB Garamond"/>
                <a:cs typeface="EB Garamond"/>
                <a:sym typeface="EB Garamond"/>
              </a:rPr>
              <a:t>Share</a:t>
            </a:r>
            <a:r>
              <a:rPr lang="en" sz="1800" u="sng">
                <a:latin typeface="EB Garamond"/>
                <a:ea typeface="EB Garamond"/>
                <a:cs typeface="EB Garamond"/>
                <a:sym typeface="EB Garamond"/>
              </a:rPr>
              <a:t> </a:t>
            </a:r>
            <a:r>
              <a:rPr lang="en" sz="1800">
                <a:latin typeface="EB Garamond"/>
                <a:ea typeface="EB Garamond"/>
                <a:cs typeface="EB Garamond"/>
                <a:sym typeface="EB Garamond"/>
              </a:rPr>
              <a:t>YOUR </a:t>
            </a:r>
            <a:r>
              <a:rPr i="1" lang="en" sz="1800">
                <a:latin typeface="EB Garamond"/>
                <a:ea typeface="EB Garamond"/>
                <a:cs typeface="EB Garamond"/>
                <a:sym typeface="EB Garamond"/>
              </a:rPr>
              <a:t>Gift</a:t>
            </a:r>
            <a:r>
              <a:rPr lang="en" sz="1800">
                <a:latin typeface="EB Garamond"/>
                <a:ea typeface="EB Garamond"/>
                <a:cs typeface="EB Garamond"/>
                <a:sym typeface="EB Garamond"/>
              </a:rPr>
              <a:t> with OTHERS, you may never know the impact your gift can have on another individual. We all add value to the lives of others that we surround ourselves with</a:t>
            </a:r>
            <a:endParaRPr sz="1800">
              <a:latin typeface="EB Garamond"/>
              <a:ea typeface="EB Garamond"/>
              <a:cs typeface="EB Garamond"/>
              <a:sym typeface="EB Garamond"/>
            </a:endParaRPr>
          </a:p>
          <a:p>
            <a:pPr indent="0" lvl="0" marL="457200" rtl="0" algn="l">
              <a:spcBef>
                <a:spcPts val="0"/>
              </a:spcBef>
              <a:spcAft>
                <a:spcPts val="0"/>
              </a:spcAft>
              <a:buNone/>
            </a:pPr>
            <a:r>
              <a:t/>
            </a:r>
            <a:endParaRPr sz="1800" u="sng">
              <a:latin typeface="EB Garamond"/>
              <a:ea typeface="EB Garamond"/>
              <a:cs typeface="EB Garamond"/>
              <a:sym typeface="EB Garamond"/>
            </a:endParaRPr>
          </a:p>
          <a:p>
            <a:pPr indent="-342900" lvl="0" marL="457200" rtl="0" algn="l">
              <a:spcBef>
                <a:spcPts val="0"/>
              </a:spcBef>
              <a:spcAft>
                <a:spcPts val="0"/>
              </a:spcAft>
              <a:buSzPts val="1800"/>
              <a:buChar char="●"/>
            </a:pPr>
            <a:r>
              <a:rPr b="1" lang="en" sz="1800" u="sng">
                <a:latin typeface="EB Garamond"/>
                <a:ea typeface="EB Garamond"/>
                <a:cs typeface="EB Garamond"/>
                <a:sym typeface="EB Garamond"/>
              </a:rPr>
              <a:t>Recognize</a:t>
            </a:r>
            <a:r>
              <a:rPr lang="en" sz="1800">
                <a:latin typeface="EB Garamond"/>
                <a:ea typeface="EB Garamond"/>
                <a:cs typeface="EB Garamond"/>
                <a:sym typeface="EB Garamond"/>
              </a:rPr>
              <a:t> and </a:t>
            </a:r>
            <a:r>
              <a:rPr b="1" lang="en" sz="1800" u="sng">
                <a:latin typeface="EB Garamond"/>
                <a:ea typeface="EB Garamond"/>
                <a:cs typeface="EB Garamond"/>
                <a:sym typeface="EB Garamond"/>
              </a:rPr>
              <a:t>Appreciate</a:t>
            </a:r>
            <a:r>
              <a:rPr lang="en" sz="1800">
                <a:latin typeface="EB Garamond"/>
                <a:ea typeface="EB Garamond"/>
                <a:cs typeface="EB Garamond"/>
                <a:sym typeface="EB Garamond"/>
              </a:rPr>
              <a:t> the </a:t>
            </a:r>
            <a:r>
              <a:rPr i="1" lang="en" sz="1800">
                <a:latin typeface="EB Garamond"/>
                <a:ea typeface="EB Garamond"/>
                <a:cs typeface="EB Garamond"/>
                <a:sym typeface="EB Garamond"/>
              </a:rPr>
              <a:t>Gifts</a:t>
            </a:r>
            <a:r>
              <a:rPr lang="en" sz="1800">
                <a:latin typeface="EB Garamond"/>
                <a:ea typeface="EB Garamond"/>
                <a:cs typeface="EB Garamond"/>
                <a:sym typeface="EB Garamond"/>
              </a:rPr>
              <a:t> of others</a:t>
            </a:r>
            <a:endParaRPr sz="1800">
              <a:latin typeface="EB Garamond"/>
              <a:ea typeface="EB Garamond"/>
              <a:cs typeface="EB Garamond"/>
              <a:sym typeface="EB Garamond"/>
            </a:endParaRPr>
          </a:p>
          <a:p>
            <a:pPr indent="0" lvl="0" marL="0" rtl="0" algn="l">
              <a:spcBef>
                <a:spcPts val="0"/>
              </a:spcBef>
              <a:spcAft>
                <a:spcPts val="0"/>
              </a:spcAft>
              <a:buNone/>
            </a:pPr>
            <a:r>
              <a:t/>
            </a:r>
            <a:endParaRPr sz="1800">
              <a:latin typeface="EB Garamond"/>
              <a:ea typeface="EB Garamond"/>
              <a:cs typeface="EB Garamond"/>
              <a:sym typeface="EB Garamond"/>
            </a:endParaRPr>
          </a:p>
          <a:p>
            <a:pPr indent="0" lvl="0" marL="0" rtl="0" algn="l">
              <a:spcBef>
                <a:spcPts val="0"/>
              </a:spcBef>
              <a:spcAft>
                <a:spcPts val="0"/>
              </a:spcAft>
              <a:buNone/>
            </a:pPr>
            <a:r>
              <a:t/>
            </a:r>
            <a:endParaRPr>
              <a:latin typeface="EB Garamond"/>
              <a:ea typeface="EB Garamond"/>
              <a:cs typeface="EB Garamond"/>
              <a:sym typeface="EB Garamond"/>
            </a:endParaRPr>
          </a:p>
        </p:txBody>
      </p:sp>
      <p:sp>
        <p:nvSpPr>
          <p:cNvPr id="145" name="Google Shape;145;p22"/>
          <p:cNvSpPr txBox="1"/>
          <p:nvPr/>
        </p:nvSpPr>
        <p:spPr>
          <a:xfrm>
            <a:off x="1644450" y="910150"/>
            <a:ext cx="5855100" cy="68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50">
                <a:solidFill>
                  <a:schemeClr val="dk1"/>
                </a:solidFill>
                <a:latin typeface="EB Garamond"/>
                <a:ea typeface="EB Garamond"/>
                <a:cs typeface="EB Garamond"/>
                <a:sym typeface="EB Garamond"/>
              </a:rPr>
              <a:t>“Help people find and acknowledge their gift; this also applies to organizations, communities, schools…”</a:t>
            </a:r>
            <a:endParaRPr sz="2000">
              <a:latin typeface="EB Garamond"/>
              <a:ea typeface="EB Garamond"/>
              <a:cs typeface="EB Garamond"/>
              <a:sym typeface="EB Garamond"/>
            </a:endParaRPr>
          </a:p>
          <a:p>
            <a:pPr indent="0" lvl="0" marL="0" rtl="0" algn="l">
              <a:spcBef>
                <a:spcPts val="0"/>
              </a:spcBef>
              <a:spcAft>
                <a:spcPts val="0"/>
              </a:spcAft>
              <a:buNone/>
            </a:pPr>
            <a:r>
              <a:t/>
            </a:r>
            <a:endParaRPr sz="1600">
              <a:latin typeface="EB Garamond"/>
              <a:ea typeface="EB Garamond"/>
              <a:cs typeface="EB Garamond"/>
              <a:sym typeface="EB Garamond"/>
            </a:endParaRPr>
          </a:p>
          <a:p>
            <a:pPr indent="0" lvl="0" marL="0" rtl="0" algn="l">
              <a:spcBef>
                <a:spcPts val="0"/>
              </a:spcBef>
              <a:spcAft>
                <a:spcPts val="0"/>
              </a:spcAft>
              <a:buNone/>
            </a:pPr>
            <a:r>
              <a:t/>
            </a:r>
            <a:endParaRPr sz="1600">
              <a:latin typeface="EB Garamond"/>
              <a:ea typeface="EB Garamond"/>
              <a:cs typeface="EB Garamond"/>
              <a:sym typeface="EB Garamond"/>
            </a:endParaRPr>
          </a:p>
        </p:txBody>
      </p:sp>
      <p:sp>
        <p:nvSpPr>
          <p:cNvPr id="146" name="Google Shape;146;p22"/>
          <p:cNvSpPr txBox="1"/>
          <p:nvPr/>
        </p:nvSpPr>
        <p:spPr>
          <a:xfrm>
            <a:off x="336300" y="198925"/>
            <a:ext cx="8471400" cy="93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EB Garamond"/>
                <a:ea typeface="EB Garamond"/>
                <a:cs typeface="EB Garamond"/>
                <a:sym typeface="EB Garamond"/>
              </a:rPr>
              <a:t>The Importance of </a:t>
            </a:r>
            <a:r>
              <a:rPr b="1" i="1" lang="en" sz="4000">
                <a:latin typeface="EB Garamond"/>
                <a:ea typeface="EB Garamond"/>
                <a:cs typeface="EB Garamond"/>
                <a:sym typeface="EB Garamond"/>
              </a:rPr>
              <a:t>your </a:t>
            </a:r>
            <a:r>
              <a:rPr b="1" lang="en" sz="4000">
                <a:latin typeface="EB Garamond"/>
                <a:ea typeface="EB Garamond"/>
                <a:cs typeface="EB Garamond"/>
                <a:sym typeface="EB Garamond"/>
              </a:rPr>
              <a:t>Gift</a:t>
            </a:r>
            <a:endParaRPr b="1" sz="4000">
              <a:latin typeface="EB Garamond"/>
              <a:ea typeface="EB Garamond"/>
              <a:cs typeface="EB Garamond"/>
              <a:sym typeface="EB Garamon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pic>
        <p:nvPicPr>
          <p:cNvPr id="151" name="Google Shape;151;p23"/>
          <p:cNvPicPr preferRelativeResize="0"/>
          <p:nvPr/>
        </p:nvPicPr>
        <p:blipFill>
          <a:blip r:embed="rId3">
            <a:alphaModFix amt="20000"/>
          </a:blip>
          <a:stretch>
            <a:fillRect/>
          </a:stretch>
        </p:blipFill>
        <p:spPr>
          <a:xfrm>
            <a:off x="0" y="7475"/>
            <a:ext cx="9144000" cy="5128556"/>
          </a:xfrm>
          <a:prstGeom prst="rect">
            <a:avLst/>
          </a:prstGeom>
          <a:noFill/>
          <a:ln>
            <a:noFill/>
          </a:ln>
        </p:spPr>
      </p:pic>
      <p:sp>
        <p:nvSpPr>
          <p:cNvPr id="152" name="Google Shape;152;p23"/>
          <p:cNvSpPr txBox="1"/>
          <p:nvPr/>
        </p:nvSpPr>
        <p:spPr>
          <a:xfrm>
            <a:off x="268050" y="4834750"/>
            <a:ext cx="8607900" cy="357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latin typeface="EB Garamond"/>
                <a:ea typeface="EB Garamond"/>
                <a:cs typeface="EB Garamond"/>
                <a:sym typeface="EB Garamond"/>
              </a:rPr>
              <a:t>Source: https://governmentbusiness.co.uk/news/16062020/report-warns-coronavirus-impact-vulnerable-children</a:t>
            </a:r>
            <a:endParaRPr sz="1300">
              <a:latin typeface="EB Garamond"/>
              <a:ea typeface="EB Garamond"/>
              <a:cs typeface="EB Garamond"/>
              <a:sym typeface="EB Garamond"/>
            </a:endParaRPr>
          </a:p>
        </p:txBody>
      </p:sp>
      <p:sp>
        <p:nvSpPr>
          <p:cNvPr id="153" name="Google Shape;153;p23"/>
          <p:cNvSpPr txBox="1"/>
          <p:nvPr/>
        </p:nvSpPr>
        <p:spPr>
          <a:xfrm>
            <a:off x="336300" y="220700"/>
            <a:ext cx="8471400" cy="93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EB Garamond"/>
                <a:ea typeface="EB Garamond"/>
                <a:cs typeface="EB Garamond"/>
                <a:sym typeface="EB Garamond"/>
              </a:rPr>
              <a:t>Poha and Popo Principle</a:t>
            </a:r>
            <a:endParaRPr b="1" sz="4000">
              <a:latin typeface="EB Garamond"/>
              <a:ea typeface="EB Garamond"/>
              <a:cs typeface="EB Garamond"/>
              <a:sym typeface="EB Garamond"/>
            </a:endParaRPr>
          </a:p>
        </p:txBody>
      </p:sp>
      <p:sp>
        <p:nvSpPr>
          <p:cNvPr id="154" name="Google Shape;154;p23"/>
          <p:cNvSpPr txBox="1"/>
          <p:nvPr/>
        </p:nvSpPr>
        <p:spPr>
          <a:xfrm>
            <a:off x="1165200" y="955000"/>
            <a:ext cx="6813600" cy="93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EB Garamond"/>
                <a:ea typeface="EB Garamond"/>
                <a:cs typeface="EB Garamond"/>
                <a:sym typeface="EB Garamond"/>
              </a:rPr>
              <a:t>A story of a grandma, her grandson and their daily adventures to the pasture. Their afternoon strolls were meant to engage Poha (grandson) in his surrounding and share in the beauty of the scenery and the animals. </a:t>
            </a:r>
            <a:endParaRPr>
              <a:latin typeface="EB Garamond"/>
              <a:ea typeface="EB Garamond"/>
              <a:cs typeface="EB Garamond"/>
              <a:sym typeface="EB Garamond"/>
            </a:endParaRPr>
          </a:p>
          <a:p>
            <a:pPr indent="0" lvl="0" marL="0" rtl="0" algn="ctr">
              <a:spcBef>
                <a:spcPts val="0"/>
              </a:spcBef>
              <a:spcAft>
                <a:spcPts val="0"/>
              </a:spcAft>
              <a:buNone/>
            </a:pPr>
            <a:r>
              <a:t/>
            </a:r>
            <a:endParaRPr sz="1600">
              <a:latin typeface="EB Garamond"/>
              <a:ea typeface="EB Garamond"/>
              <a:cs typeface="EB Garamond"/>
              <a:sym typeface="EB Garamond"/>
            </a:endParaRPr>
          </a:p>
          <a:p>
            <a:pPr indent="0" lvl="0" marL="0" rtl="0" algn="ctr">
              <a:spcBef>
                <a:spcPts val="0"/>
              </a:spcBef>
              <a:spcAft>
                <a:spcPts val="0"/>
              </a:spcAft>
              <a:buNone/>
            </a:pPr>
            <a:r>
              <a:rPr lang="en" sz="1600">
                <a:latin typeface="EB Garamond"/>
                <a:ea typeface="EB Garamond"/>
                <a:cs typeface="EB Garamond"/>
                <a:sym typeface="EB Garamond"/>
              </a:rPr>
              <a:t> </a:t>
            </a:r>
            <a:endParaRPr sz="1600">
              <a:latin typeface="EB Garamond"/>
              <a:ea typeface="EB Garamond"/>
              <a:cs typeface="EB Garamond"/>
              <a:sym typeface="EB Garamond"/>
            </a:endParaRPr>
          </a:p>
          <a:p>
            <a:pPr indent="0" lvl="0" marL="0" rtl="0" algn="ctr">
              <a:spcBef>
                <a:spcPts val="0"/>
              </a:spcBef>
              <a:spcAft>
                <a:spcPts val="0"/>
              </a:spcAft>
              <a:buNone/>
            </a:pPr>
            <a:r>
              <a:t/>
            </a:r>
            <a:endParaRPr sz="1600">
              <a:latin typeface="EB Garamond"/>
              <a:ea typeface="EB Garamond"/>
              <a:cs typeface="EB Garamond"/>
              <a:sym typeface="EB Garamond"/>
            </a:endParaRPr>
          </a:p>
          <a:p>
            <a:pPr indent="0" lvl="0" marL="0" rtl="0" algn="ctr">
              <a:spcBef>
                <a:spcPts val="0"/>
              </a:spcBef>
              <a:spcAft>
                <a:spcPts val="0"/>
              </a:spcAft>
              <a:buNone/>
            </a:pPr>
            <a:r>
              <a:t/>
            </a:r>
            <a:endParaRPr sz="1600">
              <a:latin typeface="EB Garamond"/>
              <a:ea typeface="EB Garamond"/>
              <a:cs typeface="EB Garamond"/>
              <a:sym typeface="EB Garamond"/>
            </a:endParaRPr>
          </a:p>
          <a:p>
            <a:pPr indent="0" lvl="0" marL="0" rtl="0" algn="ctr">
              <a:spcBef>
                <a:spcPts val="0"/>
              </a:spcBef>
              <a:spcAft>
                <a:spcPts val="0"/>
              </a:spcAft>
              <a:buNone/>
            </a:pPr>
            <a:r>
              <a:t/>
            </a:r>
            <a:endParaRPr>
              <a:latin typeface="EB Garamond"/>
              <a:ea typeface="EB Garamond"/>
              <a:cs typeface="EB Garamond"/>
              <a:sym typeface="EB Garamond"/>
            </a:endParaRPr>
          </a:p>
        </p:txBody>
      </p:sp>
      <p:sp>
        <p:nvSpPr>
          <p:cNvPr id="155" name="Google Shape;155;p23"/>
          <p:cNvSpPr txBox="1"/>
          <p:nvPr/>
        </p:nvSpPr>
        <p:spPr>
          <a:xfrm>
            <a:off x="662425" y="1890400"/>
            <a:ext cx="7499700" cy="28650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latin typeface="EB Garamond"/>
                <a:ea typeface="EB Garamond"/>
                <a:cs typeface="EB Garamond"/>
                <a:sym typeface="EB Garamond"/>
              </a:rPr>
              <a:t>The importance of </a:t>
            </a:r>
            <a:r>
              <a:rPr b="1" lang="en" sz="1800" u="sng">
                <a:latin typeface="EB Garamond"/>
                <a:ea typeface="EB Garamond"/>
                <a:cs typeface="EB Garamond"/>
                <a:sym typeface="EB Garamond"/>
              </a:rPr>
              <a:t>EMPATHY</a:t>
            </a:r>
            <a:endParaRPr b="1" sz="1800" u="sng">
              <a:latin typeface="EB Garamond"/>
              <a:ea typeface="EB Garamond"/>
              <a:cs typeface="EB Garamond"/>
              <a:sym typeface="EB Garamond"/>
            </a:endParaRPr>
          </a:p>
          <a:p>
            <a:pPr indent="0" lvl="0" marL="457200" rtl="0" algn="l">
              <a:spcBef>
                <a:spcPts val="0"/>
              </a:spcBef>
              <a:spcAft>
                <a:spcPts val="0"/>
              </a:spcAft>
              <a:buNone/>
            </a:pPr>
            <a:r>
              <a:t/>
            </a:r>
            <a:endParaRPr b="1" sz="1800" u="sng">
              <a:latin typeface="EB Garamond"/>
              <a:ea typeface="EB Garamond"/>
              <a:cs typeface="EB Garamond"/>
              <a:sym typeface="EB Garamond"/>
            </a:endParaRPr>
          </a:p>
          <a:p>
            <a:pPr indent="-342900" lvl="0" marL="457200" rtl="0" algn="l">
              <a:spcBef>
                <a:spcPts val="0"/>
              </a:spcBef>
              <a:spcAft>
                <a:spcPts val="0"/>
              </a:spcAft>
              <a:buSzPts val="1800"/>
              <a:buChar char="●"/>
            </a:pPr>
            <a:r>
              <a:rPr b="1" lang="en" sz="1800" u="sng">
                <a:latin typeface="EB Garamond"/>
                <a:ea typeface="EB Garamond"/>
                <a:cs typeface="EB Garamond"/>
                <a:sym typeface="EB Garamond"/>
              </a:rPr>
              <a:t>Care</a:t>
            </a:r>
            <a:r>
              <a:rPr lang="en" sz="1800">
                <a:latin typeface="EB Garamond"/>
                <a:ea typeface="EB Garamond"/>
                <a:cs typeface="EB Garamond"/>
                <a:sym typeface="EB Garamond"/>
              </a:rPr>
              <a:t> and take INTEREST in the perspective of another</a:t>
            </a:r>
            <a:endParaRPr sz="1800">
              <a:latin typeface="EB Garamond"/>
              <a:ea typeface="EB Garamond"/>
              <a:cs typeface="EB Garamond"/>
              <a:sym typeface="EB Garamond"/>
            </a:endParaRPr>
          </a:p>
          <a:p>
            <a:pPr indent="0" lvl="0" marL="457200" rtl="0" algn="l">
              <a:spcBef>
                <a:spcPts val="0"/>
              </a:spcBef>
              <a:spcAft>
                <a:spcPts val="0"/>
              </a:spcAft>
              <a:buNone/>
            </a:pPr>
            <a:r>
              <a:t/>
            </a:r>
            <a:endParaRPr sz="1800">
              <a:latin typeface="EB Garamond"/>
              <a:ea typeface="EB Garamond"/>
              <a:cs typeface="EB Garamond"/>
              <a:sym typeface="EB Garamond"/>
            </a:endParaRPr>
          </a:p>
          <a:p>
            <a:pPr indent="-342900" lvl="0" marL="457200" rtl="0" algn="l">
              <a:spcBef>
                <a:spcPts val="0"/>
              </a:spcBef>
              <a:spcAft>
                <a:spcPts val="0"/>
              </a:spcAft>
              <a:buSzPts val="1800"/>
              <a:buChar char="●"/>
            </a:pPr>
            <a:r>
              <a:rPr b="1" lang="en" sz="1800" u="sng">
                <a:latin typeface="EB Garamond"/>
                <a:ea typeface="EB Garamond"/>
                <a:cs typeface="EB Garamond"/>
                <a:sym typeface="EB Garamond"/>
              </a:rPr>
              <a:t>Share</a:t>
            </a:r>
            <a:r>
              <a:rPr lang="en" sz="1800">
                <a:latin typeface="EB Garamond"/>
                <a:ea typeface="EB Garamond"/>
                <a:cs typeface="EB Garamond"/>
                <a:sym typeface="EB Garamond"/>
              </a:rPr>
              <a:t> your point of view</a:t>
            </a:r>
            <a:endParaRPr sz="1800">
              <a:latin typeface="EB Garamond"/>
              <a:ea typeface="EB Garamond"/>
              <a:cs typeface="EB Garamond"/>
              <a:sym typeface="EB Garamond"/>
            </a:endParaRPr>
          </a:p>
          <a:p>
            <a:pPr indent="0" lvl="0" marL="0" rtl="0" algn="l">
              <a:spcBef>
                <a:spcPts val="0"/>
              </a:spcBef>
              <a:spcAft>
                <a:spcPts val="0"/>
              </a:spcAft>
              <a:buNone/>
            </a:pPr>
            <a:r>
              <a:t/>
            </a:r>
            <a:endParaRPr b="1" sz="1800" u="sng">
              <a:latin typeface="EB Garamond"/>
              <a:ea typeface="EB Garamond"/>
              <a:cs typeface="EB Garamond"/>
              <a:sym typeface="EB Garamond"/>
            </a:endParaRPr>
          </a:p>
          <a:p>
            <a:pPr indent="-342900" lvl="0" marL="457200" rtl="0" algn="l">
              <a:spcBef>
                <a:spcPts val="0"/>
              </a:spcBef>
              <a:spcAft>
                <a:spcPts val="0"/>
              </a:spcAft>
              <a:buSzPts val="1800"/>
              <a:buChar char="●"/>
            </a:pPr>
            <a:r>
              <a:rPr b="1" lang="en" sz="1800">
                <a:latin typeface="EB Garamond"/>
                <a:ea typeface="EB Garamond"/>
                <a:cs typeface="EB Garamond"/>
                <a:sym typeface="EB Garamond"/>
              </a:rPr>
              <a:t>Kindness</a:t>
            </a:r>
            <a:r>
              <a:rPr lang="en" sz="1800">
                <a:latin typeface="EB Garamond"/>
                <a:ea typeface="EB Garamond"/>
                <a:cs typeface="EB Garamond"/>
                <a:sym typeface="EB Garamond"/>
              </a:rPr>
              <a:t> can invoke a positive change in </a:t>
            </a:r>
            <a:r>
              <a:rPr b="1" lang="en" sz="1800" u="sng">
                <a:latin typeface="EB Garamond"/>
                <a:ea typeface="EB Garamond"/>
                <a:cs typeface="EB Garamond"/>
                <a:sym typeface="EB Garamond"/>
              </a:rPr>
              <a:t>Attitude</a:t>
            </a:r>
            <a:r>
              <a:rPr lang="en" sz="1800">
                <a:latin typeface="EB Garamond"/>
                <a:ea typeface="EB Garamond"/>
                <a:cs typeface="EB Garamond"/>
                <a:sym typeface="EB Garamond"/>
              </a:rPr>
              <a:t> and </a:t>
            </a:r>
            <a:r>
              <a:rPr b="1" lang="en" sz="1800" u="sng">
                <a:latin typeface="EB Garamond"/>
                <a:ea typeface="EB Garamond"/>
                <a:cs typeface="EB Garamond"/>
                <a:sym typeface="EB Garamond"/>
              </a:rPr>
              <a:t>Perspective</a:t>
            </a:r>
            <a:endParaRPr b="1" sz="1800" u="sng">
              <a:latin typeface="EB Garamond"/>
              <a:ea typeface="EB Garamond"/>
              <a:cs typeface="EB Garamond"/>
              <a:sym typeface="EB Garamond"/>
            </a:endParaRPr>
          </a:p>
          <a:p>
            <a:pPr indent="0" lvl="0" marL="457200" rtl="0" algn="l">
              <a:spcBef>
                <a:spcPts val="0"/>
              </a:spcBef>
              <a:spcAft>
                <a:spcPts val="0"/>
              </a:spcAft>
              <a:buNone/>
            </a:pPr>
            <a:r>
              <a:t/>
            </a:r>
            <a:endParaRPr b="1" sz="1800" u="sng">
              <a:latin typeface="EB Garamond"/>
              <a:ea typeface="EB Garamond"/>
              <a:cs typeface="EB Garamond"/>
              <a:sym typeface="EB Garamond"/>
            </a:endParaRPr>
          </a:p>
          <a:p>
            <a:pPr indent="0" lvl="0" marL="0" rtl="0" algn="l">
              <a:spcBef>
                <a:spcPts val="0"/>
              </a:spcBef>
              <a:spcAft>
                <a:spcPts val="0"/>
              </a:spcAft>
              <a:buNone/>
            </a:pPr>
            <a:r>
              <a:t/>
            </a:r>
            <a:endParaRPr b="1" sz="1800" u="sng">
              <a:latin typeface="EB Garamond"/>
              <a:ea typeface="EB Garamond"/>
              <a:cs typeface="EB Garamond"/>
              <a:sym typeface="EB Garamond"/>
            </a:endParaRPr>
          </a:p>
          <a:p>
            <a:pPr indent="0" lvl="0" marL="0" rtl="0" algn="l">
              <a:spcBef>
                <a:spcPts val="0"/>
              </a:spcBef>
              <a:spcAft>
                <a:spcPts val="0"/>
              </a:spcAft>
              <a:buNone/>
            </a:pPr>
            <a:r>
              <a:t/>
            </a:r>
            <a:endParaRPr b="1" sz="1800" u="sng">
              <a:latin typeface="EB Garamond"/>
              <a:ea typeface="EB Garamond"/>
              <a:cs typeface="EB Garamond"/>
              <a:sym typeface="EB Garamond"/>
            </a:endParaRPr>
          </a:p>
          <a:p>
            <a:pPr indent="0" lvl="0" marL="0" rtl="0" algn="l">
              <a:spcBef>
                <a:spcPts val="0"/>
              </a:spcBef>
              <a:spcAft>
                <a:spcPts val="0"/>
              </a:spcAft>
              <a:buNone/>
            </a:pPr>
            <a:r>
              <a:t/>
            </a:r>
            <a:endParaRPr b="1" sz="1800" u="sng">
              <a:latin typeface="EB Garamond"/>
              <a:ea typeface="EB Garamond"/>
              <a:cs typeface="EB Garamond"/>
              <a:sym typeface="EB Garamon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pic>
        <p:nvPicPr>
          <p:cNvPr id="160" name="Google Shape;160;p24"/>
          <p:cNvPicPr preferRelativeResize="0"/>
          <p:nvPr/>
        </p:nvPicPr>
        <p:blipFill>
          <a:blip r:embed="rId3">
            <a:alphaModFix amt="20000"/>
          </a:blip>
          <a:stretch>
            <a:fillRect/>
          </a:stretch>
        </p:blipFill>
        <p:spPr>
          <a:xfrm>
            <a:off x="0" y="0"/>
            <a:ext cx="9144000" cy="5143498"/>
          </a:xfrm>
          <a:prstGeom prst="rect">
            <a:avLst/>
          </a:prstGeom>
          <a:noFill/>
          <a:ln>
            <a:noFill/>
          </a:ln>
        </p:spPr>
      </p:pic>
      <p:sp>
        <p:nvSpPr>
          <p:cNvPr id="161" name="Google Shape;161;p24"/>
          <p:cNvSpPr txBox="1"/>
          <p:nvPr/>
        </p:nvSpPr>
        <p:spPr>
          <a:xfrm>
            <a:off x="935400" y="231225"/>
            <a:ext cx="7273200" cy="65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EB Garamond"/>
                <a:ea typeface="EB Garamond"/>
                <a:cs typeface="EB Garamond"/>
                <a:sym typeface="EB Garamond"/>
              </a:rPr>
              <a:t>The Importance of </a:t>
            </a:r>
            <a:r>
              <a:rPr b="1" lang="en" sz="4000">
                <a:latin typeface="EB Garamond"/>
                <a:ea typeface="EB Garamond"/>
                <a:cs typeface="EB Garamond"/>
                <a:sym typeface="EB Garamond"/>
              </a:rPr>
              <a:t>Perspective</a:t>
            </a:r>
            <a:endParaRPr b="1" sz="4000">
              <a:latin typeface="EB Garamond"/>
              <a:ea typeface="EB Garamond"/>
              <a:cs typeface="EB Garamond"/>
              <a:sym typeface="EB Garamond"/>
            </a:endParaRPr>
          </a:p>
        </p:txBody>
      </p:sp>
      <p:sp>
        <p:nvSpPr>
          <p:cNvPr id="162" name="Google Shape;162;p24"/>
          <p:cNvSpPr txBox="1"/>
          <p:nvPr/>
        </p:nvSpPr>
        <p:spPr>
          <a:xfrm>
            <a:off x="2469900" y="4803225"/>
            <a:ext cx="4204200" cy="441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latin typeface="EB Garamond"/>
                <a:ea typeface="EB Garamond"/>
                <a:cs typeface="EB Garamond"/>
                <a:sym typeface="EB Garamond"/>
              </a:rPr>
              <a:t>Source: https://resilienceedge.com/the-success-perspective/</a:t>
            </a:r>
            <a:endParaRPr sz="1300">
              <a:latin typeface="EB Garamond"/>
              <a:ea typeface="EB Garamond"/>
              <a:cs typeface="EB Garamond"/>
              <a:sym typeface="EB Garamond"/>
            </a:endParaRPr>
          </a:p>
        </p:txBody>
      </p:sp>
      <p:sp>
        <p:nvSpPr>
          <p:cNvPr id="163" name="Google Shape;163;p24"/>
          <p:cNvSpPr txBox="1"/>
          <p:nvPr/>
        </p:nvSpPr>
        <p:spPr>
          <a:xfrm>
            <a:off x="1845300" y="882825"/>
            <a:ext cx="5453400" cy="7950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1200"/>
              </a:spcBef>
              <a:spcAft>
                <a:spcPts val="0"/>
              </a:spcAft>
              <a:buClr>
                <a:schemeClr val="dk1"/>
              </a:buClr>
              <a:buSzPts val="1100"/>
              <a:buFont typeface="Arial"/>
              <a:buNone/>
            </a:pPr>
            <a:r>
              <a:rPr lang="en">
                <a:solidFill>
                  <a:schemeClr val="dk1"/>
                </a:solidFill>
                <a:latin typeface="EB Garamond"/>
                <a:ea typeface="EB Garamond"/>
                <a:cs typeface="EB Garamond"/>
                <a:sym typeface="EB Garamond"/>
              </a:rPr>
              <a:t>“Be willing to see the world from another person’s perspective </a:t>
            </a:r>
            <a:r>
              <a:rPr i="1" lang="en">
                <a:solidFill>
                  <a:schemeClr val="dk1"/>
                </a:solidFill>
                <a:latin typeface="EB Garamond"/>
                <a:ea typeface="EB Garamond"/>
                <a:cs typeface="EB Garamond"/>
                <a:sym typeface="EB Garamond"/>
              </a:rPr>
              <a:t>and </a:t>
            </a:r>
            <a:r>
              <a:rPr lang="en">
                <a:solidFill>
                  <a:schemeClr val="dk1"/>
                </a:solidFill>
                <a:latin typeface="EB Garamond"/>
                <a:ea typeface="EB Garamond"/>
                <a:cs typeface="EB Garamond"/>
                <a:sym typeface="EB Garamond"/>
              </a:rPr>
              <a:t>be willing to show them your perspective. This creates processes that allow me to see you as human and you to see me as human.” - Aunty Pua </a:t>
            </a:r>
            <a:endParaRPr>
              <a:solidFill>
                <a:schemeClr val="dk1"/>
              </a:solidFill>
              <a:latin typeface="EB Garamond"/>
              <a:ea typeface="EB Garamond"/>
              <a:cs typeface="EB Garamond"/>
              <a:sym typeface="EB Garamond"/>
            </a:endParaRPr>
          </a:p>
          <a:p>
            <a:pPr indent="0" lvl="0" marL="0" rtl="0" algn="l">
              <a:spcBef>
                <a:spcPts val="1200"/>
              </a:spcBef>
              <a:spcAft>
                <a:spcPts val="0"/>
              </a:spcAft>
              <a:buNone/>
            </a:pPr>
            <a:r>
              <a:t/>
            </a:r>
            <a:endParaRPr/>
          </a:p>
        </p:txBody>
      </p:sp>
      <p:sp>
        <p:nvSpPr>
          <p:cNvPr id="164" name="Google Shape;164;p24"/>
          <p:cNvSpPr txBox="1"/>
          <p:nvPr/>
        </p:nvSpPr>
        <p:spPr>
          <a:xfrm>
            <a:off x="638775" y="1677825"/>
            <a:ext cx="7687200" cy="3203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500">
              <a:latin typeface="EB Garamond"/>
              <a:ea typeface="EB Garamond"/>
              <a:cs typeface="EB Garamond"/>
              <a:sym typeface="EB Garamond"/>
            </a:endParaRPr>
          </a:p>
          <a:p>
            <a:pPr indent="-323850" lvl="0" marL="457200" rtl="0" algn="l">
              <a:spcBef>
                <a:spcPts val="0"/>
              </a:spcBef>
              <a:spcAft>
                <a:spcPts val="0"/>
              </a:spcAft>
              <a:buSzPts val="1500"/>
              <a:buFont typeface="EB Garamond"/>
              <a:buChar char="●"/>
            </a:pPr>
            <a:r>
              <a:rPr lang="en" sz="1500" u="sng">
                <a:latin typeface="EB Garamond"/>
                <a:ea typeface="EB Garamond"/>
                <a:cs typeface="EB Garamond"/>
                <a:sym typeface="EB Garamond"/>
              </a:rPr>
              <a:t>Ability to share emotions and experiences with others</a:t>
            </a:r>
            <a:endParaRPr sz="1500" u="sng">
              <a:latin typeface="EB Garamond"/>
              <a:ea typeface="EB Garamond"/>
              <a:cs typeface="EB Garamond"/>
              <a:sym typeface="EB Garamond"/>
            </a:endParaRPr>
          </a:p>
          <a:p>
            <a:pPr indent="-323850" lvl="1" marL="914400" rtl="0" algn="l">
              <a:spcBef>
                <a:spcPts val="0"/>
              </a:spcBef>
              <a:spcAft>
                <a:spcPts val="0"/>
              </a:spcAft>
              <a:buSzPts val="1500"/>
              <a:buFont typeface="EB Garamond"/>
              <a:buChar char="○"/>
            </a:pPr>
            <a:r>
              <a:rPr lang="en" sz="1500">
                <a:latin typeface="EB Garamond"/>
                <a:ea typeface="EB Garamond"/>
                <a:cs typeface="EB Garamond"/>
                <a:sym typeface="EB Garamond"/>
              </a:rPr>
              <a:t>When we share in the emotions and experiences of others, we feel more validated, understood and respected</a:t>
            </a:r>
            <a:endParaRPr sz="1500">
              <a:latin typeface="EB Garamond"/>
              <a:ea typeface="EB Garamond"/>
              <a:cs typeface="EB Garamond"/>
              <a:sym typeface="EB Garamond"/>
            </a:endParaRPr>
          </a:p>
          <a:p>
            <a:pPr indent="0" lvl="0" marL="914400" rtl="0" algn="l">
              <a:spcBef>
                <a:spcPts val="0"/>
              </a:spcBef>
              <a:spcAft>
                <a:spcPts val="0"/>
              </a:spcAft>
              <a:buNone/>
            </a:pPr>
            <a:r>
              <a:t/>
            </a:r>
            <a:endParaRPr sz="1500">
              <a:latin typeface="EB Garamond"/>
              <a:ea typeface="EB Garamond"/>
              <a:cs typeface="EB Garamond"/>
              <a:sym typeface="EB Garamond"/>
            </a:endParaRPr>
          </a:p>
          <a:p>
            <a:pPr indent="-323850" lvl="0" marL="457200" rtl="0" algn="l">
              <a:spcBef>
                <a:spcPts val="0"/>
              </a:spcBef>
              <a:spcAft>
                <a:spcPts val="0"/>
              </a:spcAft>
              <a:buSzPts val="1500"/>
              <a:buFont typeface="EB Garamond"/>
              <a:buChar char="●"/>
            </a:pPr>
            <a:r>
              <a:rPr lang="en" sz="1500" u="sng">
                <a:latin typeface="EB Garamond"/>
                <a:ea typeface="EB Garamond"/>
                <a:cs typeface="EB Garamond"/>
                <a:sym typeface="EB Garamond"/>
              </a:rPr>
              <a:t>Positive conflict </a:t>
            </a:r>
            <a:endParaRPr sz="1500" u="sng">
              <a:latin typeface="EB Garamond"/>
              <a:ea typeface="EB Garamond"/>
              <a:cs typeface="EB Garamond"/>
              <a:sym typeface="EB Garamond"/>
            </a:endParaRPr>
          </a:p>
          <a:p>
            <a:pPr indent="-323850" lvl="1" marL="914400" rtl="0" algn="l">
              <a:spcBef>
                <a:spcPts val="0"/>
              </a:spcBef>
              <a:spcAft>
                <a:spcPts val="0"/>
              </a:spcAft>
              <a:buSzPts val="1500"/>
              <a:buFont typeface="EB Garamond"/>
              <a:buChar char="○"/>
            </a:pPr>
            <a:r>
              <a:rPr lang="en" sz="1500">
                <a:latin typeface="EB Garamond"/>
                <a:ea typeface="EB Garamond"/>
                <a:cs typeface="EB Garamond"/>
                <a:sym typeface="EB Garamond"/>
              </a:rPr>
              <a:t>Positive conflict occurs when others are comfortable enough to embrace differences and remain open to receiving new knowledge</a:t>
            </a:r>
            <a:endParaRPr sz="1500">
              <a:latin typeface="EB Garamond"/>
              <a:ea typeface="EB Garamond"/>
              <a:cs typeface="EB Garamond"/>
              <a:sym typeface="EB Garamond"/>
            </a:endParaRPr>
          </a:p>
          <a:p>
            <a:pPr indent="-323850" lvl="1" marL="914400" rtl="0" algn="l">
              <a:spcBef>
                <a:spcPts val="0"/>
              </a:spcBef>
              <a:spcAft>
                <a:spcPts val="0"/>
              </a:spcAft>
              <a:buSzPts val="1500"/>
              <a:buFont typeface="EB Garamond"/>
              <a:buChar char="○"/>
            </a:pPr>
            <a:r>
              <a:rPr lang="en" sz="1500">
                <a:latin typeface="EB Garamond"/>
                <a:ea typeface="EB Garamond"/>
                <a:cs typeface="EB Garamond"/>
                <a:sym typeface="EB Garamond"/>
              </a:rPr>
              <a:t>We also uncover our own personal biases that we may not have known were present</a:t>
            </a:r>
            <a:endParaRPr sz="1500">
              <a:latin typeface="EB Garamond"/>
              <a:ea typeface="EB Garamond"/>
              <a:cs typeface="EB Garamond"/>
              <a:sym typeface="EB Garamond"/>
            </a:endParaRPr>
          </a:p>
          <a:p>
            <a:pPr indent="0" lvl="0" marL="914400" rtl="0" algn="l">
              <a:spcBef>
                <a:spcPts val="0"/>
              </a:spcBef>
              <a:spcAft>
                <a:spcPts val="0"/>
              </a:spcAft>
              <a:buNone/>
            </a:pPr>
            <a:r>
              <a:t/>
            </a:r>
            <a:endParaRPr sz="1500">
              <a:latin typeface="EB Garamond"/>
              <a:ea typeface="EB Garamond"/>
              <a:cs typeface="EB Garamond"/>
              <a:sym typeface="EB Garamond"/>
            </a:endParaRPr>
          </a:p>
          <a:p>
            <a:pPr indent="-323850" lvl="0" marL="457200" rtl="0" algn="l">
              <a:spcBef>
                <a:spcPts val="0"/>
              </a:spcBef>
              <a:spcAft>
                <a:spcPts val="0"/>
              </a:spcAft>
              <a:buSzPts val="1500"/>
              <a:buFont typeface="EB Garamond"/>
              <a:buChar char="●"/>
            </a:pPr>
            <a:r>
              <a:rPr lang="en" sz="1500" u="sng">
                <a:latin typeface="EB Garamond"/>
                <a:ea typeface="EB Garamond"/>
                <a:cs typeface="EB Garamond"/>
                <a:sym typeface="EB Garamond"/>
              </a:rPr>
              <a:t>Building meaningful relationships</a:t>
            </a:r>
            <a:endParaRPr sz="1500" u="sng">
              <a:latin typeface="EB Garamond"/>
              <a:ea typeface="EB Garamond"/>
              <a:cs typeface="EB Garamond"/>
              <a:sym typeface="EB Garamond"/>
            </a:endParaRPr>
          </a:p>
          <a:p>
            <a:pPr indent="-323850" lvl="1" marL="914400" rtl="0" algn="l">
              <a:spcBef>
                <a:spcPts val="0"/>
              </a:spcBef>
              <a:spcAft>
                <a:spcPts val="0"/>
              </a:spcAft>
              <a:buSzPts val="1500"/>
              <a:buFont typeface="EB Garamond"/>
              <a:buChar char="○"/>
            </a:pPr>
            <a:r>
              <a:rPr lang="en" sz="1500">
                <a:latin typeface="EB Garamond"/>
                <a:ea typeface="EB Garamond"/>
                <a:cs typeface="EB Garamond"/>
                <a:sym typeface="EB Garamond"/>
              </a:rPr>
              <a:t>Decreases defensiveness and encourages empowerment that is not judgemental and is founded on a genuine care for others</a:t>
            </a:r>
            <a:endParaRPr sz="1500">
              <a:latin typeface="EB Garamond"/>
              <a:ea typeface="EB Garamond"/>
              <a:cs typeface="EB Garamond"/>
              <a:sym typeface="EB Garamond"/>
            </a:endParaRPr>
          </a:p>
          <a:p>
            <a:pPr indent="0" lvl="0" marL="457200" rtl="0" algn="l">
              <a:spcBef>
                <a:spcPts val="0"/>
              </a:spcBef>
              <a:spcAft>
                <a:spcPts val="0"/>
              </a:spcAft>
              <a:buNone/>
            </a:pPr>
            <a:r>
              <a:t/>
            </a:r>
            <a:endParaRPr sz="1500">
              <a:latin typeface="EB Garamond"/>
              <a:ea typeface="EB Garamond"/>
              <a:cs typeface="EB Garamond"/>
              <a:sym typeface="EB Garamon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168" name="Shape 168"/>
        <p:cNvGrpSpPr/>
        <p:nvPr/>
      </p:nvGrpSpPr>
      <p:grpSpPr>
        <a:xfrm>
          <a:off x="0" y="0"/>
          <a:ext cx="0" cy="0"/>
          <a:chOff x="0" y="0"/>
          <a:chExt cx="0" cy="0"/>
        </a:xfrm>
      </p:grpSpPr>
      <p:sp>
        <p:nvSpPr>
          <p:cNvPr id="169" name="Google Shape;169;p25"/>
          <p:cNvSpPr txBox="1"/>
          <p:nvPr>
            <p:ph type="title"/>
          </p:nvPr>
        </p:nvSpPr>
        <p:spPr>
          <a:xfrm>
            <a:off x="311700" y="516200"/>
            <a:ext cx="8520600" cy="11265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i="1" lang="en" sz="2500" u="sng">
                <a:latin typeface="Georgia"/>
                <a:ea typeface="Georgia"/>
                <a:cs typeface="Georgia"/>
                <a:sym typeface="Georgia"/>
              </a:rPr>
              <a:t>Benefits of BTBC principles in fostering </a:t>
            </a:r>
            <a:endParaRPr b="1" i="1" sz="2500" u="sng">
              <a:latin typeface="Georgia"/>
              <a:ea typeface="Georgia"/>
              <a:cs typeface="Georgia"/>
              <a:sym typeface="Georgia"/>
            </a:endParaRPr>
          </a:p>
          <a:p>
            <a:pPr indent="0" lvl="0" marL="0" rtl="0" algn="l">
              <a:spcBef>
                <a:spcPts val="0"/>
              </a:spcBef>
              <a:spcAft>
                <a:spcPts val="0"/>
              </a:spcAft>
              <a:buNone/>
            </a:pPr>
            <a:r>
              <a:rPr b="1" i="1" lang="en" sz="2500">
                <a:latin typeface="Georgia"/>
                <a:ea typeface="Georgia"/>
                <a:cs typeface="Georgia"/>
                <a:sym typeface="Georgia"/>
              </a:rPr>
              <a:t>                  </a:t>
            </a:r>
            <a:r>
              <a:rPr b="1" i="1" lang="en" sz="2500" u="sng">
                <a:latin typeface="Georgia"/>
                <a:ea typeface="Georgia"/>
                <a:cs typeface="Georgia"/>
                <a:sym typeface="Georgia"/>
              </a:rPr>
              <a:t>a sense of Belonging in students...</a:t>
            </a:r>
            <a:endParaRPr b="1" i="1" sz="2500" u="sng">
              <a:latin typeface="Georgia"/>
              <a:ea typeface="Georgia"/>
              <a:cs typeface="Georgia"/>
              <a:sym typeface="Georgia"/>
            </a:endParaRPr>
          </a:p>
        </p:txBody>
      </p:sp>
      <p:sp>
        <p:nvSpPr>
          <p:cNvPr id="170" name="Google Shape;170;p25"/>
          <p:cNvSpPr txBox="1"/>
          <p:nvPr>
            <p:ph idx="1" type="body"/>
          </p:nvPr>
        </p:nvSpPr>
        <p:spPr>
          <a:xfrm>
            <a:off x="859650" y="863500"/>
            <a:ext cx="7424700" cy="3538500"/>
          </a:xfrm>
          <a:prstGeom prst="rect">
            <a:avLst/>
          </a:prstGeom>
        </p:spPr>
        <p:txBody>
          <a:bodyPr anchorCtr="0" anchor="t" bIns="91425" lIns="91425" spcFirstLastPara="1" rIns="91425" wrap="square" tIns="91425">
            <a:noAutofit/>
          </a:bodyPr>
          <a:lstStyle/>
          <a:p>
            <a:pPr indent="0" lvl="0" marL="914400" rtl="0" algn="l">
              <a:lnSpc>
                <a:spcPct val="100000"/>
              </a:lnSpc>
              <a:spcBef>
                <a:spcPts val="0"/>
              </a:spcBef>
              <a:spcAft>
                <a:spcPts val="0"/>
              </a:spcAft>
              <a:buNone/>
            </a:pPr>
            <a:r>
              <a:t/>
            </a:r>
            <a:endParaRPr b="1" sz="1600" u="sng"/>
          </a:p>
          <a:p>
            <a:pPr indent="-342900" lvl="0" marL="457200" rtl="0" algn="l">
              <a:lnSpc>
                <a:spcPct val="100000"/>
              </a:lnSpc>
              <a:spcBef>
                <a:spcPts val="1600"/>
              </a:spcBef>
              <a:spcAft>
                <a:spcPts val="0"/>
              </a:spcAft>
              <a:buSzPts val="1800"/>
              <a:buChar char="●"/>
            </a:pPr>
            <a:r>
              <a:rPr b="1" lang="en" sz="1600" u="sng"/>
              <a:t>Vulnerability</a:t>
            </a:r>
            <a:r>
              <a:rPr lang="en"/>
              <a:t> -  </a:t>
            </a:r>
            <a:r>
              <a:rPr lang="en" sz="1300"/>
              <a:t>(</a:t>
            </a:r>
            <a:r>
              <a:rPr lang="en" sz="1300">
                <a:solidFill>
                  <a:schemeClr val="dk1"/>
                </a:solidFill>
              </a:rPr>
              <a:t>uncertainty, risk, and </a:t>
            </a:r>
            <a:r>
              <a:rPr b="1" lang="en" sz="1300">
                <a:solidFill>
                  <a:schemeClr val="dk1"/>
                </a:solidFill>
              </a:rPr>
              <a:t>emotional</a:t>
            </a:r>
            <a:r>
              <a:rPr lang="en" sz="1300">
                <a:solidFill>
                  <a:schemeClr val="dk1"/>
                </a:solidFill>
              </a:rPr>
              <a:t> exposure -  </a:t>
            </a:r>
            <a:r>
              <a:rPr i="1" lang="en" sz="1100">
                <a:solidFill>
                  <a:schemeClr val="dk1"/>
                </a:solidFill>
              </a:rPr>
              <a:t>Brene Brown</a:t>
            </a:r>
            <a:r>
              <a:rPr lang="en" sz="1300">
                <a:solidFill>
                  <a:schemeClr val="dk1"/>
                </a:solidFill>
              </a:rPr>
              <a:t>)</a:t>
            </a:r>
            <a:endParaRPr sz="1300">
              <a:solidFill>
                <a:schemeClr val="dk1"/>
              </a:solidFill>
            </a:endParaRPr>
          </a:p>
          <a:p>
            <a:pPr indent="0" lvl="0" marL="0" rtl="0" algn="l">
              <a:lnSpc>
                <a:spcPct val="100000"/>
              </a:lnSpc>
              <a:spcBef>
                <a:spcPts val="1600"/>
              </a:spcBef>
              <a:spcAft>
                <a:spcPts val="0"/>
              </a:spcAft>
              <a:buNone/>
            </a:pPr>
            <a:r>
              <a:rPr i="1" lang="en" sz="1200">
                <a:solidFill>
                  <a:schemeClr val="dk1"/>
                </a:solidFill>
              </a:rPr>
              <a:t>As in WEATHER BALL &amp; BLUE SKY MOMENT, If we practice being vulnerable and opening up to others, in return, others may feel comfortable opening up and sharing with us, creating trust. Trust creates a Bond.      </a:t>
            </a:r>
            <a:r>
              <a:rPr i="1" lang="en" sz="1200" u="sng">
                <a:solidFill>
                  <a:schemeClr val="dk1"/>
                </a:solidFill>
              </a:rPr>
              <a:t>Bonding Creates Belonging</a:t>
            </a:r>
            <a:endParaRPr i="1" sz="1200" u="sng">
              <a:solidFill>
                <a:schemeClr val="dk1"/>
              </a:solidFill>
            </a:endParaRPr>
          </a:p>
          <a:p>
            <a:pPr indent="-342900" lvl="0" marL="457200" rtl="0" algn="l">
              <a:lnSpc>
                <a:spcPct val="100000"/>
              </a:lnSpc>
              <a:spcBef>
                <a:spcPts val="1600"/>
              </a:spcBef>
              <a:spcAft>
                <a:spcPts val="0"/>
              </a:spcAft>
              <a:buSzPts val="1800"/>
              <a:buChar char="●"/>
            </a:pPr>
            <a:r>
              <a:rPr b="1" lang="en" sz="1600" u="sng"/>
              <a:t>Empathy</a:t>
            </a:r>
            <a:r>
              <a:rPr lang="en"/>
              <a:t> - (</a:t>
            </a:r>
            <a:r>
              <a:rPr lang="en" sz="1300"/>
              <a:t>the ability to understand and share the feelings of another.)</a:t>
            </a:r>
            <a:endParaRPr sz="1300"/>
          </a:p>
          <a:p>
            <a:pPr indent="0" lvl="0" marL="0" rtl="0" algn="l">
              <a:lnSpc>
                <a:spcPct val="100000"/>
              </a:lnSpc>
              <a:spcBef>
                <a:spcPts val="1600"/>
              </a:spcBef>
              <a:spcAft>
                <a:spcPts val="0"/>
              </a:spcAft>
              <a:buNone/>
            </a:pPr>
            <a:r>
              <a:rPr i="1" lang="en" sz="1200"/>
              <a:t>As In the POHA &amp; POPO PRINCIPLE, </a:t>
            </a:r>
            <a:r>
              <a:rPr i="1" lang="en" sz="1200"/>
              <a:t>If we listen to others and try to see things from their perspective, it encourages a </a:t>
            </a:r>
            <a:r>
              <a:rPr i="1" lang="en" sz="1200" u="sng"/>
              <a:t>bond of understanding.</a:t>
            </a:r>
            <a:endParaRPr i="1" sz="1200" u="sng"/>
          </a:p>
          <a:p>
            <a:pPr indent="0" lvl="0" marL="0" rtl="0" algn="l">
              <a:spcBef>
                <a:spcPts val="1600"/>
              </a:spcBef>
              <a:spcAft>
                <a:spcPts val="0"/>
              </a:spcAft>
              <a:buNone/>
            </a:pPr>
            <a:r>
              <a:rPr b="1" lang="en" sz="1500"/>
              <a:t>**By being </a:t>
            </a:r>
            <a:r>
              <a:rPr b="1" lang="en" sz="1500" u="sng"/>
              <a:t>vulnerable</a:t>
            </a:r>
            <a:r>
              <a:rPr b="1" lang="en" sz="1500"/>
              <a:t> and </a:t>
            </a:r>
            <a:r>
              <a:rPr b="1" lang="en" sz="1500" u="sng"/>
              <a:t>empathetic</a:t>
            </a:r>
            <a:r>
              <a:rPr b="1" lang="en" sz="1500"/>
              <a:t> toward others, this creates trust and a sense of community which can only enhance one’s sense of </a:t>
            </a:r>
            <a:r>
              <a:rPr b="1" lang="en" sz="1500" u="sng"/>
              <a:t>BELONGING</a:t>
            </a:r>
            <a:r>
              <a:rPr b="1" lang="en" sz="1500"/>
              <a:t>**	</a:t>
            </a:r>
            <a:endParaRPr b="1" sz="1500"/>
          </a:p>
          <a:p>
            <a:pPr indent="0" lvl="0" marL="1371600" rtl="0" algn="l">
              <a:spcBef>
                <a:spcPts val="1600"/>
              </a:spcBef>
              <a:spcAft>
                <a:spcPts val="0"/>
              </a:spcAft>
              <a:buNone/>
            </a:pPr>
            <a:r>
              <a:rPr b="1" lang="en" sz="1500"/>
              <a:t>...The BTBC Program teaches us these Skills...        </a:t>
            </a:r>
            <a:endParaRPr b="1" sz="1500"/>
          </a:p>
          <a:p>
            <a:pPr indent="0" lvl="0" marL="0" rtl="0" algn="l">
              <a:spcBef>
                <a:spcPts val="1600"/>
              </a:spcBef>
              <a:spcAft>
                <a:spcPts val="160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6"/>
          <p:cNvSpPr txBox="1"/>
          <p:nvPr/>
        </p:nvSpPr>
        <p:spPr>
          <a:xfrm>
            <a:off x="1064600" y="189175"/>
            <a:ext cx="7251000" cy="90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a:latin typeface="EB Garamond"/>
                <a:ea typeface="EB Garamond"/>
                <a:cs typeface="EB Garamond"/>
                <a:sym typeface="EB Garamond"/>
              </a:rPr>
              <a:t>Community Building Principles</a:t>
            </a:r>
            <a:endParaRPr b="1" sz="4000">
              <a:latin typeface="EB Garamond"/>
              <a:ea typeface="EB Garamond"/>
              <a:cs typeface="EB Garamond"/>
              <a:sym typeface="EB Garamond"/>
            </a:endParaRPr>
          </a:p>
        </p:txBody>
      </p:sp>
      <p:pic>
        <p:nvPicPr>
          <p:cNvPr id="176" name="Google Shape;176;p26"/>
          <p:cNvPicPr preferRelativeResize="0"/>
          <p:nvPr/>
        </p:nvPicPr>
        <p:blipFill>
          <a:blip r:embed="rId3">
            <a:alphaModFix amt="20000"/>
          </a:blip>
          <a:stretch>
            <a:fillRect/>
          </a:stretch>
        </p:blipFill>
        <p:spPr>
          <a:xfrm>
            <a:off x="0" y="0"/>
            <a:ext cx="9144000" cy="5143500"/>
          </a:xfrm>
          <a:prstGeom prst="rect">
            <a:avLst/>
          </a:prstGeom>
          <a:noFill/>
          <a:ln>
            <a:noFill/>
          </a:ln>
        </p:spPr>
      </p:pic>
      <p:sp>
        <p:nvSpPr>
          <p:cNvPr id="177" name="Google Shape;177;p26"/>
          <p:cNvSpPr txBox="1"/>
          <p:nvPr/>
        </p:nvSpPr>
        <p:spPr>
          <a:xfrm>
            <a:off x="2462250" y="906025"/>
            <a:ext cx="4219500" cy="3660900"/>
          </a:xfrm>
          <a:prstGeom prst="rect">
            <a:avLst/>
          </a:prstGeom>
          <a:noFill/>
          <a:ln>
            <a:noFill/>
          </a:ln>
        </p:spPr>
        <p:txBody>
          <a:bodyPr anchorCtr="0" anchor="t" bIns="91425" lIns="91425" spcFirstLastPara="1" rIns="91425" wrap="square" tIns="91425">
            <a:noAutofit/>
          </a:bodyPr>
          <a:lstStyle/>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Poha and Popo Principle</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Mauna ‘Ala and Gandhi Principle</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Izzy Abbott Principle</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How do you join two dots?</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Castor Oil Principle</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Dalai Lama Principle </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Sylvester Stallone Movie Principle</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Sylvester Stallone Movie Principle </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The Gift Principle </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Pearl City High School Principle</a:t>
            </a:r>
            <a:endParaRPr sz="1900">
              <a:solidFill>
                <a:schemeClr val="dk1"/>
              </a:solidFill>
              <a:latin typeface="EB Garamond"/>
              <a:ea typeface="EB Garamond"/>
              <a:cs typeface="EB Garamond"/>
              <a:sym typeface="EB Garamond"/>
            </a:endParaRPr>
          </a:p>
          <a:p>
            <a:pPr indent="-349250" lvl="0" marL="457200" rtl="0" algn="l">
              <a:spcBef>
                <a:spcPts val="0"/>
              </a:spcBef>
              <a:spcAft>
                <a:spcPts val="0"/>
              </a:spcAft>
              <a:buClr>
                <a:schemeClr val="dk1"/>
              </a:buClr>
              <a:buSzPts val="1900"/>
              <a:buFont typeface="EB Garamond"/>
              <a:buAutoNum type="arabicPeriod"/>
            </a:pPr>
            <a:r>
              <a:rPr lang="en" sz="1900">
                <a:solidFill>
                  <a:schemeClr val="dk1"/>
                </a:solidFill>
                <a:latin typeface="EB Garamond"/>
                <a:ea typeface="EB Garamond"/>
                <a:cs typeface="EB Garamond"/>
                <a:sym typeface="EB Garamond"/>
              </a:rPr>
              <a:t>Listen Deeply to yourself and others </a:t>
            </a:r>
            <a:endParaRPr sz="1900">
              <a:solidFill>
                <a:schemeClr val="dk1"/>
              </a:solidFill>
              <a:latin typeface="EB Garamond"/>
              <a:ea typeface="EB Garamond"/>
              <a:cs typeface="EB Garamond"/>
              <a:sym typeface="EB Garamond"/>
            </a:endParaRPr>
          </a:p>
          <a:p>
            <a:pPr indent="0" lvl="0" marL="0" rtl="0" algn="l">
              <a:lnSpc>
                <a:spcPct val="115000"/>
              </a:lnSpc>
              <a:spcBef>
                <a:spcPts val="0"/>
              </a:spcBef>
              <a:spcAft>
                <a:spcPts val="0"/>
              </a:spcAft>
              <a:buNone/>
            </a:pPr>
            <a:r>
              <a:t/>
            </a:r>
            <a:endParaRPr sz="1100">
              <a:solidFill>
                <a:schemeClr val="dk1"/>
              </a:solidFill>
            </a:endParaRPr>
          </a:p>
          <a:p>
            <a:pPr indent="0" lvl="0" marL="457200" rtl="0" algn="l">
              <a:spcBef>
                <a:spcPts val="0"/>
              </a:spcBef>
              <a:spcAft>
                <a:spcPts val="0"/>
              </a:spcAft>
              <a:buNone/>
            </a:pPr>
            <a:r>
              <a:t/>
            </a:r>
            <a:endParaRPr sz="1900">
              <a:latin typeface="EB Garamond"/>
              <a:ea typeface="EB Garamond"/>
              <a:cs typeface="EB Garamond"/>
              <a:sym typeface="EB Garamond"/>
            </a:endParaRPr>
          </a:p>
        </p:txBody>
      </p:sp>
      <p:sp>
        <p:nvSpPr>
          <p:cNvPr id="178" name="Google Shape;178;p26"/>
          <p:cNvSpPr txBox="1"/>
          <p:nvPr/>
        </p:nvSpPr>
        <p:spPr>
          <a:xfrm>
            <a:off x="784500" y="4824975"/>
            <a:ext cx="7575000" cy="48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EB Garamond"/>
                <a:ea typeface="EB Garamond"/>
                <a:cs typeface="EB Garamond"/>
                <a:sym typeface="EB Garamond"/>
              </a:rPr>
              <a:t>Source: https://www.lollydaskal.com/leadership/12-successful-leadership-principles-that-never-grow-old/</a:t>
            </a:r>
            <a:endParaRPr>
              <a:latin typeface="EB Garamond"/>
              <a:ea typeface="EB Garamond"/>
              <a:cs typeface="EB Garamond"/>
              <a:sym typeface="EB Garamon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82" name="Shape 182"/>
        <p:cNvGrpSpPr/>
        <p:nvPr/>
      </p:nvGrpSpPr>
      <p:grpSpPr>
        <a:xfrm>
          <a:off x="0" y="0"/>
          <a:ext cx="0" cy="0"/>
          <a:chOff x="0" y="0"/>
          <a:chExt cx="0" cy="0"/>
        </a:xfrm>
      </p:grpSpPr>
      <p:sp>
        <p:nvSpPr>
          <p:cNvPr id="183" name="Google Shape;183;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EB Garamond"/>
                <a:ea typeface="EB Garamond"/>
                <a:cs typeface="EB Garamond"/>
                <a:sym typeface="EB Garamond"/>
              </a:rPr>
              <a:t>Bibliography</a:t>
            </a:r>
            <a:endParaRPr b="1" sz="4000">
              <a:latin typeface="EB Garamond"/>
              <a:ea typeface="EB Garamond"/>
              <a:cs typeface="EB Garamond"/>
              <a:sym typeface="EB Garamond"/>
            </a:endParaRPr>
          </a:p>
        </p:txBody>
      </p:sp>
      <p:pic>
        <p:nvPicPr>
          <p:cNvPr id="184" name="Google Shape;184;p27"/>
          <p:cNvPicPr preferRelativeResize="0"/>
          <p:nvPr/>
        </p:nvPicPr>
        <p:blipFill rotWithShape="1">
          <a:blip r:embed="rId3">
            <a:alphaModFix amt="20000"/>
          </a:blip>
          <a:srcRect b="0" l="0" r="49212" t="1224"/>
          <a:stretch/>
        </p:blipFill>
        <p:spPr>
          <a:xfrm>
            <a:off x="0" y="0"/>
            <a:ext cx="1697400" cy="5143499"/>
          </a:xfrm>
          <a:prstGeom prst="rect">
            <a:avLst/>
          </a:prstGeom>
          <a:noFill/>
          <a:ln>
            <a:noFill/>
          </a:ln>
        </p:spPr>
      </p:pic>
      <p:pic>
        <p:nvPicPr>
          <p:cNvPr id="185" name="Google Shape;185;p27"/>
          <p:cNvPicPr preferRelativeResize="0"/>
          <p:nvPr/>
        </p:nvPicPr>
        <p:blipFill rotWithShape="1">
          <a:blip r:embed="rId3">
            <a:alphaModFix amt="20000"/>
          </a:blip>
          <a:srcRect b="0" l="0" r="49212" t="1224"/>
          <a:stretch/>
        </p:blipFill>
        <p:spPr>
          <a:xfrm flipH="1">
            <a:off x="7446600" y="0"/>
            <a:ext cx="1697400" cy="5143499"/>
          </a:xfrm>
          <a:prstGeom prst="rect">
            <a:avLst/>
          </a:prstGeom>
          <a:noFill/>
          <a:ln>
            <a:noFill/>
          </a:ln>
        </p:spPr>
      </p:pic>
      <p:sp>
        <p:nvSpPr>
          <p:cNvPr id="186" name="Google Shape;186;p27"/>
          <p:cNvSpPr txBox="1"/>
          <p:nvPr/>
        </p:nvSpPr>
        <p:spPr>
          <a:xfrm>
            <a:off x="855900" y="1347900"/>
            <a:ext cx="7796700" cy="323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4"/>
              </a:rPr>
              <a:t>https://www.wearethebelovedcommunity.org/bcquotes.html</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5"/>
              </a:rPr>
              <a:t>https://laulima.hawaii.edu/access/content/group/WOA.69563.202110/Week%201%20-%2008_26/Building%20a%20Beloved%20Community%20Article.pdf</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6"/>
              </a:rPr>
              <a:t>https://keywiki.org/Puanani_Burgess</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7"/>
              </a:rPr>
              <a:t>http://apiwomenfaithaction.blogspot.com/2010/10/puanani-burgess.html</a:t>
            </a:r>
            <a:endParaRPr/>
          </a:p>
          <a:p>
            <a:pPr indent="0" lvl="0" marL="0" rtl="0" algn="l">
              <a:lnSpc>
                <a:spcPct val="115000"/>
              </a:lnSpc>
              <a:spcBef>
                <a:spcPts val="1200"/>
              </a:spcBef>
              <a:spcAft>
                <a:spcPts val="0"/>
              </a:spcAft>
              <a:buNone/>
            </a:pPr>
            <a:r>
              <a:rPr lang="en"/>
              <a:t>Dictionary.com. (n.d.). Retrieved November 12, 2020, from http://www.dictionary.com/</a:t>
            </a:r>
            <a:endParaRPr/>
          </a:p>
          <a:p>
            <a:pPr indent="0" lvl="0" marL="0" rtl="0" algn="l">
              <a:lnSpc>
                <a:spcPct val="115000"/>
              </a:lnSpc>
              <a:spcBef>
                <a:spcPts val="1200"/>
              </a:spcBef>
              <a:spcAft>
                <a:spcPts val="0"/>
              </a:spcAft>
              <a:buClr>
                <a:schemeClr val="dk1"/>
              </a:buClr>
              <a:buSzPts val="1100"/>
              <a:buFont typeface="Arial"/>
              <a:buNone/>
            </a:pPr>
            <a:r>
              <a:rPr lang="en"/>
              <a:t>Gieg, S., Oyarzun, L., Reardon, J., &amp; Grant, J. C. (2016). The Impact of Student Organizations on Sense of Belonging for International Students.</a:t>
            </a:r>
            <a:endParaRPr/>
          </a:p>
          <a:p>
            <a:pPr indent="0" lvl="0" marL="0" rtl="0" algn="l">
              <a:spcBef>
                <a:spcPts val="120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pic>
        <p:nvPicPr>
          <p:cNvPr id="62" name="Google Shape;62;p14"/>
          <p:cNvPicPr preferRelativeResize="0"/>
          <p:nvPr/>
        </p:nvPicPr>
        <p:blipFill>
          <a:blip r:embed="rId3">
            <a:alphaModFix amt="20000"/>
          </a:blip>
          <a:stretch>
            <a:fillRect/>
          </a:stretch>
        </p:blipFill>
        <p:spPr>
          <a:xfrm>
            <a:off x="152400" y="22113"/>
            <a:ext cx="8991600" cy="5099263"/>
          </a:xfrm>
          <a:prstGeom prst="rect">
            <a:avLst/>
          </a:prstGeom>
          <a:noFill/>
          <a:ln>
            <a:noFill/>
          </a:ln>
        </p:spPr>
      </p:pic>
      <p:sp>
        <p:nvSpPr>
          <p:cNvPr id="63" name="Google Shape;63;p14"/>
          <p:cNvSpPr txBox="1"/>
          <p:nvPr/>
        </p:nvSpPr>
        <p:spPr>
          <a:xfrm>
            <a:off x="670050" y="927100"/>
            <a:ext cx="7956300" cy="2026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EB Garamond"/>
                <a:ea typeface="EB Garamond"/>
                <a:cs typeface="EB Garamond"/>
                <a:sym typeface="EB Garamond"/>
              </a:rPr>
              <a:t>What Impacts Has the BTBC Principles had on a Student’s Sense of </a:t>
            </a:r>
            <a:r>
              <a:rPr b="1" i="1" lang="en" sz="4000">
                <a:latin typeface="EB Garamond"/>
                <a:ea typeface="EB Garamond"/>
                <a:cs typeface="EB Garamond"/>
                <a:sym typeface="EB Garamond"/>
              </a:rPr>
              <a:t>Belonging</a:t>
            </a:r>
            <a:r>
              <a:rPr b="1" lang="en" sz="4000">
                <a:latin typeface="EB Garamond"/>
                <a:ea typeface="EB Garamond"/>
                <a:cs typeface="EB Garamond"/>
                <a:sym typeface="EB Garamond"/>
              </a:rPr>
              <a:t>?</a:t>
            </a:r>
            <a:endParaRPr b="1" sz="4000">
              <a:latin typeface="EB Garamond"/>
              <a:ea typeface="EB Garamond"/>
              <a:cs typeface="EB Garamond"/>
              <a:sym typeface="EB Garamond"/>
            </a:endParaRPr>
          </a:p>
        </p:txBody>
      </p:sp>
      <p:sp>
        <p:nvSpPr>
          <p:cNvPr id="64" name="Google Shape;64;p14"/>
          <p:cNvSpPr txBox="1"/>
          <p:nvPr/>
        </p:nvSpPr>
        <p:spPr>
          <a:xfrm>
            <a:off x="333750" y="4795575"/>
            <a:ext cx="8628900" cy="32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EB Garamond"/>
                <a:ea typeface="EB Garamond"/>
                <a:cs typeface="EB Garamond"/>
                <a:sym typeface="EB Garamond"/>
              </a:rPr>
              <a:t>Source: https://digitalworkplacegroup.com/2020/01/22/nurturing-cultures-of-inclusivity-and-belonging-with-the-digital-workplace/</a:t>
            </a:r>
            <a:endParaRPr sz="1300">
              <a:latin typeface="EB Garamond"/>
              <a:ea typeface="EB Garamond"/>
              <a:cs typeface="EB Garamond"/>
              <a:sym typeface="EB Garamond"/>
            </a:endParaRPr>
          </a:p>
        </p:txBody>
      </p:sp>
      <p:sp>
        <p:nvSpPr>
          <p:cNvPr id="65" name="Google Shape;65;p14"/>
          <p:cNvSpPr txBox="1"/>
          <p:nvPr/>
        </p:nvSpPr>
        <p:spPr>
          <a:xfrm>
            <a:off x="3013300" y="285075"/>
            <a:ext cx="5855100" cy="68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900" u="sng">
                <a:solidFill>
                  <a:srgbClr val="073763"/>
                </a:solidFill>
                <a:latin typeface="EB Garamond"/>
                <a:ea typeface="EB Garamond"/>
                <a:cs typeface="EB Garamond"/>
                <a:sym typeface="EB Garamond"/>
              </a:rPr>
              <a:t>Research Subject:</a:t>
            </a:r>
            <a:endParaRPr b="1" sz="2900" u="sng">
              <a:solidFill>
                <a:srgbClr val="073763"/>
              </a:solidFill>
              <a:latin typeface="EB Garamond"/>
              <a:ea typeface="EB Garamond"/>
              <a:cs typeface="EB Garamond"/>
              <a:sym typeface="EB Garamond"/>
            </a:endParaRPr>
          </a:p>
        </p:txBody>
      </p:sp>
      <p:sp>
        <p:nvSpPr>
          <p:cNvPr id="66" name="Google Shape;66;p14"/>
          <p:cNvSpPr txBox="1"/>
          <p:nvPr/>
        </p:nvSpPr>
        <p:spPr>
          <a:xfrm>
            <a:off x="897300" y="2953900"/>
            <a:ext cx="7349400" cy="1626300"/>
          </a:xfrm>
          <a:prstGeom prst="rect">
            <a:avLst/>
          </a:prstGeom>
          <a:noFill/>
          <a:ln>
            <a:noFill/>
          </a:ln>
        </p:spPr>
        <p:txBody>
          <a:bodyPr anchorCtr="0" anchor="t" bIns="91425" lIns="91425" spcFirstLastPara="1" rIns="91425" wrap="square" tIns="91425">
            <a:noAutofit/>
          </a:bodyPr>
          <a:lstStyle/>
          <a:p>
            <a:pPr indent="-349250" lvl="0" marL="457200" rtl="0" algn="l">
              <a:spcBef>
                <a:spcPts val="0"/>
              </a:spcBef>
              <a:spcAft>
                <a:spcPts val="0"/>
              </a:spcAft>
              <a:buClr>
                <a:srgbClr val="073763"/>
              </a:buClr>
              <a:buSzPts val="1900"/>
              <a:buFont typeface="EB Garamond"/>
              <a:buChar char="●"/>
            </a:pPr>
            <a:r>
              <a:rPr b="1" lang="en" sz="1900">
                <a:solidFill>
                  <a:srgbClr val="073763"/>
                </a:solidFill>
                <a:latin typeface="EB Garamond"/>
                <a:ea typeface="EB Garamond"/>
                <a:cs typeface="EB Garamond"/>
                <a:sym typeface="EB Garamond"/>
              </a:rPr>
              <a:t>In this presentation, we will discuss just a few of the many BTBC principles and how they directly create a sense of belonging in students</a:t>
            </a:r>
            <a:endParaRPr b="1" sz="1900">
              <a:solidFill>
                <a:srgbClr val="073763"/>
              </a:solidFill>
              <a:latin typeface="EB Garamond"/>
              <a:ea typeface="EB Garamond"/>
              <a:cs typeface="EB Garamond"/>
              <a:sym typeface="EB Garamond"/>
            </a:endParaRPr>
          </a:p>
          <a:p>
            <a:pPr indent="0" lvl="0" marL="457200" rtl="0" algn="l">
              <a:spcBef>
                <a:spcPts val="0"/>
              </a:spcBef>
              <a:spcAft>
                <a:spcPts val="0"/>
              </a:spcAft>
              <a:buNone/>
            </a:pPr>
            <a:r>
              <a:t/>
            </a:r>
            <a:endParaRPr b="1" sz="1900">
              <a:solidFill>
                <a:srgbClr val="073763"/>
              </a:solidFill>
              <a:latin typeface="EB Garamond"/>
              <a:ea typeface="EB Garamond"/>
              <a:cs typeface="EB Garamond"/>
              <a:sym typeface="EB Garamond"/>
            </a:endParaRPr>
          </a:p>
          <a:p>
            <a:pPr indent="-349250" lvl="0" marL="457200" rtl="0" algn="l">
              <a:spcBef>
                <a:spcPts val="0"/>
              </a:spcBef>
              <a:spcAft>
                <a:spcPts val="0"/>
              </a:spcAft>
              <a:buClr>
                <a:srgbClr val="073763"/>
              </a:buClr>
              <a:buSzPts val="1900"/>
              <a:buFont typeface="EB Garamond"/>
              <a:buChar char="●"/>
            </a:pPr>
            <a:r>
              <a:rPr b="1" lang="en" sz="1900">
                <a:solidFill>
                  <a:srgbClr val="073763"/>
                </a:solidFill>
                <a:latin typeface="EB Garamond"/>
                <a:ea typeface="EB Garamond"/>
                <a:cs typeface="EB Garamond"/>
                <a:sym typeface="EB Garamond"/>
              </a:rPr>
              <a:t>But First….</a:t>
            </a:r>
            <a:r>
              <a:rPr b="1" lang="en" sz="2100">
                <a:latin typeface="EB Garamond"/>
                <a:ea typeface="EB Garamond"/>
                <a:cs typeface="EB Garamond"/>
                <a:sym typeface="EB Garamond"/>
              </a:rPr>
              <a:t>WHAT IS BTBC</a:t>
            </a:r>
            <a:r>
              <a:rPr b="1" lang="en" sz="1900">
                <a:latin typeface="EB Garamond"/>
                <a:ea typeface="EB Garamond"/>
                <a:cs typeface="EB Garamond"/>
                <a:sym typeface="EB Garamond"/>
              </a:rPr>
              <a:t>????</a:t>
            </a:r>
            <a:endParaRPr b="1" sz="1900">
              <a:latin typeface="EB Garamond"/>
              <a:ea typeface="EB Garamond"/>
              <a:cs typeface="EB Garamond"/>
              <a:sym typeface="EB Garamon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0" y="227775"/>
            <a:ext cx="91440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3500" u="sng">
                <a:solidFill>
                  <a:srgbClr val="073763"/>
                </a:solidFill>
                <a:latin typeface="EB Garamond"/>
                <a:ea typeface="EB Garamond"/>
                <a:cs typeface="EB Garamond"/>
                <a:sym typeface="EB Garamond"/>
              </a:rPr>
              <a:t>Buildin</a:t>
            </a:r>
            <a:r>
              <a:rPr b="1" lang="en" sz="3500" u="sng">
                <a:solidFill>
                  <a:srgbClr val="073763"/>
                </a:solidFill>
                <a:latin typeface="EB Garamond"/>
                <a:ea typeface="EB Garamond"/>
                <a:cs typeface="EB Garamond"/>
                <a:sym typeface="EB Garamond"/>
              </a:rPr>
              <a:t>g</a:t>
            </a:r>
            <a:r>
              <a:rPr b="1" lang="en" sz="3500" u="sng">
                <a:solidFill>
                  <a:srgbClr val="073763"/>
                </a:solidFill>
                <a:latin typeface="EB Garamond"/>
                <a:ea typeface="EB Garamond"/>
                <a:cs typeface="EB Garamond"/>
                <a:sym typeface="EB Garamond"/>
              </a:rPr>
              <a:t> The Beloved Community (BTBC)</a:t>
            </a:r>
            <a:endParaRPr b="1" sz="3500" u="sng">
              <a:solidFill>
                <a:srgbClr val="073763"/>
              </a:solidFill>
              <a:latin typeface="EB Garamond"/>
              <a:ea typeface="EB Garamond"/>
              <a:cs typeface="EB Garamond"/>
              <a:sym typeface="EB Garamond"/>
            </a:endParaRPr>
          </a:p>
        </p:txBody>
      </p:sp>
      <p:pic>
        <p:nvPicPr>
          <p:cNvPr id="72" name="Google Shape;72;p15"/>
          <p:cNvPicPr preferRelativeResize="0"/>
          <p:nvPr/>
        </p:nvPicPr>
        <p:blipFill rotWithShape="1">
          <a:blip r:embed="rId3">
            <a:alphaModFix amt="20000"/>
          </a:blip>
          <a:srcRect b="0" l="0" r="0" t="1477"/>
          <a:stretch/>
        </p:blipFill>
        <p:spPr>
          <a:xfrm>
            <a:off x="0" y="0"/>
            <a:ext cx="9222951" cy="5143500"/>
          </a:xfrm>
          <a:prstGeom prst="rect">
            <a:avLst/>
          </a:prstGeom>
          <a:noFill/>
          <a:ln>
            <a:noFill/>
          </a:ln>
        </p:spPr>
      </p:pic>
      <p:sp>
        <p:nvSpPr>
          <p:cNvPr id="73" name="Google Shape;73;p15"/>
          <p:cNvSpPr txBox="1"/>
          <p:nvPr/>
        </p:nvSpPr>
        <p:spPr>
          <a:xfrm>
            <a:off x="1370325" y="4805225"/>
            <a:ext cx="6306300" cy="47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EB Garamond"/>
                <a:ea typeface="EB Garamond"/>
                <a:cs typeface="EB Garamond"/>
                <a:sym typeface="EB Garamond"/>
              </a:rPr>
              <a:t>Source: https://thriveglobal.com/stories/why-a-sense-of-community-is-more-important-than-ever/</a:t>
            </a:r>
            <a:endParaRPr sz="1300">
              <a:latin typeface="EB Garamond"/>
              <a:ea typeface="EB Garamond"/>
              <a:cs typeface="EB Garamond"/>
              <a:sym typeface="EB Garamond"/>
            </a:endParaRPr>
          </a:p>
        </p:txBody>
      </p:sp>
      <p:sp>
        <p:nvSpPr>
          <p:cNvPr id="74" name="Google Shape;74;p15"/>
          <p:cNvSpPr txBox="1"/>
          <p:nvPr/>
        </p:nvSpPr>
        <p:spPr>
          <a:xfrm>
            <a:off x="244650" y="911000"/>
            <a:ext cx="8978400" cy="45963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b="1" lang="en" sz="1600" u="sng">
                <a:solidFill>
                  <a:srgbClr val="073763"/>
                </a:solidFill>
                <a:latin typeface="EB Garamond"/>
                <a:ea typeface="EB Garamond"/>
                <a:cs typeface="EB Garamond"/>
                <a:sym typeface="EB Garamond"/>
              </a:rPr>
              <a:t>Building the Beloved Community</a:t>
            </a:r>
            <a:r>
              <a:rPr b="1" lang="en" sz="1600">
                <a:solidFill>
                  <a:srgbClr val="073763"/>
                </a:solidFill>
                <a:latin typeface="EB Garamond"/>
                <a:ea typeface="EB Garamond"/>
                <a:cs typeface="EB Garamond"/>
                <a:sym typeface="EB Garamond"/>
              </a:rPr>
              <a:t>, is known in short as the </a:t>
            </a:r>
            <a:r>
              <a:rPr b="1" lang="en" sz="1600" u="sng">
                <a:solidFill>
                  <a:srgbClr val="073763"/>
                </a:solidFill>
                <a:latin typeface="EB Garamond"/>
                <a:ea typeface="EB Garamond"/>
                <a:cs typeface="EB Garamond"/>
                <a:sym typeface="EB Garamond"/>
              </a:rPr>
              <a:t>BTBC program</a:t>
            </a:r>
            <a:r>
              <a:rPr b="1" lang="en" sz="1600">
                <a:solidFill>
                  <a:srgbClr val="073763"/>
                </a:solidFill>
                <a:latin typeface="EB Garamond"/>
                <a:ea typeface="EB Garamond"/>
                <a:cs typeface="EB Garamond"/>
                <a:sym typeface="EB Garamond"/>
              </a:rPr>
              <a:t> </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rPr b="1" lang="en" sz="1600">
                <a:solidFill>
                  <a:srgbClr val="073763"/>
                </a:solidFill>
                <a:latin typeface="EB Garamond"/>
                <a:ea typeface="EB Garamond"/>
                <a:cs typeface="EB Garamond"/>
                <a:sym typeface="EB Garamond"/>
              </a:rPr>
              <a:t>It is a</a:t>
            </a:r>
            <a:r>
              <a:rPr b="1" lang="en" sz="1600">
                <a:solidFill>
                  <a:srgbClr val="073763"/>
                </a:solidFill>
                <a:latin typeface="EB Garamond"/>
                <a:ea typeface="EB Garamond"/>
                <a:cs typeface="EB Garamond"/>
                <a:sym typeface="EB Garamond"/>
              </a:rPr>
              <a:t> community building and conflict transformation program created by Aunty Puanani Burgess based on bringing people face to face for ceremony, storytelling, and healing circles of trust and respect. </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rPr b="1" lang="en" sz="1600">
                <a:solidFill>
                  <a:srgbClr val="073763"/>
                </a:solidFill>
                <a:latin typeface="EB Garamond"/>
                <a:ea typeface="EB Garamond"/>
                <a:cs typeface="EB Garamond"/>
                <a:sym typeface="EB Garamond"/>
              </a:rPr>
              <a:t>It has been taught all over the world; in schools, prisons and Fortune 500 companies.</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t/>
            </a:r>
            <a:endParaRPr b="1" sz="1600">
              <a:solidFill>
                <a:srgbClr val="073763"/>
              </a:solidFill>
              <a:latin typeface="EB Garamond"/>
              <a:ea typeface="EB Garamond"/>
              <a:cs typeface="EB Garamond"/>
              <a:sym typeface="EB Garamond"/>
            </a:endParaRPr>
          </a:p>
          <a:p>
            <a:pPr indent="0" lvl="0" marL="1371600" rtl="0" algn="l">
              <a:spcBef>
                <a:spcPts val="0"/>
              </a:spcBef>
              <a:spcAft>
                <a:spcPts val="0"/>
              </a:spcAft>
              <a:buNone/>
            </a:pPr>
            <a:r>
              <a:rPr b="1" lang="en" sz="1600">
                <a:solidFill>
                  <a:srgbClr val="073763"/>
                </a:solidFill>
                <a:latin typeface="EB Garamond"/>
                <a:ea typeface="EB Garamond"/>
                <a:cs typeface="EB Garamond"/>
                <a:sym typeface="EB Garamond"/>
              </a:rPr>
              <a:t>How does this program help foster a sense of belonging??</a:t>
            </a:r>
            <a:endParaRPr b="1" sz="1600">
              <a:solidFill>
                <a:srgbClr val="073763"/>
              </a:solidFill>
              <a:latin typeface="EB Garamond"/>
              <a:ea typeface="EB Garamond"/>
              <a:cs typeface="EB Garamond"/>
              <a:sym typeface="EB Garamond"/>
            </a:endParaRPr>
          </a:p>
          <a:p>
            <a:pPr indent="457200" lvl="0" marL="1828800" rtl="0" algn="l">
              <a:spcBef>
                <a:spcPts val="0"/>
              </a:spcBef>
              <a:spcAft>
                <a:spcPts val="0"/>
              </a:spcAft>
              <a:buNone/>
            </a:pPr>
            <a:r>
              <a:t/>
            </a:r>
            <a:endParaRPr i="1" sz="1600">
              <a:latin typeface="EB Garamond"/>
              <a:ea typeface="EB Garamond"/>
              <a:cs typeface="EB Garamond"/>
              <a:sym typeface="EB Garamond"/>
            </a:endParaRPr>
          </a:p>
          <a:p>
            <a:pPr indent="457200" lvl="0" marL="2286000" rtl="0" algn="l">
              <a:spcBef>
                <a:spcPts val="0"/>
              </a:spcBef>
              <a:spcAft>
                <a:spcPts val="0"/>
              </a:spcAft>
              <a:buNone/>
            </a:pPr>
            <a:r>
              <a:rPr b="1" i="1" lang="en" sz="1600">
                <a:latin typeface="EB Garamond"/>
                <a:ea typeface="EB Garamond"/>
                <a:cs typeface="EB Garamond"/>
                <a:sym typeface="EB Garamond"/>
              </a:rPr>
              <a:t>Well what exactly is Belonging?</a:t>
            </a:r>
            <a:endParaRPr b="1" i="1" sz="1600">
              <a:latin typeface="EB Garamond"/>
              <a:ea typeface="EB Garamond"/>
              <a:cs typeface="EB Garamond"/>
              <a:sym typeface="EB Garamond"/>
            </a:endParaRPr>
          </a:p>
          <a:p>
            <a:pPr indent="0" lvl="0" marL="457200" rtl="0" algn="l">
              <a:spcBef>
                <a:spcPts val="0"/>
              </a:spcBef>
              <a:spcAft>
                <a:spcPts val="0"/>
              </a:spcAft>
              <a:buNone/>
            </a:pPr>
            <a:r>
              <a:t/>
            </a:r>
            <a:endParaRPr sz="1600">
              <a:solidFill>
                <a:schemeClr val="dk1"/>
              </a:solidFill>
              <a:latin typeface="EB Garamond"/>
              <a:ea typeface="EB Garamond"/>
              <a:cs typeface="EB Garamond"/>
              <a:sym typeface="EB Garamond"/>
            </a:endParaRPr>
          </a:p>
          <a:p>
            <a:pPr indent="0" lvl="0" marL="457200" rtl="0" algn="l">
              <a:lnSpc>
                <a:spcPct val="50000"/>
              </a:lnSpc>
              <a:spcBef>
                <a:spcPts val="0"/>
              </a:spcBef>
              <a:spcAft>
                <a:spcPts val="0"/>
              </a:spcAft>
              <a:buNone/>
            </a:pPr>
            <a:r>
              <a:rPr b="1" i="1" lang="en" sz="1600">
                <a:solidFill>
                  <a:srgbClr val="073763"/>
                </a:solidFill>
                <a:latin typeface="EB Garamond"/>
                <a:ea typeface="EB Garamond"/>
                <a:cs typeface="EB Garamond"/>
                <a:sym typeface="EB Garamond"/>
              </a:rPr>
              <a:t>Belonging</a:t>
            </a:r>
            <a:r>
              <a:rPr b="1" lang="en" sz="1600">
                <a:solidFill>
                  <a:srgbClr val="073763"/>
                </a:solidFill>
                <a:latin typeface="EB Garamond"/>
                <a:ea typeface="EB Garamond"/>
                <a:cs typeface="EB Garamond"/>
                <a:sym typeface="EB Garamond"/>
              </a:rPr>
              <a:t> is a person’s own feeling of acceptance in a group or </a:t>
            </a:r>
            <a:r>
              <a:rPr b="1" lang="en" sz="1600" u="sng">
                <a:solidFill>
                  <a:srgbClr val="073763"/>
                </a:solidFill>
                <a:latin typeface="EB Garamond"/>
                <a:ea typeface="EB Garamond"/>
                <a:cs typeface="EB Garamond"/>
                <a:sym typeface="EB Garamond"/>
              </a:rPr>
              <a:t>community</a:t>
            </a:r>
            <a:r>
              <a:rPr b="1" lang="en" sz="1600">
                <a:solidFill>
                  <a:srgbClr val="073763"/>
                </a:solidFill>
                <a:latin typeface="EB Garamond"/>
                <a:ea typeface="EB Garamond"/>
                <a:cs typeface="EB Garamond"/>
                <a:sym typeface="EB Garamond"/>
              </a:rPr>
              <a:t>.</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rPr b="1" lang="en" sz="1600">
                <a:solidFill>
                  <a:srgbClr val="073763"/>
                </a:solidFill>
                <a:latin typeface="EB Garamond"/>
                <a:ea typeface="EB Garamond"/>
                <a:cs typeface="EB Garamond"/>
                <a:sym typeface="EB Garamond"/>
              </a:rPr>
              <a:t>Before we dive into how the BTBC helps create a sense of </a:t>
            </a:r>
            <a:r>
              <a:rPr b="1" i="1" lang="en" sz="1600">
                <a:solidFill>
                  <a:srgbClr val="073763"/>
                </a:solidFill>
                <a:latin typeface="EB Garamond"/>
                <a:ea typeface="EB Garamond"/>
                <a:cs typeface="EB Garamond"/>
                <a:sym typeface="EB Garamond"/>
              </a:rPr>
              <a:t>Belonging</a:t>
            </a:r>
            <a:r>
              <a:rPr b="1" lang="en" sz="1600">
                <a:solidFill>
                  <a:srgbClr val="073763"/>
                </a:solidFill>
                <a:latin typeface="EB Garamond"/>
                <a:ea typeface="EB Garamond"/>
                <a:cs typeface="EB Garamond"/>
                <a:sym typeface="EB Garamond"/>
              </a:rPr>
              <a:t>,</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rPr b="1" lang="en" sz="1600">
                <a:solidFill>
                  <a:srgbClr val="073763"/>
                </a:solidFill>
                <a:latin typeface="EB Garamond"/>
                <a:ea typeface="EB Garamond"/>
                <a:cs typeface="EB Garamond"/>
                <a:sym typeface="EB Garamond"/>
              </a:rPr>
              <a:t>				Let’s meet the creator and facilitator of it…..</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t/>
            </a:r>
            <a:endParaRPr b="1" sz="1600">
              <a:solidFill>
                <a:srgbClr val="073763"/>
              </a:solidFill>
              <a:latin typeface="EB Garamond"/>
              <a:ea typeface="EB Garamond"/>
              <a:cs typeface="EB Garamond"/>
              <a:sym typeface="EB Garamond"/>
            </a:endParaRPr>
          </a:p>
          <a:p>
            <a:pPr indent="0" lvl="0" marL="457200" rtl="0" algn="l">
              <a:spcBef>
                <a:spcPts val="0"/>
              </a:spcBef>
              <a:spcAft>
                <a:spcPts val="0"/>
              </a:spcAft>
              <a:buNone/>
            </a:pPr>
            <a:r>
              <a:t/>
            </a:r>
            <a:endParaRPr sz="1600">
              <a:solidFill>
                <a:schemeClr val="dk1"/>
              </a:solidFill>
              <a:latin typeface="EB Garamond"/>
              <a:ea typeface="EB Garamond"/>
              <a:cs typeface="EB Garamond"/>
              <a:sym typeface="EB Garamon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noFill/>
      </p:bgPr>
    </p:bg>
    <p:spTree>
      <p:nvGrpSpPr>
        <p:cNvPr id="78" name="Shape 78"/>
        <p:cNvGrpSpPr/>
        <p:nvPr/>
      </p:nvGrpSpPr>
      <p:grpSpPr>
        <a:xfrm>
          <a:off x="0" y="0"/>
          <a:ext cx="0" cy="0"/>
          <a:chOff x="0" y="0"/>
          <a:chExt cx="0" cy="0"/>
        </a:xfrm>
      </p:grpSpPr>
      <p:sp>
        <p:nvSpPr>
          <p:cNvPr id="79" name="Google Shape;79;p16"/>
          <p:cNvSpPr txBox="1"/>
          <p:nvPr>
            <p:ph type="title"/>
          </p:nvPr>
        </p:nvSpPr>
        <p:spPr>
          <a:xfrm>
            <a:off x="1697400" y="57550"/>
            <a:ext cx="6273900" cy="88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i="1" lang="en" sz="4000">
                <a:latin typeface="EB Garamond"/>
                <a:ea typeface="EB Garamond"/>
                <a:cs typeface="EB Garamond"/>
                <a:sym typeface="EB Garamond"/>
              </a:rPr>
              <a:t>Who is</a:t>
            </a:r>
            <a:r>
              <a:rPr b="1" lang="en" sz="4000">
                <a:latin typeface="EB Garamond"/>
                <a:ea typeface="EB Garamond"/>
                <a:cs typeface="EB Garamond"/>
                <a:sym typeface="EB Garamond"/>
              </a:rPr>
              <a:t> </a:t>
            </a:r>
            <a:r>
              <a:rPr b="1" lang="en" sz="4000">
                <a:latin typeface="EB Garamond"/>
                <a:ea typeface="EB Garamond"/>
                <a:cs typeface="EB Garamond"/>
                <a:sym typeface="EB Garamond"/>
              </a:rPr>
              <a:t>Puanani Burgess?</a:t>
            </a:r>
            <a:endParaRPr b="1" sz="4000">
              <a:latin typeface="EB Garamond"/>
              <a:ea typeface="EB Garamond"/>
              <a:cs typeface="EB Garamond"/>
              <a:sym typeface="EB Garamond"/>
            </a:endParaRPr>
          </a:p>
        </p:txBody>
      </p:sp>
      <p:pic>
        <p:nvPicPr>
          <p:cNvPr id="80" name="Google Shape;80;p16"/>
          <p:cNvPicPr preferRelativeResize="0"/>
          <p:nvPr/>
        </p:nvPicPr>
        <p:blipFill>
          <a:blip r:embed="rId3">
            <a:alphaModFix/>
          </a:blip>
          <a:stretch>
            <a:fillRect/>
          </a:stretch>
        </p:blipFill>
        <p:spPr>
          <a:xfrm>
            <a:off x="2616650" y="2199688"/>
            <a:ext cx="3700200" cy="2429400"/>
          </a:xfrm>
          <a:prstGeom prst="ellipse">
            <a:avLst/>
          </a:prstGeom>
          <a:noFill/>
          <a:ln>
            <a:noFill/>
          </a:ln>
        </p:spPr>
      </p:pic>
      <p:sp>
        <p:nvSpPr>
          <p:cNvPr id="81" name="Google Shape;81;p16"/>
          <p:cNvSpPr txBox="1"/>
          <p:nvPr/>
        </p:nvSpPr>
        <p:spPr>
          <a:xfrm>
            <a:off x="1527525" y="4852575"/>
            <a:ext cx="7049700" cy="309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EB Garamond"/>
                <a:ea typeface="EB Garamond"/>
                <a:cs typeface="EB Garamond"/>
                <a:sym typeface="EB Garamond"/>
              </a:rPr>
              <a:t>Source: https://www.pbshawaii.org/long-story-short-with-leslie-wilcox-puanani-burgess/</a:t>
            </a:r>
            <a:endParaRPr sz="1300">
              <a:latin typeface="EB Garamond"/>
              <a:ea typeface="EB Garamond"/>
              <a:cs typeface="EB Garamond"/>
              <a:sym typeface="EB Garamond"/>
            </a:endParaRPr>
          </a:p>
        </p:txBody>
      </p:sp>
      <p:pic>
        <p:nvPicPr>
          <p:cNvPr id="82" name="Google Shape;82;p16"/>
          <p:cNvPicPr preferRelativeResize="0"/>
          <p:nvPr/>
        </p:nvPicPr>
        <p:blipFill rotWithShape="1">
          <a:blip r:embed="rId4">
            <a:alphaModFix amt="20000"/>
          </a:blip>
          <a:srcRect b="0" l="0" r="49212" t="1224"/>
          <a:stretch/>
        </p:blipFill>
        <p:spPr>
          <a:xfrm>
            <a:off x="0" y="0"/>
            <a:ext cx="1697400" cy="5143499"/>
          </a:xfrm>
          <a:prstGeom prst="rect">
            <a:avLst/>
          </a:prstGeom>
          <a:noFill/>
          <a:ln>
            <a:noFill/>
          </a:ln>
        </p:spPr>
      </p:pic>
      <p:pic>
        <p:nvPicPr>
          <p:cNvPr id="83" name="Google Shape;83;p16"/>
          <p:cNvPicPr preferRelativeResize="0"/>
          <p:nvPr/>
        </p:nvPicPr>
        <p:blipFill rotWithShape="1">
          <a:blip r:embed="rId4">
            <a:alphaModFix amt="20000"/>
          </a:blip>
          <a:srcRect b="0" l="0" r="49212" t="1224"/>
          <a:stretch/>
        </p:blipFill>
        <p:spPr>
          <a:xfrm flipH="1">
            <a:off x="7446600" y="0"/>
            <a:ext cx="1697400" cy="5143499"/>
          </a:xfrm>
          <a:prstGeom prst="rect">
            <a:avLst/>
          </a:prstGeom>
          <a:noFill/>
          <a:ln>
            <a:noFill/>
          </a:ln>
        </p:spPr>
      </p:pic>
      <p:sp>
        <p:nvSpPr>
          <p:cNvPr id="84" name="Google Shape;84;p16"/>
          <p:cNvSpPr txBox="1"/>
          <p:nvPr/>
        </p:nvSpPr>
        <p:spPr>
          <a:xfrm>
            <a:off x="1803500" y="664850"/>
            <a:ext cx="5326500" cy="472500"/>
          </a:xfrm>
          <a:prstGeom prst="rect">
            <a:avLst/>
          </a:prstGeom>
          <a:noFill/>
          <a:ln>
            <a:noFill/>
          </a:ln>
        </p:spPr>
        <p:txBody>
          <a:bodyPr anchorCtr="0" anchor="t" bIns="91425" lIns="91425" spcFirstLastPara="1" rIns="91425" wrap="square" tIns="91425">
            <a:noAutofit/>
          </a:bodyPr>
          <a:lstStyle/>
          <a:p>
            <a:pPr indent="0" lvl="0" marL="457200" rtl="0" algn="l">
              <a:spcBef>
                <a:spcPts val="0"/>
              </a:spcBef>
              <a:spcAft>
                <a:spcPts val="0"/>
              </a:spcAft>
              <a:buNone/>
            </a:pPr>
            <a:r>
              <a:rPr b="1" i="1" lang="en" sz="1500">
                <a:latin typeface="EB Garamond"/>
                <a:ea typeface="EB Garamond"/>
                <a:cs typeface="EB Garamond"/>
                <a:sym typeface="EB Garamond"/>
              </a:rPr>
              <a:t>**Known Lovingly &amp; Respectfully as Aunty Pua**</a:t>
            </a:r>
            <a:endParaRPr b="1" i="1" sz="1500">
              <a:latin typeface="EB Garamond"/>
              <a:ea typeface="EB Garamond"/>
              <a:cs typeface="EB Garamond"/>
              <a:sym typeface="EB Garamond"/>
            </a:endParaRPr>
          </a:p>
        </p:txBody>
      </p:sp>
      <p:sp>
        <p:nvSpPr>
          <p:cNvPr id="85" name="Google Shape;85;p16"/>
          <p:cNvSpPr txBox="1"/>
          <p:nvPr/>
        </p:nvSpPr>
        <p:spPr>
          <a:xfrm>
            <a:off x="40675" y="3260775"/>
            <a:ext cx="2464500" cy="159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100">
              <a:solidFill>
                <a:schemeClr val="dk1"/>
              </a:solidFill>
              <a:latin typeface="EB Garamond"/>
              <a:ea typeface="EB Garamond"/>
              <a:cs typeface="EB Garamond"/>
              <a:sym typeface="EB Garamond"/>
            </a:endParaRPr>
          </a:p>
          <a:p>
            <a:pPr indent="-323850" lvl="0" marL="457200" rtl="0" algn="l">
              <a:spcBef>
                <a:spcPts val="0"/>
              </a:spcBef>
              <a:spcAft>
                <a:spcPts val="0"/>
              </a:spcAft>
              <a:buClr>
                <a:schemeClr val="dk1"/>
              </a:buClr>
              <a:buSzPts val="1500"/>
              <a:buFont typeface="EB Garamond"/>
              <a:buChar char="●"/>
            </a:pPr>
            <a:r>
              <a:rPr lang="en" sz="1500">
                <a:solidFill>
                  <a:schemeClr val="dk1"/>
                </a:solidFill>
                <a:latin typeface="EB Garamond"/>
                <a:ea typeface="EB Garamond"/>
                <a:cs typeface="EB Garamond"/>
                <a:sym typeface="EB Garamond"/>
              </a:rPr>
              <a:t> a community building facilitator, trainer and consultant in Hawai'i, the US and the Pacific. </a:t>
            </a:r>
            <a:endParaRPr sz="1500">
              <a:solidFill>
                <a:schemeClr val="dk1"/>
              </a:solidFill>
              <a:latin typeface="EB Garamond"/>
              <a:ea typeface="EB Garamond"/>
              <a:cs typeface="EB Garamond"/>
              <a:sym typeface="EB Garamond"/>
            </a:endParaRPr>
          </a:p>
          <a:p>
            <a:pPr indent="0" lvl="0" marL="457200" rtl="0" algn="l">
              <a:spcBef>
                <a:spcPts val="0"/>
              </a:spcBef>
              <a:spcAft>
                <a:spcPts val="0"/>
              </a:spcAft>
              <a:buNone/>
            </a:pPr>
            <a:r>
              <a:t/>
            </a:r>
            <a:endParaRPr>
              <a:latin typeface="EB Garamond"/>
              <a:ea typeface="EB Garamond"/>
              <a:cs typeface="EB Garamond"/>
              <a:sym typeface="EB Garamond"/>
            </a:endParaRPr>
          </a:p>
        </p:txBody>
      </p:sp>
      <p:sp>
        <p:nvSpPr>
          <p:cNvPr id="86" name="Google Shape;86;p16"/>
          <p:cNvSpPr txBox="1"/>
          <p:nvPr/>
        </p:nvSpPr>
        <p:spPr>
          <a:xfrm>
            <a:off x="5867625" y="2038087"/>
            <a:ext cx="3346500" cy="4116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EB Garamond"/>
              <a:buChar char="●"/>
            </a:pPr>
            <a:r>
              <a:rPr lang="en">
                <a:latin typeface="EB Garamond"/>
                <a:ea typeface="EB Garamond"/>
                <a:cs typeface="EB Garamond"/>
                <a:sym typeface="EB Garamond"/>
              </a:rPr>
              <a:t>Hawaiian community activist</a:t>
            </a:r>
            <a:endParaRPr>
              <a:latin typeface="EB Garamond"/>
              <a:ea typeface="EB Garamond"/>
              <a:cs typeface="EB Garamond"/>
              <a:sym typeface="EB Garamond"/>
            </a:endParaRPr>
          </a:p>
        </p:txBody>
      </p:sp>
      <p:sp>
        <p:nvSpPr>
          <p:cNvPr id="87" name="Google Shape;87;p16"/>
          <p:cNvSpPr txBox="1"/>
          <p:nvPr/>
        </p:nvSpPr>
        <p:spPr>
          <a:xfrm>
            <a:off x="40675" y="2094800"/>
            <a:ext cx="2675400" cy="4116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SzPts val="1500"/>
              <a:buFont typeface="EB Garamond"/>
              <a:buChar char="●"/>
            </a:pPr>
            <a:r>
              <a:rPr lang="en" sz="1500">
                <a:latin typeface="EB Garamond"/>
                <a:ea typeface="EB Garamond"/>
                <a:cs typeface="EB Garamond"/>
                <a:sym typeface="EB Garamond"/>
              </a:rPr>
              <a:t>Loving Wife and mother</a:t>
            </a:r>
            <a:endParaRPr sz="1500">
              <a:latin typeface="EB Garamond"/>
              <a:ea typeface="EB Garamond"/>
              <a:cs typeface="EB Garamond"/>
              <a:sym typeface="EB Garamond"/>
            </a:endParaRPr>
          </a:p>
        </p:txBody>
      </p:sp>
      <p:sp>
        <p:nvSpPr>
          <p:cNvPr id="88" name="Google Shape;88;p16"/>
          <p:cNvSpPr txBox="1"/>
          <p:nvPr/>
        </p:nvSpPr>
        <p:spPr>
          <a:xfrm>
            <a:off x="6580675" y="3431725"/>
            <a:ext cx="2464500" cy="159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EB Garamond"/>
                <a:ea typeface="EB Garamond"/>
                <a:cs typeface="EB Garamond"/>
                <a:sym typeface="EB Garamond"/>
              </a:rPr>
              <a:t>“</a:t>
            </a:r>
            <a:r>
              <a:rPr i="1" lang="en" sz="1300">
                <a:latin typeface="EB Garamond"/>
                <a:ea typeface="EB Garamond"/>
                <a:cs typeface="EB Garamond"/>
                <a:sym typeface="EB Garamond"/>
              </a:rPr>
              <a:t>At one point I was an advocate, an activist; and now my activism is expressed in building beloved community, through mediation and deep dialogue</a:t>
            </a:r>
            <a:r>
              <a:rPr lang="en" sz="1300">
                <a:latin typeface="EB Garamond"/>
                <a:ea typeface="EB Garamond"/>
                <a:cs typeface="EB Garamond"/>
                <a:sym typeface="EB Garamond"/>
              </a:rPr>
              <a:t>”- Aunty Pua</a:t>
            </a:r>
            <a:endParaRPr sz="1300">
              <a:latin typeface="EB Garamond"/>
              <a:ea typeface="EB Garamond"/>
              <a:cs typeface="EB Garamond"/>
              <a:sym typeface="EB Garamond"/>
            </a:endParaRPr>
          </a:p>
        </p:txBody>
      </p:sp>
      <p:sp>
        <p:nvSpPr>
          <p:cNvPr id="89" name="Google Shape;89;p16"/>
          <p:cNvSpPr txBox="1"/>
          <p:nvPr/>
        </p:nvSpPr>
        <p:spPr>
          <a:xfrm>
            <a:off x="165050" y="1253275"/>
            <a:ext cx="4756800" cy="6333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SzPts val="1500"/>
              <a:buFont typeface="EB Garamond"/>
              <a:buChar char="●"/>
            </a:pPr>
            <a:r>
              <a:rPr lang="en" sz="1500">
                <a:latin typeface="EB Garamond"/>
                <a:ea typeface="EB Garamond"/>
                <a:cs typeface="EB Garamond"/>
                <a:sym typeface="EB Garamond"/>
              </a:rPr>
              <a:t>Christabelle Yoshie Puanani Sonoda Burgess </a:t>
            </a:r>
            <a:endParaRPr sz="1500">
              <a:latin typeface="EB Garamond"/>
              <a:ea typeface="EB Garamond"/>
              <a:cs typeface="EB Garamond"/>
              <a:sym typeface="EB Garamond"/>
            </a:endParaRPr>
          </a:p>
          <a:p>
            <a:pPr indent="0" lvl="0" marL="0" rtl="0" algn="l">
              <a:spcBef>
                <a:spcPts val="0"/>
              </a:spcBef>
              <a:spcAft>
                <a:spcPts val="0"/>
              </a:spcAft>
              <a:buNone/>
            </a:pPr>
            <a:r>
              <a:rPr lang="en" sz="1000">
                <a:latin typeface="EB Garamond"/>
                <a:ea typeface="EB Garamond"/>
                <a:cs typeface="EB Garamond"/>
                <a:sym typeface="EB Garamond"/>
              </a:rPr>
              <a:t>                     </a:t>
            </a:r>
            <a:r>
              <a:rPr lang="en" sz="1200">
                <a:latin typeface="EB Garamond"/>
                <a:ea typeface="EB Garamond"/>
                <a:cs typeface="EB Garamond"/>
                <a:sym typeface="EB Garamond"/>
              </a:rPr>
              <a:t>(you MUST read her poem “Choosing my name”!)</a:t>
            </a:r>
            <a:endParaRPr sz="1200">
              <a:latin typeface="EB Garamond"/>
              <a:ea typeface="EB Garamond"/>
              <a:cs typeface="EB Garamond"/>
              <a:sym typeface="EB Garamond"/>
            </a:endParaRPr>
          </a:p>
        </p:txBody>
      </p:sp>
      <p:sp>
        <p:nvSpPr>
          <p:cNvPr id="90" name="Google Shape;90;p16"/>
          <p:cNvSpPr txBox="1"/>
          <p:nvPr/>
        </p:nvSpPr>
        <p:spPr>
          <a:xfrm>
            <a:off x="40675" y="2788275"/>
            <a:ext cx="2898900" cy="472500"/>
          </a:xfrm>
          <a:prstGeom prst="rect">
            <a:avLst/>
          </a:prstGeom>
          <a:noFill/>
          <a:ln>
            <a:noFill/>
          </a:ln>
        </p:spPr>
        <p:txBody>
          <a:bodyPr anchorCtr="0" anchor="t" bIns="91425" lIns="91425" spcFirstLastPara="1" rIns="91425" wrap="square" tIns="91425">
            <a:noAutofit/>
          </a:bodyPr>
          <a:lstStyle/>
          <a:p>
            <a:pPr indent="-323850" lvl="0" marL="457200" rtl="0" algn="l">
              <a:spcBef>
                <a:spcPts val="0"/>
              </a:spcBef>
              <a:spcAft>
                <a:spcPts val="0"/>
              </a:spcAft>
              <a:buSzPts val="1500"/>
              <a:buFont typeface="EB Garamond"/>
              <a:buChar char="●"/>
            </a:pPr>
            <a:r>
              <a:rPr lang="en" sz="1500">
                <a:latin typeface="EB Garamond"/>
                <a:ea typeface="EB Garamond"/>
                <a:cs typeface="EB Garamond"/>
                <a:sym typeface="EB Garamond"/>
              </a:rPr>
              <a:t>Resident of Wai’anae</a:t>
            </a:r>
            <a:endParaRPr sz="1500">
              <a:latin typeface="EB Garamond"/>
              <a:ea typeface="EB Garamond"/>
              <a:cs typeface="EB Garamond"/>
              <a:sym typeface="EB Garamond"/>
            </a:endParaRPr>
          </a:p>
        </p:txBody>
      </p:sp>
      <p:sp>
        <p:nvSpPr>
          <p:cNvPr id="91" name="Google Shape;91;p16"/>
          <p:cNvSpPr txBox="1"/>
          <p:nvPr/>
        </p:nvSpPr>
        <p:spPr>
          <a:xfrm>
            <a:off x="6363475" y="2539000"/>
            <a:ext cx="2898900" cy="803400"/>
          </a:xfrm>
          <a:prstGeom prst="rect">
            <a:avLst/>
          </a:prstGeom>
          <a:noFill/>
          <a:ln>
            <a:noFill/>
          </a:ln>
        </p:spPr>
        <p:txBody>
          <a:bodyPr anchorCtr="0" anchor="t" bIns="91425" lIns="91425" spcFirstLastPara="1" rIns="91425" wrap="square" tIns="91425">
            <a:noAutofit/>
          </a:bodyPr>
          <a:lstStyle/>
          <a:p>
            <a:pPr indent="-330200" lvl="0" marL="457200" rtl="0" algn="l">
              <a:spcBef>
                <a:spcPts val="0"/>
              </a:spcBef>
              <a:spcAft>
                <a:spcPts val="0"/>
              </a:spcAft>
              <a:buSzPts val="1600"/>
              <a:buFont typeface="EB Garamond"/>
              <a:buChar char="●"/>
            </a:pPr>
            <a:r>
              <a:rPr b="1" lang="en" sz="1600">
                <a:latin typeface="EB Garamond"/>
                <a:ea typeface="EB Garamond"/>
                <a:cs typeface="EB Garamond"/>
                <a:sym typeface="EB Garamond"/>
              </a:rPr>
              <a:t>   </a:t>
            </a:r>
            <a:r>
              <a:rPr b="1" i="1" lang="en" sz="1500">
                <a:latin typeface="EB Garamond"/>
                <a:ea typeface="EB Garamond"/>
                <a:cs typeface="EB Garamond"/>
                <a:sym typeface="EB Garamond"/>
              </a:rPr>
              <a:t>Overall Bad </a:t>
            </a:r>
            <a:endParaRPr b="1" i="1" sz="1500">
              <a:latin typeface="EB Garamond"/>
              <a:ea typeface="EB Garamond"/>
              <a:cs typeface="EB Garamond"/>
              <a:sym typeface="EB Garamond"/>
            </a:endParaRPr>
          </a:p>
          <a:p>
            <a:pPr indent="0" lvl="0" marL="0" rtl="0" algn="l">
              <a:spcBef>
                <a:spcPts val="0"/>
              </a:spcBef>
              <a:spcAft>
                <a:spcPts val="0"/>
              </a:spcAft>
              <a:buNone/>
            </a:pPr>
            <a:r>
              <a:rPr b="1" i="1" lang="en" sz="1500">
                <a:latin typeface="EB Garamond"/>
                <a:ea typeface="EB Garamond"/>
                <a:cs typeface="EB Garamond"/>
                <a:sym typeface="EB Garamond"/>
              </a:rPr>
              <a:t>   	Mamma Jamma</a:t>
            </a:r>
            <a:endParaRPr b="1" i="1" sz="1500">
              <a:latin typeface="EB Garamond"/>
              <a:ea typeface="EB Garamond"/>
              <a:cs typeface="EB Garamond"/>
              <a:sym typeface="EB Garamond"/>
            </a:endParaRPr>
          </a:p>
        </p:txBody>
      </p:sp>
      <p:sp>
        <p:nvSpPr>
          <p:cNvPr id="92" name="Google Shape;92;p16"/>
          <p:cNvSpPr txBox="1"/>
          <p:nvPr/>
        </p:nvSpPr>
        <p:spPr>
          <a:xfrm>
            <a:off x="5409800" y="1295013"/>
            <a:ext cx="3232500" cy="747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EB Garamond"/>
              <a:buChar char="●"/>
            </a:pPr>
            <a:r>
              <a:rPr lang="en">
                <a:solidFill>
                  <a:schemeClr val="dk1"/>
                </a:solidFill>
                <a:latin typeface="EB Garamond"/>
                <a:ea typeface="EB Garamond"/>
                <a:cs typeface="EB Garamond"/>
                <a:sym typeface="EB Garamond"/>
              </a:rPr>
              <a:t>She is also a poet and a cultural translator and mediator</a:t>
            </a:r>
            <a:endParaRPr>
              <a:latin typeface="EB Garamond"/>
              <a:ea typeface="EB Garamond"/>
              <a:cs typeface="EB Garamond"/>
              <a:sym typeface="EB Garamon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pic>
        <p:nvPicPr>
          <p:cNvPr id="97" name="Google Shape;97;p17"/>
          <p:cNvPicPr preferRelativeResize="0"/>
          <p:nvPr/>
        </p:nvPicPr>
        <p:blipFill>
          <a:blip r:embed="rId3">
            <a:alphaModFix amt="20000"/>
          </a:blip>
          <a:stretch>
            <a:fillRect/>
          </a:stretch>
        </p:blipFill>
        <p:spPr>
          <a:xfrm>
            <a:off x="0" y="0"/>
            <a:ext cx="9144000" cy="5143500"/>
          </a:xfrm>
          <a:prstGeom prst="rect">
            <a:avLst/>
          </a:prstGeom>
          <a:noFill/>
          <a:ln>
            <a:noFill/>
          </a:ln>
        </p:spPr>
      </p:pic>
      <p:sp>
        <p:nvSpPr>
          <p:cNvPr id="98" name="Google Shape;98;p17"/>
          <p:cNvSpPr txBox="1"/>
          <p:nvPr/>
        </p:nvSpPr>
        <p:spPr>
          <a:xfrm>
            <a:off x="404850" y="114200"/>
            <a:ext cx="8334300" cy="79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000" u="sng">
                <a:latin typeface="EB Garamond"/>
                <a:ea typeface="EB Garamond"/>
                <a:cs typeface="EB Garamond"/>
                <a:sym typeface="EB Garamond"/>
              </a:rPr>
              <a:t>Community</a:t>
            </a:r>
            <a:r>
              <a:rPr b="1" lang="en" sz="4000" u="sng">
                <a:latin typeface="EB Garamond"/>
                <a:ea typeface="EB Garamond"/>
                <a:cs typeface="EB Garamond"/>
                <a:sym typeface="EB Garamond"/>
              </a:rPr>
              <a:t>: What does it represent?</a:t>
            </a:r>
            <a:endParaRPr b="1" sz="4000" u="sng">
              <a:latin typeface="EB Garamond"/>
              <a:ea typeface="EB Garamond"/>
              <a:cs typeface="EB Garamond"/>
              <a:sym typeface="EB Garamond"/>
            </a:endParaRPr>
          </a:p>
        </p:txBody>
      </p:sp>
      <p:sp>
        <p:nvSpPr>
          <p:cNvPr id="99" name="Google Shape;99;p17"/>
          <p:cNvSpPr txBox="1"/>
          <p:nvPr/>
        </p:nvSpPr>
        <p:spPr>
          <a:xfrm>
            <a:off x="746550" y="4755600"/>
            <a:ext cx="7650900" cy="38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EB Garamond"/>
                <a:ea typeface="EB Garamond"/>
                <a:cs typeface="EB Garamond"/>
                <a:sym typeface="EB Garamond"/>
              </a:rPr>
              <a:t>Source: https://huntnewsnu.com/60441/editorial/op-eds/coloumn-cultural-appropriation-or-cultural-appreciation/</a:t>
            </a:r>
            <a:endParaRPr sz="1300">
              <a:latin typeface="EB Garamond"/>
              <a:ea typeface="EB Garamond"/>
              <a:cs typeface="EB Garamond"/>
              <a:sym typeface="EB Garamond"/>
            </a:endParaRPr>
          </a:p>
        </p:txBody>
      </p:sp>
      <p:sp>
        <p:nvSpPr>
          <p:cNvPr id="100" name="Google Shape;100;p17"/>
          <p:cNvSpPr txBox="1"/>
          <p:nvPr/>
        </p:nvSpPr>
        <p:spPr>
          <a:xfrm>
            <a:off x="1647300" y="907100"/>
            <a:ext cx="5849400" cy="461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600"/>
              <a:t>“ </a:t>
            </a:r>
            <a:r>
              <a:rPr b="1" i="1" lang="en" sz="1600"/>
              <a:t>A feeling of fellowship with others</a:t>
            </a:r>
            <a:r>
              <a:rPr b="1" lang="en" sz="1600"/>
              <a:t>”- Oxford Dictionary</a:t>
            </a:r>
            <a:endParaRPr b="1" sz="1600"/>
          </a:p>
        </p:txBody>
      </p:sp>
      <p:sp>
        <p:nvSpPr>
          <p:cNvPr id="101" name="Google Shape;101;p17"/>
          <p:cNvSpPr txBox="1"/>
          <p:nvPr/>
        </p:nvSpPr>
        <p:spPr>
          <a:xfrm>
            <a:off x="-50375" y="1368500"/>
            <a:ext cx="9144000" cy="3716400"/>
          </a:xfrm>
          <a:prstGeom prst="rect">
            <a:avLst/>
          </a:prstGeom>
          <a:noFill/>
          <a:ln>
            <a:noFill/>
          </a:ln>
        </p:spPr>
        <p:txBody>
          <a:bodyPr anchorCtr="0" anchor="t" bIns="91425" lIns="91425" spcFirstLastPara="1" rIns="91425" wrap="square" tIns="91425">
            <a:noAutofit/>
          </a:bodyPr>
          <a:lstStyle/>
          <a:p>
            <a:pPr indent="-330200" lvl="0" marL="457200" rtl="0" algn="l">
              <a:lnSpc>
                <a:spcPct val="100000"/>
              </a:lnSpc>
              <a:spcBef>
                <a:spcPts val="1200"/>
              </a:spcBef>
              <a:spcAft>
                <a:spcPts val="0"/>
              </a:spcAft>
              <a:buSzPts val="1600"/>
              <a:buFont typeface="EB Garamond"/>
              <a:buChar char="●"/>
            </a:pPr>
            <a:r>
              <a:rPr b="1" lang="en" sz="1600">
                <a:solidFill>
                  <a:schemeClr val="dk1"/>
                </a:solidFill>
                <a:latin typeface="EB Garamond"/>
                <a:ea typeface="EB Garamond"/>
                <a:cs typeface="EB Garamond"/>
                <a:sym typeface="EB Garamond"/>
              </a:rPr>
              <a:t>Research indicates that we “have a fundamental need to feel that [we] are an important part of a larger community that is valuable, supportive, and affirming” (Gieg, 2016)</a:t>
            </a:r>
            <a:endParaRPr b="1" sz="1600">
              <a:solidFill>
                <a:schemeClr val="dk1"/>
              </a:solidFill>
              <a:latin typeface="EB Garamond"/>
              <a:ea typeface="EB Garamond"/>
              <a:cs typeface="EB Garamond"/>
              <a:sym typeface="EB Garamond"/>
            </a:endParaRPr>
          </a:p>
          <a:p>
            <a:pPr indent="-330200" lvl="0" marL="457200" rtl="0" algn="l">
              <a:lnSpc>
                <a:spcPct val="100000"/>
              </a:lnSpc>
              <a:spcBef>
                <a:spcPts val="1200"/>
              </a:spcBef>
              <a:spcAft>
                <a:spcPts val="0"/>
              </a:spcAft>
              <a:buSzPts val="1600"/>
              <a:buFont typeface="EB Garamond"/>
              <a:buChar char="●"/>
            </a:pPr>
            <a:r>
              <a:rPr b="1" lang="en" sz="1600">
                <a:latin typeface="EB Garamond"/>
                <a:ea typeface="EB Garamond"/>
                <a:cs typeface="EB Garamond"/>
                <a:sym typeface="EB Garamond"/>
              </a:rPr>
              <a:t>Community can be loosely defined by birthplace, social group, discourse, employer, sport teams, hobby groups, clubs, and many others in between. The importance of recognizing the community(ies) we belong to, help us to identify who we are and where we feel most understood and celebrated. </a:t>
            </a:r>
            <a:endParaRPr b="1" sz="1600">
              <a:latin typeface="EB Garamond"/>
              <a:ea typeface="EB Garamond"/>
              <a:cs typeface="EB Garamond"/>
              <a:sym typeface="EB Garamond"/>
            </a:endParaRPr>
          </a:p>
          <a:p>
            <a:pPr indent="-330200" lvl="0" marL="457200" rtl="0" algn="l">
              <a:lnSpc>
                <a:spcPct val="100000"/>
              </a:lnSpc>
              <a:spcBef>
                <a:spcPts val="1200"/>
              </a:spcBef>
              <a:spcAft>
                <a:spcPts val="0"/>
              </a:spcAft>
              <a:buSzPts val="1600"/>
              <a:buFont typeface="EB Garamond"/>
              <a:buChar char="●"/>
            </a:pPr>
            <a:r>
              <a:rPr b="1" lang="en" sz="1600">
                <a:latin typeface="EB Garamond"/>
                <a:ea typeface="EB Garamond"/>
                <a:cs typeface="EB Garamond"/>
                <a:sym typeface="EB Garamond"/>
              </a:rPr>
              <a:t>Communities represents our </a:t>
            </a:r>
            <a:r>
              <a:rPr b="1" i="1" lang="en" sz="1600" u="sng">
                <a:latin typeface="EB Garamond"/>
                <a:ea typeface="EB Garamond"/>
                <a:cs typeface="EB Garamond"/>
                <a:sym typeface="EB Garamond"/>
              </a:rPr>
              <a:t>Sense of belonging</a:t>
            </a:r>
            <a:r>
              <a:rPr b="1" lang="en" sz="1600">
                <a:latin typeface="EB Garamond"/>
                <a:ea typeface="EB Garamond"/>
                <a:cs typeface="EB Garamond"/>
                <a:sym typeface="EB Garamond"/>
              </a:rPr>
              <a:t>. In essence, communities are a representation of our core values and beliefs, where all those apart of the same community(ies) share similar outlooks</a:t>
            </a:r>
            <a:br>
              <a:rPr b="1" lang="en" sz="1600">
                <a:latin typeface="EB Garamond"/>
                <a:ea typeface="EB Garamond"/>
                <a:cs typeface="EB Garamond"/>
                <a:sym typeface="EB Garamond"/>
              </a:rPr>
            </a:br>
            <a:endParaRPr b="1" sz="1600">
              <a:latin typeface="EB Garamond"/>
              <a:ea typeface="EB Garamond"/>
              <a:cs typeface="EB Garamond"/>
              <a:sym typeface="EB Garamond"/>
            </a:endParaRPr>
          </a:p>
          <a:p>
            <a:pPr indent="-330200" lvl="0" marL="457200" rtl="0" algn="l">
              <a:lnSpc>
                <a:spcPct val="100000"/>
              </a:lnSpc>
              <a:spcBef>
                <a:spcPts val="0"/>
              </a:spcBef>
              <a:spcAft>
                <a:spcPts val="0"/>
              </a:spcAft>
              <a:buSzPts val="1600"/>
              <a:buFont typeface="EB Garamond"/>
              <a:buChar char="●"/>
            </a:pPr>
            <a:r>
              <a:rPr b="1" lang="en" sz="1600">
                <a:latin typeface="EB Garamond"/>
                <a:ea typeface="EB Garamond"/>
                <a:cs typeface="EB Garamond"/>
                <a:sym typeface="EB Garamond"/>
              </a:rPr>
              <a:t>The Building a Beloved Community Framework</a:t>
            </a:r>
            <a:r>
              <a:rPr b="1" lang="en" sz="1600">
                <a:latin typeface="EB Garamond"/>
                <a:ea typeface="EB Garamond"/>
                <a:cs typeface="EB Garamond"/>
                <a:sym typeface="EB Garamond"/>
              </a:rPr>
              <a:t> encourages the unification of all by using its core principles to help “people come together to dream, heal and build their beloved community” (Aunty Pua)</a:t>
            </a:r>
            <a:endParaRPr b="1" sz="1600">
              <a:latin typeface="EB Garamond"/>
              <a:ea typeface="EB Garamond"/>
              <a:cs typeface="EB Garamond"/>
              <a:sym typeface="EB Garamon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18"/>
          <p:cNvPicPr preferRelativeResize="0"/>
          <p:nvPr/>
        </p:nvPicPr>
        <p:blipFill>
          <a:blip r:embed="rId3">
            <a:alphaModFix amt="20000"/>
          </a:blip>
          <a:stretch>
            <a:fillRect/>
          </a:stretch>
        </p:blipFill>
        <p:spPr>
          <a:xfrm>
            <a:off x="0" y="0"/>
            <a:ext cx="9144000" cy="5143500"/>
          </a:xfrm>
          <a:prstGeom prst="rect">
            <a:avLst/>
          </a:prstGeom>
          <a:noFill/>
          <a:ln>
            <a:noFill/>
          </a:ln>
        </p:spPr>
      </p:pic>
      <p:sp>
        <p:nvSpPr>
          <p:cNvPr id="107" name="Google Shape;107;p18"/>
          <p:cNvSpPr txBox="1"/>
          <p:nvPr/>
        </p:nvSpPr>
        <p:spPr>
          <a:xfrm>
            <a:off x="578100" y="220700"/>
            <a:ext cx="7987800" cy="914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EB Garamond"/>
                <a:ea typeface="EB Garamond"/>
                <a:cs typeface="EB Garamond"/>
                <a:sym typeface="EB Garamond"/>
              </a:rPr>
              <a:t>Trust: The Pillars of Foundation</a:t>
            </a:r>
            <a:endParaRPr b="1" sz="4000">
              <a:latin typeface="EB Garamond"/>
              <a:ea typeface="EB Garamond"/>
              <a:cs typeface="EB Garamond"/>
              <a:sym typeface="EB Garamond"/>
            </a:endParaRPr>
          </a:p>
        </p:txBody>
      </p:sp>
      <p:sp>
        <p:nvSpPr>
          <p:cNvPr id="108" name="Google Shape;108;p18"/>
          <p:cNvSpPr txBox="1"/>
          <p:nvPr/>
        </p:nvSpPr>
        <p:spPr>
          <a:xfrm>
            <a:off x="189150" y="4803225"/>
            <a:ext cx="8765700" cy="462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latin typeface="EB Garamond"/>
                <a:ea typeface="EB Garamond"/>
                <a:cs typeface="EB Garamond"/>
                <a:sym typeface="EB Garamond"/>
              </a:rPr>
              <a:t>Source: https://digitalworkplacegroup.com/2020/01/22/nurturing-cultures-of-inclusivity-and-belonging-with-the-digital-workplace/</a:t>
            </a:r>
            <a:endParaRPr sz="1300">
              <a:latin typeface="EB Garamond"/>
              <a:ea typeface="EB Garamond"/>
              <a:cs typeface="EB Garamond"/>
              <a:sym typeface="EB Garamond"/>
            </a:endParaRPr>
          </a:p>
        </p:txBody>
      </p:sp>
      <p:sp>
        <p:nvSpPr>
          <p:cNvPr id="109" name="Google Shape;109;p18"/>
          <p:cNvSpPr txBox="1"/>
          <p:nvPr/>
        </p:nvSpPr>
        <p:spPr>
          <a:xfrm>
            <a:off x="228600" y="1175650"/>
            <a:ext cx="8534400" cy="33855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SzPts val="1600"/>
              <a:buFont typeface="EB Garamond"/>
              <a:buChar char="●"/>
            </a:pPr>
            <a:r>
              <a:rPr b="1" lang="en" sz="1600">
                <a:latin typeface="EB Garamond"/>
                <a:ea typeface="EB Garamond"/>
                <a:cs typeface="EB Garamond"/>
                <a:sym typeface="EB Garamond"/>
              </a:rPr>
              <a:t>According to Meyer et. al. “Trust is crucial in many different levels of society” (Meyer et. al, 2017)</a:t>
            </a:r>
            <a:endParaRPr b="1" sz="1600">
              <a:latin typeface="EB Garamond"/>
              <a:ea typeface="EB Garamond"/>
              <a:cs typeface="EB Garamond"/>
              <a:sym typeface="EB Garamond"/>
            </a:endParaRPr>
          </a:p>
          <a:p>
            <a:pPr indent="0" lvl="0" marL="0" rtl="0" algn="l">
              <a:lnSpc>
                <a:spcPct val="115000"/>
              </a:lnSpc>
              <a:spcBef>
                <a:spcPts val="0"/>
              </a:spcBef>
              <a:spcAft>
                <a:spcPts val="0"/>
              </a:spcAft>
              <a:buNone/>
            </a:pPr>
            <a:r>
              <a:t/>
            </a:r>
            <a:endParaRPr b="1" sz="1600">
              <a:latin typeface="EB Garamond"/>
              <a:ea typeface="EB Garamond"/>
              <a:cs typeface="EB Garamond"/>
              <a:sym typeface="EB Garamond"/>
            </a:endParaRPr>
          </a:p>
          <a:p>
            <a:pPr indent="-330200" lvl="0" marL="457200" rtl="0" algn="l">
              <a:lnSpc>
                <a:spcPct val="115000"/>
              </a:lnSpc>
              <a:spcBef>
                <a:spcPts val="0"/>
              </a:spcBef>
              <a:spcAft>
                <a:spcPts val="0"/>
              </a:spcAft>
              <a:buSzPts val="1600"/>
              <a:buFont typeface="EB Garamond"/>
              <a:buChar char="●"/>
            </a:pPr>
            <a:r>
              <a:rPr b="1" lang="en" sz="1600">
                <a:latin typeface="EB Garamond"/>
                <a:ea typeface="EB Garamond"/>
                <a:cs typeface="EB Garamond"/>
                <a:sym typeface="EB Garamond"/>
              </a:rPr>
              <a:t>Trust is not only needed for interpersonal relationships, but relationships of all levels. </a:t>
            </a:r>
            <a:endParaRPr b="1" sz="1600">
              <a:latin typeface="EB Garamond"/>
              <a:ea typeface="EB Garamond"/>
              <a:cs typeface="EB Garamond"/>
              <a:sym typeface="EB Garamond"/>
            </a:endParaRPr>
          </a:p>
          <a:p>
            <a:pPr indent="0" lvl="0" marL="0" rtl="0" algn="l">
              <a:lnSpc>
                <a:spcPct val="115000"/>
              </a:lnSpc>
              <a:spcBef>
                <a:spcPts val="0"/>
              </a:spcBef>
              <a:spcAft>
                <a:spcPts val="0"/>
              </a:spcAft>
              <a:buNone/>
            </a:pPr>
            <a:r>
              <a:t/>
            </a:r>
            <a:endParaRPr b="1" sz="1600">
              <a:latin typeface="EB Garamond"/>
              <a:ea typeface="EB Garamond"/>
              <a:cs typeface="EB Garamond"/>
              <a:sym typeface="EB Garamond"/>
            </a:endParaRPr>
          </a:p>
          <a:p>
            <a:pPr indent="-330200" lvl="0" marL="457200" rtl="0" algn="l">
              <a:lnSpc>
                <a:spcPct val="115000"/>
              </a:lnSpc>
              <a:spcBef>
                <a:spcPts val="0"/>
              </a:spcBef>
              <a:spcAft>
                <a:spcPts val="0"/>
              </a:spcAft>
              <a:buSzPts val="1600"/>
              <a:buFont typeface="EB Garamond"/>
              <a:buChar char="●"/>
            </a:pPr>
            <a:r>
              <a:rPr b="1" lang="en" sz="1600">
                <a:latin typeface="EB Garamond"/>
                <a:ea typeface="EB Garamond"/>
                <a:cs typeface="EB Garamond"/>
                <a:sym typeface="EB Garamond"/>
              </a:rPr>
              <a:t>To build trust, openness, acceptance, honesty, vulnerability, and responsibility are a few core values essential for the exchange of power.</a:t>
            </a:r>
            <a:endParaRPr b="1" sz="1600">
              <a:latin typeface="EB Garamond"/>
              <a:ea typeface="EB Garamond"/>
              <a:cs typeface="EB Garamond"/>
              <a:sym typeface="EB Garamond"/>
            </a:endParaRPr>
          </a:p>
          <a:p>
            <a:pPr indent="0" lvl="0" marL="0" rtl="0" algn="l">
              <a:lnSpc>
                <a:spcPct val="115000"/>
              </a:lnSpc>
              <a:spcBef>
                <a:spcPts val="0"/>
              </a:spcBef>
              <a:spcAft>
                <a:spcPts val="0"/>
              </a:spcAft>
              <a:buNone/>
            </a:pPr>
            <a:r>
              <a:t/>
            </a:r>
            <a:endParaRPr b="1" sz="1600">
              <a:latin typeface="EB Garamond"/>
              <a:ea typeface="EB Garamond"/>
              <a:cs typeface="EB Garamond"/>
              <a:sym typeface="EB Garamond"/>
            </a:endParaRPr>
          </a:p>
          <a:p>
            <a:pPr indent="-330200" lvl="0" marL="457200" rtl="0" algn="l">
              <a:lnSpc>
                <a:spcPct val="115000"/>
              </a:lnSpc>
              <a:spcBef>
                <a:spcPts val="0"/>
              </a:spcBef>
              <a:spcAft>
                <a:spcPts val="0"/>
              </a:spcAft>
              <a:buSzPts val="1600"/>
              <a:buFont typeface="EB Garamond"/>
              <a:buChar char="●"/>
            </a:pPr>
            <a:r>
              <a:rPr b="1" lang="en" sz="1600">
                <a:latin typeface="EB Garamond"/>
                <a:ea typeface="EB Garamond"/>
                <a:cs typeface="EB Garamond"/>
                <a:sym typeface="EB Garamond"/>
              </a:rPr>
              <a:t>How does trust relate to BABC?</a:t>
            </a:r>
            <a:endParaRPr b="1" sz="1600">
              <a:latin typeface="EB Garamond"/>
              <a:ea typeface="EB Garamond"/>
              <a:cs typeface="EB Garamond"/>
              <a:sym typeface="EB Garamond"/>
            </a:endParaRPr>
          </a:p>
          <a:p>
            <a:pPr indent="-330200" lvl="1" marL="914400" rtl="0" algn="l">
              <a:lnSpc>
                <a:spcPct val="115000"/>
              </a:lnSpc>
              <a:spcBef>
                <a:spcPts val="0"/>
              </a:spcBef>
              <a:spcAft>
                <a:spcPts val="0"/>
              </a:spcAft>
              <a:buSzPts val="1600"/>
              <a:buFont typeface="EB Garamond"/>
              <a:buChar char="○"/>
            </a:pPr>
            <a:r>
              <a:rPr b="1" lang="en" sz="1600">
                <a:latin typeface="EB Garamond"/>
                <a:ea typeface="EB Garamond"/>
                <a:cs typeface="EB Garamond"/>
                <a:sym typeface="EB Garamond"/>
              </a:rPr>
              <a:t>Trust is essential in team building and the creation of a community of strength.</a:t>
            </a:r>
            <a:endParaRPr b="1" sz="1600">
              <a:latin typeface="EB Garamond"/>
              <a:ea typeface="EB Garamond"/>
              <a:cs typeface="EB Garamond"/>
              <a:sym typeface="EB Garamond"/>
            </a:endParaRPr>
          </a:p>
          <a:p>
            <a:pPr indent="0" lvl="0" marL="0" rtl="0" algn="l">
              <a:lnSpc>
                <a:spcPct val="115000"/>
              </a:lnSpc>
              <a:spcBef>
                <a:spcPts val="0"/>
              </a:spcBef>
              <a:spcAft>
                <a:spcPts val="0"/>
              </a:spcAft>
              <a:buNone/>
            </a:pPr>
            <a:r>
              <a:t/>
            </a:r>
            <a:endParaRPr b="1" sz="1600">
              <a:latin typeface="EB Garamond"/>
              <a:ea typeface="EB Garamond"/>
              <a:cs typeface="EB Garamond"/>
              <a:sym typeface="EB Garamond"/>
            </a:endParaRPr>
          </a:p>
          <a:p>
            <a:pPr indent="-330200" lvl="0" marL="457200" rtl="0" algn="l">
              <a:lnSpc>
                <a:spcPct val="115000"/>
              </a:lnSpc>
              <a:spcBef>
                <a:spcPts val="0"/>
              </a:spcBef>
              <a:spcAft>
                <a:spcPts val="0"/>
              </a:spcAft>
              <a:buSzPts val="1600"/>
              <a:buFont typeface="EB Garamond"/>
              <a:buChar char="●"/>
            </a:pPr>
            <a:r>
              <a:rPr b="1" lang="en" sz="1600">
                <a:latin typeface="EB Garamond"/>
                <a:ea typeface="EB Garamond"/>
                <a:cs typeface="EB Garamond"/>
                <a:sym typeface="EB Garamond"/>
              </a:rPr>
              <a:t>An exercise to facilitate trust within communities is what we know as the “Weather Ball and Blue Sky Moment”</a:t>
            </a:r>
            <a:endParaRPr b="1" sz="1600">
              <a:latin typeface="EB Garamond"/>
              <a:ea typeface="EB Garamond"/>
              <a:cs typeface="EB Garamond"/>
              <a:sym typeface="EB Garamon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noFill/>
      </p:bgPr>
    </p:bg>
    <p:spTree>
      <p:nvGrpSpPr>
        <p:cNvPr id="113" name="Shape 113"/>
        <p:cNvGrpSpPr/>
        <p:nvPr/>
      </p:nvGrpSpPr>
      <p:grpSpPr>
        <a:xfrm>
          <a:off x="0" y="0"/>
          <a:ext cx="0" cy="0"/>
          <a:chOff x="0" y="0"/>
          <a:chExt cx="0" cy="0"/>
        </a:xfrm>
      </p:grpSpPr>
      <p:pic>
        <p:nvPicPr>
          <p:cNvPr id="114" name="Google Shape;114;p19"/>
          <p:cNvPicPr preferRelativeResize="0"/>
          <p:nvPr/>
        </p:nvPicPr>
        <p:blipFill>
          <a:blip r:embed="rId3">
            <a:alphaModFix amt="20000"/>
          </a:blip>
          <a:stretch>
            <a:fillRect/>
          </a:stretch>
        </p:blipFill>
        <p:spPr>
          <a:xfrm>
            <a:off x="-10206" y="0"/>
            <a:ext cx="9154206" cy="5143500"/>
          </a:xfrm>
          <a:prstGeom prst="rect">
            <a:avLst/>
          </a:prstGeom>
          <a:noFill/>
          <a:ln>
            <a:noFill/>
          </a:ln>
        </p:spPr>
      </p:pic>
      <p:sp>
        <p:nvSpPr>
          <p:cNvPr id="115" name="Google Shape;115;p19"/>
          <p:cNvSpPr txBox="1"/>
          <p:nvPr/>
        </p:nvSpPr>
        <p:spPr>
          <a:xfrm>
            <a:off x="578100" y="220700"/>
            <a:ext cx="7987800" cy="914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EB Garamond"/>
                <a:ea typeface="EB Garamond"/>
                <a:cs typeface="EB Garamond"/>
                <a:sym typeface="EB Garamond"/>
              </a:rPr>
              <a:t>Weather Ball &amp; Blue Sky Moment</a:t>
            </a:r>
            <a:endParaRPr b="1" sz="4000">
              <a:latin typeface="EB Garamond"/>
              <a:ea typeface="EB Garamond"/>
              <a:cs typeface="EB Garamond"/>
              <a:sym typeface="EB Garamond"/>
            </a:endParaRPr>
          </a:p>
        </p:txBody>
      </p:sp>
      <p:sp>
        <p:nvSpPr>
          <p:cNvPr id="116" name="Google Shape;116;p19"/>
          <p:cNvSpPr txBox="1"/>
          <p:nvPr/>
        </p:nvSpPr>
        <p:spPr>
          <a:xfrm>
            <a:off x="189150" y="4803225"/>
            <a:ext cx="8765700" cy="462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300">
                <a:latin typeface="EB Garamond"/>
                <a:ea typeface="EB Garamond"/>
                <a:cs typeface="EB Garamond"/>
                <a:sym typeface="EB Garamond"/>
              </a:rPr>
              <a:t>https://www.shutterstock.com/video/clip-8739238-beach-ball-floating-on-water-loop-ready</a:t>
            </a:r>
            <a:endParaRPr sz="1300">
              <a:latin typeface="EB Garamond"/>
              <a:ea typeface="EB Garamond"/>
              <a:cs typeface="EB Garamond"/>
              <a:sym typeface="EB Garamond"/>
            </a:endParaRPr>
          </a:p>
        </p:txBody>
      </p:sp>
      <p:sp>
        <p:nvSpPr>
          <p:cNvPr id="117" name="Google Shape;117;p19"/>
          <p:cNvSpPr txBox="1"/>
          <p:nvPr/>
        </p:nvSpPr>
        <p:spPr>
          <a:xfrm>
            <a:off x="625650" y="1291400"/>
            <a:ext cx="7820400" cy="3056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EB Garamond"/>
                <a:ea typeface="EB Garamond"/>
                <a:cs typeface="EB Garamond"/>
                <a:sym typeface="EB Garamond"/>
              </a:rPr>
              <a:t>Weather Ball - What emotions do you feel today and explain in as “your weather”. </a:t>
            </a:r>
            <a:endParaRPr b="1" sz="1600">
              <a:latin typeface="EB Garamond"/>
              <a:ea typeface="EB Garamond"/>
              <a:cs typeface="EB Garamond"/>
              <a:sym typeface="EB Garamond"/>
            </a:endParaRPr>
          </a:p>
          <a:p>
            <a:pPr indent="-330200" lvl="0" marL="457200" rtl="0" algn="l">
              <a:spcBef>
                <a:spcPts val="0"/>
              </a:spcBef>
              <a:spcAft>
                <a:spcPts val="0"/>
              </a:spcAft>
              <a:buSzPts val="1600"/>
              <a:buFont typeface="EB Garamond"/>
              <a:buChar char="-"/>
            </a:pPr>
            <a:r>
              <a:rPr b="1" lang="en" sz="1600">
                <a:latin typeface="EB Garamond"/>
                <a:ea typeface="EB Garamond"/>
                <a:cs typeface="EB Garamond"/>
                <a:sym typeface="EB Garamond"/>
              </a:rPr>
              <a:t>ie. I’m excited = Sunshine all day, I had a few moments of anxiousness = partly cloudy, I’m a mess today = thunderstorming. </a:t>
            </a:r>
            <a:endParaRPr b="1" sz="1600">
              <a:latin typeface="EB Garamond"/>
              <a:ea typeface="EB Garamond"/>
              <a:cs typeface="EB Garamond"/>
              <a:sym typeface="EB Garamond"/>
            </a:endParaRPr>
          </a:p>
          <a:p>
            <a:pPr indent="-330200" lvl="0" marL="457200" rtl="0" algn="l">
              <a:spcBef>
                <a:spcPts val="0"/>
              </a:spcBef>
              <a:spcAft>
                <a:spcPts val="0"/>
              </a:spcAft>
              <a:buSzPts val="1600"/>
              <a:buFont typeface="EB Garamond"/>
              <a:buChar char="-"/>
            </a:pPr>
            <a:r>
              <a:rPr b="1" lang="en" sz="1600">
                <a:latin typeface="EB Garamond"/>
                <a:ea typeface="EB Garamond"/>
                <a:cs typeface="EB Garamond"/>
                <a:sym typeface="EB Garamond"/>
              </a:rPr>
              <a:t>Whatever your weather ball may be, own it, and speak your truth. </a:t>
            </a:r>
            <a:endParaRPr b="1" sz="1600">
              <a:latin typeface="EB Garamond"/>
              <a:ea typeface="EB Garamond"/>
              <a:cs typeface="EB Garamond"/>
              <a:sym typeface="EB Garamond"/>
            </a:endParaRPr>
          </a:p>
          <a:p>
            <a:pPr indent="0" lvl="0" marL="0" rtl="0" algn="l">
              <a:spcBef>
                <a:spcPts val="0"/>
              </a:spcBef>
              <a:spcAft>
                <a:spcPts val="0"/>
              </a:spcAft>
              <a:buNone/>
            </a:pPr>
            <a:r>
              <a:t/>
            </a:r>
            <a:endParaRPr b="1" sz="1600">
              <a:latin typeface="EB Garamond"/>
              <a:ea typeface="EB Garamond"/>
              <a:cs typeface="EB Garamond"/>
              <a:sym typeface="EB Garamond"/>
            </a:endParaRPr>
          </a:p>
          <a:p>
            <a:pPr indent="0" lvl="0" marL="0" rtl="0" algn="l">
              <a:spcBef>
                <a:spcPts val="0"/>
              </a:spcBef>
              <a:spcAft>
                <a:spcPts val="0"/>
              </a:spcAft>
              <a:buNone/>
            </a:pPr>
            <a:r>
              <a:rPr b="1" lang="en" sz="1600">
                <a:latin typeface="EB Garamond"/>
                <a:ea typeface="EB Garamond"/>
                <a:cs typeface="EB Garamond"/>
                <a:sym typeface="EB Garamond"/>
              </a:rPr>
              <a:t>Blue Sky Moment - What are you looking forward to that will “clear” up your weather?</a:t>
            </a:r>
            <a:endParaRPr b="1" sz="1600">
              <a:latin typeface="EB Garamond"/>
              <a:ea typeface="EB Garamond"/>
              <a:cs typeface="EB Garamond"/>
              <a:sym typeface="EB Garamond"/>
            </a:endParaRPr>
          </a:p>
          <a:p>
            <a:pPr indent="-330200" lvl="0" marL="457200" rtl="0" algn="l">
              <a:spcBef>
                <a:spcPts val="0"/>
              </a:spcBef>
              <a:spcAft>
                <a:spcPts val="0"/>
              </a:spcAft>
              <a:buSzPts val="1600"/>
              <a:buFont typeface="EB Garamond"/>
              <a:buChar char="-"/>
            </a:pPr>
            <a:r>
              <a:rPr b="1" lang="en" sz="1600">
                <a:latin typeface="EB Garamond"/>
                <a:ea typeface="EB Garamond"/>
                <a:cs typeface="EB Garamond"/>
                <a:sym typeface="EB Garamond"/>
              </a:rPr>
              <a:t>ie. Clock strikes 5 and my favorite show is on, when my kids are sleeping and I get alone time, that morning run.</a:t>
            </a:r>
            <a:endParaRPr b="1" sz="1600">
              <a:latin typeface="EB Garamond"/>
              <a:ea typeface="EB Garamond"/>
              <a:cs typeface="EB Garamond"/>
              <a:sym typeface="EB Garamond"/>
            </a:endParaRPr>
          </a:p>
          <a:p>
            <a:pPr indent="-330200" lvl="0" marL="457200" rtl="0" algn="l">
              <a:spcBef>
                <a:spcPts val="0"/>
              </a:spcBef>
              <a:spcAft>
                <a:spcPts val="0"/>
              </a:spcAft>
              <a:buSzPts val="1600"/>
              <a:buFont typeface="EB Garamond"/>
              <a:buChar char="-"/>
            </a:pPr>
            <a:r>
              <a:rPr b="1" lang="en" sz="1600">
                <a:latin typeface="EB Garamond"/>
                <a:ea typeface="EB Garamond"/>
                <a:cs typeface="EB Garamond"/>
                <a:sym typeface="EB Garamond"/>
              </a:rPr>
              <a:t>Blue skies, like the weather, is a break in the day of what makes you happy</a:t>
            </a:r>
            <a:endParaRPr b="1" sz="1600">
              <a:latin typeface="EB Garamond"/>
              <a:ea typeface="EB Garamond"/>
              <a:cs typeface="EB Garamond"/>
              <a:sym typeface="EB Garamond"/>
            </a:endParaRPr>
          </a:p>
          <a:p>
            <a:pPr indent="0" lvl="0" marL="0" rtl="0" algn="l">
              <a:spcBef>
                <a:spcPts val="0"/>
              </a:spcBef>
              <a:spcAft>
                <a:spcPts val="0"/>
              </a:spcAft>
              <a:buNone/>
            </a:pPr>
            <a:r>
              <a:t/>
            </a:r>
            <a:endParaRPr b="1" sz="1600">
              <a:latin typeface="EB Garamond"/>
              <a:ea typeface="EB Garamond"/>
              <a:cs typeface="EB Garamond"/>
              <a:sym typeface="EB Garamond"/>
            </a:endParaRPr>
          </a:p>
          <a:p>
            <a:pPr indent="0" lvl="0" marL="0" rtl="0" algn="l">
              <a:spcBef>
                <a:spcPts val="0"/>
              </a:spcBef>
              <a:spcAft>
                <a:spcPts val="0"/>
              </a:spcAft>
              <a:buNone/>
            </a:pPr>
            <a:r>
              <a:rPr b="1" lang="en" sz="1600">
                <a:latin typeface="EB Garamond"/>
                <a:ea typeface="EB Garamond"/>
                <a:cs typeface="EB Garamond"/>
                <a:sym typeface="EB Garamond"/>
              </a:rPr>
              <a:t>How does this foster BABC?</a:t>
            </a:r>
            <a:endParaRPr b="1" sz="1600">
              <a:latin typeface="EB Garamond"/>
              <a:ea typeface="EB Garamond"/>
              <a:cs typeface="EB Garamond"/>
              <a:sym typeface="EB Garamond"/>
            </a:endParaRPr>
          </a:p>
          <a:p>
            <a:pPr indent="-330200" lvl="0" marL="457200" rtl="0" algn="l">
              <a:spcBef>
                <a:spcPts val="0"/>
              </a:spcBef>
              <a:spcAft>
                <a:spcPts val="0"/>
              </a:spcAft>
              <a:buSzPts val="1600"/>
              <a:buFont typeface="EB Garamond"/>
              <a:buChar char="-"/>
            </a:pPr>
            <a:r>
              <a:rPr b="1" lang="en" sz="1600">
                <a:latin typeface="EB Garamond"/>
                <a:ea typeface="EB Garamond"/>
                <a:cs typeface="EB Garamond"/>
                <a:sym typeface="EB Garamond"/>
              </a:rPr>
              <a:t>To develop trust, the individuals participating, need to have some level of vulnerability. </a:t>
            </a:r>
            <a:endParaRPr b="1" sz="1600">
              <a:latin typeface="EB Garamond"/>
              <a:ea typeface="EB Garamond"/>
              <a:cs typeface="EB Garamond"/>
              <a:sym typeface="EB Garamon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0"/>
          <p:cNvSpPr txBox="1"/>
          <p:nvPr/>
        </p:nvSpPr>
        <p:spPr>
          <a:xfrm>
            <a:off x="1214700" y="-2260700"/>
            <a:ext cx="6377100" cy="138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23" name="Google Shape;123;p20"/>
          <p:cNvPicPr preferRelativeResize="0"/>
          <p:nvPr/>
        </p:nvPicPr>
        <p:blipFill>
          <a:blip r:embed="rId3">
            <a:alphaModFix amt="20000"/>
          </a:blip>
          <a:stretch>
            <a:fillRect/>
          </a:stretch>
        </p:blipFill>
        <p:spPr>
          <a:xfrm>
            <a:off x="25" y="0"/>
            <a:ext cx="9143950" cy="5216700"/>
          </a:xfrm>
          <a:prstGeom prst="rect">
            <a:avLst/>
          </a:prstGeom>
          <a:noFill/>
          <a:ln>
            <a:noFill/>
          </a:ln>
        </p:spPr>
      </p:pic>
      <p:sp>
        <p:nvSpPr>
          <p:cNvPr id="124" name="Google Shape;124;p20"/>
          <p:cNvSpPr txBox="1"/>
          <p:nvPr/>
        </p:nvSpPr>
        <p:spPr>
          <a:xfrm>
            <a:off x="-29025" y="-11200"/>
            <a:ext cx="9144000" cy="1093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3700" u="sng">
                <a:latin typeface="EB Garamond"/>
                <a:ea typeface="EB Garamond"/>
                <a:cs typeface="EB Garamond"/>
                <a:sym typeface="EB Garamond"/>
              </a:rPr>
              <a:t>Effects of Weather ball and </a:t>
            </a:r>
            <a:r>
              <a:rPr b="1" lang="en" sz="3700" u="sng">
                <a:solidFill>
                  <a:srgbClr val="0000FF"/>
                </a:solidFill>
                <a:latin typeface="EB Garamond"/>
                <a:ea typeface="EB Garamond"/>
                <a:cs typeface="EB Garamond"/>
                <a:sym typeface="EB Garamond"/>
              </a:rPr>
              <a:t>Blue Sky Moment</a:t>
            </a:r>
            <a:r>
              <a:rPr b="1" lang="en" sz="3700" u="sng">
                <a:solidFill>
                  <a:srgbClr val="0000FF"/>
                </a:solidFill>
                <a:latin typeface="EB Garamond"/>
                <a:ea typeface="EB Garamond"/>
                <a:cs typeface="EB Garamond"/>
                <a:sym typeface="EB Garamond"/>
              </a:rPr>
              <a:t> </a:t>
            </a:r>
            <a:endParaRPr b="1" sz="3700" u="sng">
              <a:solidFill>
                <a:srgbClr val="0000FF"/>
              </a:solidFill>
              <a:latin typeface="EB Garamond"/>
              <a:ea typeface="EB Garamond"/>
              <a:cs typeface="EB Garamond"/>
              <a:sym typeface="EB Garamond"/>
            </a:endParaRPr>
          </a:p>
          <a:p>
            <a:pPr indent="0" lvl="0" marL="0" rtl="0" algn="ctr">
              <a:spcBef>
                <a:spcPts val="0"/>
              </a:spcBef>
              <a:spcAft>
                <a:spcPts val="0"/>
              </a:spcAft>
              <a:buNone/>
            </a:pPr>
            <a:r>
              <a:t/>
            </a:r>
            <a:endParaRPr b="1" sz="4000" u="sng">
              <a:solidFill>
                <a:srgbClr val="073763"/>
              </a:solidFill>
              <a:latin typeface="EB Garamond"/>
              <a:ea typeface="EB Garamond"/>
              <a:cs typeface="EB Garamond"/>
              <a:sym typeface="EB Garamond"/>
            </a:endParaRPr>
          </a:p>
        </p:txBody>
      </p:sp>
      <p:sp>
        <p:nvSpPr>
          <p:cNvPr id="125" name="Google Shape;125;p20"/>
          <p:cNvSpPr txBox="1"/>
          <p:nvPr/>
        </p:nvSpPr>
        <p:spPr>
          <a:xfrm>
            <a:off x="399450" y="4836300"/>
            <a:ext cx="8345100" cy="4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EB Garamond"/>
                <a:ea typeface="EB Garamond"/>
                <a:cs typeface="EB Garamond"/>
                <a:sym typeface="EB Garamond"/>
              </a:rPr>
              <a:t>Source: https://thementalfitnesscompany.com/blog/vulnerability-weakness-fear-hurt-betrayal-or-beauty-rawness-deep-love-power/</a:t>
            </a:r>
            <a:endParaRPr sz="1300">
              <a:latin typeface="EB Garamond"/>
              <a:ea typeface="EB Garamond"/>
              <a:cs typeface="EB Garamond"/>
              <a:sym typeface="EB Garamond"/>
            </a:endParaRPr>
          </a:p>
        </p:txBody>
      </p:sp>
      <p:sp>
        <p:nvSpPr>
          <p:cNvPr id="126" name="Google Shape;126;p20"/>
          <p:cNvSpPr txBox="1"/>
          <p:nvPr/>
        </p:nvSpPr>
        <p:spPr>
          <a:xfrm>
            <a:off x="442575" y="989550"/>
            <a:ext cx="8898900" cy="68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600">
                <a:latin typeface="EB Garamond"/>
                <a:ea typeface="EB Garamond"/>
                <a:cs typeface="EB Garamond"/>
                <a:sym typeface="EB Garamond"/>
              </a:rPr>
              <a:t>So what’s the point you might be asking?  Why do we share our “Emotional Weather”??</a:t>
            </a:r>
            <a:endParaRPr b="1" i="1" sz="1600">
              <a:latin typeface="EB Garamond"/>
              <a:ea typeface="EB Garamond"/>
              <a:cs typeface="EB Garamond"/>
              <a:sym typeface="EB Garamond"/>
            </a:endParaRPr>
          </a:p>
        </p:txBody>
      </p:sp>
      <p:sp>
        <p:nvSpPr>
          <p:cNvPr id="127" name="Google Shape;127;p20"/>
          <p:cNvSpPr txBox="1"/>
          <p:nvPr/>
        </p:nvSpPr>
        <p:spPr>
          <a:xfrm>
            <a:off x="1736700" y="1213463"/>
            <a:ext cx="5855100" cy="130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700" u="sng">
                <a:latin typeface="EB Garamond"/>
                <a:ea typeface="EB Garamond"/>
                <a:cs typeface="EB Garamond"/>
                <a:sym typeface="EB Garamond"/>
              </a:rPr>
              <a:t>We asked </a:t>
            </a:r>
            <a:r>
              <a:rPr b="1" lang="en" sz="1700" u="sng">
                <a:latin typeface="EB Garamond"/>
                <a:ea typeface="EB Garamond"/>
                <a:cs typeface="EB Garamond"/>
                <a:sym typeface="EB Garamond"/>
              </a:rPr>
              <a:t>ourselves</a:t>
            </a:r>
            <a:r>
              <a:rPr b="1" lang="en" sz="1700" u="sng">
                <a:latin typeface="EB Garamond"/>
                <a:ea typeface="EB Garamond"/>
                <a:cs typeface="EB Garamond"/>
                <a:sym typeface="EB Garamond"/>
              </a:rPr>
              <a:t> the same thing in the beginning</a:t>
            </a:r>
            <a:endParaRPr b="1" sz="1700" u="sng">
              <a:latin typeface="EB Garamond"/>
              <a:ea typeface="EB Garamond"/>
              <a:cs typeface="EB Garamond"/>
              <a:sym typeface="EB Garamond"/>
            </a:endParaRPr>
          </a:p>
          <a:p>
            <a:pPr indent="0" lvl="0" marL="0" rtl="0" algn="l">
              <a:spcBef>
                <a:spcPts val="0"/>
              </a:spcBef>
              <a:spcAft>
                <a:spcPts val="0"/>
              </a:spcAft>
              <a:buNone/>
            </a:pPr>
            <a:r>
              <a:t/>
            </a:r>
            <a:endParaRPr b="1" sz="1700">
              <a:latin typeface="EB Garamond"/>
              <a:ea typeface="EB Garamond"/>
              <a:cs typeface="EB Garamond"/>
              <a:sym typeface="EB Garamond"/>
            </a:endParaRPr>
          </a:p>
          <a:p>
            <a:pPr indent="0" lvl="0" marL="0" rtl="0" algn="l">
              <a:spcBef>
                <a:spcPts val="0"/>
              </a:spcBef>
              <a:spcAft>
                <a:spcPts val="0"/>
              </a:spcAft>
              <a:buNone/>
            </a:pPr>
            <a:r>
              <a:rPr b="1" lang="en" sz="1700">
                <a:latin typeface="EB Garamond"/>
                <a:ea typeface="EB Garamond"/>
                <a:cs typeface="EB Garamond"/>
                <a:sym typeface="EB Garamond"/>
              </a:rPr>
              <a:t>-We were all nervous</a:t>
            </a:r>
            <a:endParaRPr b="1" sz="1700">
              <a:latin typeface="EB Garamond"/>
              <a:ea typeface="EB Garamond"/>
              <a:cs typeface="EB Garamond"/>
              <a:sym typeface="EB Garamond"/>
            </a:endParaRPr>
          </a:p>
          <a:p>
            <a:pPr indent="0" lvl="0" marL="0" rtl="0" algn="l">
              <a:spcBef>
                <a:spcPts val="0"/>
              </a:spcBef>
              <a:spcAft>
                <a:spcPts val="0"/>
              </a:spcAft>
              <a:buNone/>
            </a:pPr>
            <a:r>
              <a:rPr b="1" lang="en" sz="1700">
                <a:latin typeface="EB Garamond"/>
                <a:ea typeface="EB Garamond"/>
                <a:cs typeface="EB Garamond"/>
                <a:sym typeface="EB Garamond"/>
              </a:rPr>
              <a:t>-We didn’t know </a:t>
            </a:r>
            <a:r>
              <a:rPr b="1" lang="en" sz="1700">
                <a:latin typeface="EB Garamond"/>
                <a:ea typeface="EB Garamond"/>
                <a:cs typeface="EB Garamond"/>
                <a:sym typeface="EB Garamond"/>
              </a:rPr>
              <a:t>each other</a:t>
            </a:r>
            <a:endParaRPr b="1" sz="1700">
              <a:latin typeface="EB Garamond"/>
              <a:ea typeface="EB Garamond"/>
              <a:cs typeface="EB Garamond"/>
              <a:sym typeface="EB Garamond"/>
            </a:endParaRPr>
          </a:p>
          <a:p>
            <a:pPr indent="0" lvl="0" marL="0" rtl="0" algn="l">
              <a:spcBef>
                <a:spcPts val="0"/>
              </a:spcBef>
              <a:spcAft>
                <a:spcPts val="0"/>
              </a:spcAft>
              <a:buNone/>
            </a:pPr>
            <a:r>
              <a:rPr b="1" lang="en" sz="1700">
                <a:latin typeface="EB Garamond"/>
                <a:ea typeface="EB Garamond"/>
                <a:cs typeface="EB Garamond"/>
                <a:sym typeface="EB Garamond"/>
              </a:rPr>
              <a:t>-We felt </a:t>
            </a:r>
            <a:r>
              <a:rPr b="1" lang="en" sz="1700" u="sng">
                <a:latin typeface="EB Garamond"/>
                <a:ea typeface="EB Garamond"/>
                <a:cs typeface="EB Garamond"/>
                <a:sym typeface="EB Garamond"/>
              </a:rPr>
              <a:t>VULNERABLE</a:t>
            </a:r>
            <a:r>
              <a:rPr b="1" lang="en" sz="1700">
                <a:latin typeface="EB Garamond"/>
                <a:ea typeface="EB Garamond"/>
                <a:cs typeface="EB Garamond"/>
                <a:sym typeface="EB Garamond"/>
              </a:rPr>
              <a:t> sharing our feelings with strangers</a:t>
            </a:r>
            <a:endParaRPr b="1" sz="1700">
              <a:latin typeface="EB Garamond"/>
              <a:ea typeface="EB Garamond"/>
              <a:cs typeface="EB Garamond"/>
              <a:sym typeface="EB Garamond"/>
            </a:endParaRPr>
          </a:p>
          <a:p>
            <a:pPr indent="0" lvl="0" marL="0" rtl="0" algn="l">
              <a:spcBef>
                <a:spcPts val="0"/>
              </a:spcBef>
              <a:spcAft>
                <a:spcPts val="0"/>
              </a:spcAft>
              <a:buNone/>
            </a:pPr>
            <a:r>
              <a:t/>
            </a:r>
            <a:endParaRPr sz="1600">
              <a:latin typeface="EB Garamond"/>
              <a:ea typeface="EB Garamond"/>
              <a:cs typeface="EB Garamond"/>
              <a:sym typeface="EB Garamond"/>
            </a:endParaRPr>
          </a:p>
        </p:txBody>
      </p:sp>
      <p:sp>
        <p:nvSpPr>
          <p:cNvPr id="128" name="Google Shape;128;p20"/>
          <p:cNvSpPr txBox="1"/>
          <p:nvPr/>
        </p:nvSpPr>
        <p:spPr>
          <a:xfrm>
            <a:off x="336150" y="2851263"/>
            <a:ext cx="1739400" cy="43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i="1" lang="en" sz="1700">
                <a:latin typeface="EB Garamond"/>
                <a:ea typeface="EB Garamond"/>
                <a:cs typeface="EB Garamond"/>
                <a:sym typeface="EB Garamond"/>
              </a:rPr>
              <a:t>But Then…..</a:t>
            </a:r>
            <a:endParaRPr b="1" i="1" sz="1700">
              <a:latin typeface="EB Garamond"/>
              <a:ea typeface="EB Garamond"/>
              <a:cs typeface="EB Garamond"/>
              <a:sym typeface="EB Garamond"/>
            </a:endParaRPr>
          </a:p>
        </p:txBody>
      </p:sp>
      <p:sp>
        <p:nvSpPr>
          <p:cNvPr id="129" name="Google Shape;129;p20"/>
          <p:cNvSpPr txBox="1"/>
          <p:nvPr/>
        </p:nvSpPr>
        <p:spPr>
          <a:xfrm>
            <a:off x="1675775" y="3177538"/>
            <a:ext cx="7468200" cy="153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latin typeface="EB Garamond"/>
                <a:ea typeface="EB Garamond"/>
                <a:cs typeface="EB Garamond"/>
                <a:sym typeface="EB Garamond"/>
              </a:rPr>
              <a:t>Our </a:t>
            </a:r>
            <a:r>
              <a:rPr b="1" lang="en" sz="1600">
                <a:latin typeface="EB Garamond"/>
                <a:ea typeface="EB Garamond"/>
                <a:cs typeface="EB Garamond"/>
                <a:sym typeface="EB Garamond"/>
              </a:rPr>
              <a:t>VULNERABILITY</a:t>
            </a:r>
            <a:r>
              <a:rPr b="1" lang="en" sz="1600">
                <a:latin typeface="EB Garamond"/>
                <a:ea typeface="EB Garamond"/>
                <a:cs typeface="EB Garamond"/>
                <a:sym typeface="EB Garamond"/>
              </a:rPr>
              <a:t> turned into a connecting factor to others in the group</a:t>
            </a:r>
            <a:endParaRPr b="1" sz="1600">
              <a:latin typeface="EB Garamond"/>
              <a:ea typeface="EB Garamond"/>
              <a:cs typeface="EB Garamond"/>
              <a:sym typeface="EB Garamond"/>
            </a:endParaRPr>
          </a:p>
          <a:p>
            <a:pPr indent="0" lvl="0" marL="0" rtl="0" algn="l">
              <a:spcBef>
                <a:spcPts val="0"/>
              </a:spcBef>
              <a:spcAft>
                <a:spcPts val="0"/>
              </a:spcAft>
              <a:buNone/>
            </a:pPr>
            <a:r>
              <a:rPr b="1" lang="en" sz="1600">
                <a:latin typeface="EB Garamond"/>
                <a:ea typeface="EB Garamond"/>
                <a:cs typeface="EB Garamond"/>
                <a:sym typeface="EB Garamond"/>
              </a:rPr>
              <a:t>-We learned others may be feeling just like us</a:t>
            </a:r>
            <a:endParaRPr b="1" sz="1600">
              <a:latin typeface="EB Garamond"/>
              <a:ea typeface="EB Garamond"/>
              <a:cs typeface="EB Garamond"/>
              <a:sym typeface="EB Garamond"/>
            </a:endParaRPr>
          </a:p>
          <a:p>
            <a:pPr indent="0" lvl="0" marL="0" rtl="0" algn="l">
              <a:spcBef>
                <a:spcPts val="0"/>
              </a:spcBef>
              <a:spcAft>
                <a:spcPts val="0"/>
              </a:spcAft>
              <a:buNone/>
            </a:pPr>
            <a:r>
              <a:rPr b="1" lang="en" sz="1600">
                <a:latin typeface="EB Garamond"/>
                <a:ea typeface="EB Garamond"/>
                <a:cs typeface="EB Garamond"/>
                <a:sym typeface="EB Garamond"/>
              </a:rPr>
              <a:t>-Or they may have dealt with similar things and could offer advice</a:t>
            </a:r>
            <a:endParaRPr b="1" sz="1600">
              <a:latin typeface="EB Garamond"/>
              <a:ea typeface="EB Garamond"/>
              <a:cs typeface="EB Garamond"/>
              <a:sym typeface="EB Garamond"/>
            </a:endParaRPr>
          </a:p>
          <a:p>
            <a:pPr indent="0" lvl="0" marL="0" rtl="0" algn="l">
              <a:spcBef>
                <a:spcPts val="0"/>
              </a:spcBef>
              <a:spcAft>
                <a:spcPts val="0"/>
              </a:spcAft>
              <a:buNone/>
            </a:pPr>
            <a:r>
              <a:rPr b="1" lang="en" sz="1600">
                <a:latin typeface="EB Garamond"/>
                <a:ea typeface="EB Garamond"/>
                <a:cs typeface="EB Garamond"/>
                <a:sym typeface="EB Garamond"/>
              </a:rPr>
              <a:t>-What was once a weakness, turned into a strength</a:t>
            </a:r>
            <a:endParaRPr b="1" sz="1600">
              <a:latin typeface="EB Garamond"/>
              <a:ea typeface="EB Garamond"/>
              <a:cs typeface="EB Garamond"/>
              <a:sym typeface="EB Garamond"/>
            </a:endParaRPr>
          </a:p>
          <a:p>
            <a:pPr indent="0" lvl="0" marL="0" rtl="0" algn="l">
              <a:spcBef>
                <a:spcPts val="0"/>
              </a:spcBef>
              <a:spcAft>
                <a:spcPts val="0"/>
              </a:spcAft>
              <a:buNone/>
            </a:pPr>
            <a:r>
              <a:rPr b="1" lang="en" sz="1600">
                <a:latin typeface="EB Garamond"/>
                <a:ea typeface="EB Garamond"/>
                <a:cs typeface="EB Garamond"/>
                <a:sym typeface="EB Garamond"/>
              </a:rPr>
              <a:t>-We began to build </a:t>
            </a:r>
            <a:r>
              <a:rPr b="1" i="1" lang="en" sz="1600">
                <a:latin typeface="EB Garamond"/>
                <a:ea typeface="EB Garamond"/>
                <a:cs typeface="EB Garamond"/>
                <a:sym typeface="EB Garamond"/>
              </a:rPr>
              <a:t>Trust</a:t>
            </a:r>
            <a:endParaRPr b="1" i="1" sz="1600">
              <a:latin typeface="EB Garamond"/>
              <a:ea typeface="EB Garamond"/>
              <a:cs typeface="EB Garamond"/>
              <a:sym typeface="EB Garamond"/>
            </a:endParaRPr>
          </a:p>
          <a:p>
            <a:pPr indent="0" lvl="0" marL="0" rtl="0" algn="l">
              <a:spcBef>
                <a:spcPts val="0"/>
              </a:spcBef>
              <a:spcAft>
                <a:spcPts val="0"/>
              </a:spcAft>
              <a:buNone/>
            </a:pPr>
            <a:r>
              <a:t/>
            </a:r>
            <a:endParaRPr b="1">
              <a:latin typeface="EB Garamond"/>
              <a:ea typeface="EB Garamond"/>
              <a:cs typeface="EB Garamond"/>
              <a:sym typeface="EB Garamond"/>
            </a:endParaRPr>
          </a:p>
          <a:p>
            <a:pPr indent="0" lvl="0" marL="0" rtl="0" algn="l">
              <a:spcBef>
                <a:spcPts val="0"/>
              </a:spcBef>
              <a:spcAft>
                <a:spcPts val="0"/>
              </a:spcAft>
              <a:buNone/>
            </a:pPr>
            <a:r>
              <a:rPr b="1" i="1" lang="en" sz="1600" u="sng">
                <a:latin typeface="EB Garamond"/>
                <a:ea typeface="EB Garamond"/>
                <a:cs typeface="EB Garamond"/>
                <a:sym typeface="EB Garamond"/>
              </a:rPr>
              <a:t>THE BONDING and ROAD TO BELONGING HAD BEGUN</a:t>
            </a:r>
            <a:endParaRPr b="1" i="1" sz="1600" u="sng">
              <a:latin typeface="EB Garamond"/>
              <a:ea typeface="EB Garamond"/>
              <a:cs typeface="EB Garamond"/>
              <a:sym typeface="EB Garamon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id="134" name="Google Shape;134;p21"/>
          <p:cNvPicPr preferRelativeResize="0"/>
          <p:nvPr/>
        </p:nvPicPr>
        <p:blipFill rotWithShape="1">
          <a:blip r:embed="rId3">
            <a:alphaModFix amt="20000"/>
          </a:blip>
          <a:srcRect b="7952" l="0" r="1419" t="0"/>
          <a:stretch/>
        </p:blipFill>
        <p:spPr>
          <a:xfrm>
            <a:off x="0" y="0"/>
            <a:ext cx="9144000" cy="5143500"/>
          </a:xfrm>
          <a:prstGeom prst="rect">
            <a:avLst/>
          </a:prstGeom>
          <a:noFill/>
          <a:ln>
            <a:noFill/>
          </a:ln>
        </p:spPr>
      </p:pic>
      <p:sp>
        <p:nvSpPr>
          <p:cNvPr id="135" name="Google Shape;135;p21"/>
          <p:cNvSpPr txBox="1"/>
          <p:nvPr/>
        </p:nvSpPr>
        <p:spPr>
          <a:xfrm>
            <a:off x="336300" y="220700"/>
            <a:ext cx="8471400" cy="935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4000">
                <a:latin typeface="EB Garamond"/>
                <a:ea typeface="EB Garamond"/>
                <a:cs typeface="EB Garamond"/>
                <a:sym typeface="EB Garamond"/>
              </a:rPr>
              <a:t>The Boy with the Gift Principle</a:t>
            </a:r>
            <a:endParaRPr b="1" sz="4000">
              <a:latin typeface="EB Garamond"/>
              <a:ea typeface="EB Garamond"/>
              <a:cs typeface="EB Garamond"/>
              <a:sym typeface="EB Garamond"/>
            </a:endParaRPr>
          </a:p>
        </p:txBody>
      </p:sp>
      <p:sp>
        <p:nvSpPr>
          <p:cNvPr id="136" name="Google Shape;136;p21"/>
          <p:cNvSpPr txBox="1"/>
          <p:nvPr/>
        </p:nvSpPr>
        <p:spPr>
          <a:xfrm>
            <a:off x="549750" y="1012350"/>
            <a:ext cx="8044500" cy="88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EB Garamond"/>
                <a:ea typeface="EB Garamond"/>
                <a:cs typeface="EB Garamond"/>
                <a:sym typeface="EB Garamond"/>
              </a:rPr>
              <a:t>Aunty Pua teaches a class, gets to the principle of </a:t>
            </a:r>
            <a:r>
              <a:rPr i="1" lang="en">
                <a:latin typeface="EB Garamond"/>
                <a:ea typeface="EB Garamond"/>
                <a:cs typeface="EB Garamond"/>
                <a:sym typeface="EB Garamond"/>
              </a:rPr>
              <a:t>your</a:t>
            </a:r>
            <a:r>
              <a:rPr lang="en">
                <a:latin typeface="EB Garamond"/>
                <a:ea typeface="EB Garamond"/>
                <a:cs typeface="EB Garamond"/>
                <a:sym typeface="EB Garamond"/>
              </a:rPr>
              <a:t> gift. She calls upon a student, he feels he doesn’t have a gift and both Aunty Pua and the boy feels ashamed and embarrassed. Aunty Pua bumps into the boy and he finally figures out his gift. </a:t>
            </a:r>
            <a:endParaRPr>
              <a:latin typeface="EB Garamond"/>
              <a:ea typeface="EB Garamond"/>
              <a:cs typeface="EB Garamond"/>
              <a:sym typeface="EB Garamond"/>
            </a:endParaRPr>
          </a:p>
        </p:txBody>
      </p:sp>
      <p:sp>
        <p:nvSpPr>
          <p:cNvPr id="137" name="Google Shape;137;p21"/>
          <p:cNvSpPr txBox="1"/>
          <p:nvPr/>
        </p:nvSpPr>
        <p:spPr>
          <a:xfrm>
            <a:off x="1360725" y="2286000"/>
            <a:ext cx="6596700" cy="231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p21"/>
          <p:cNvSpPr txBox="1"/>
          <p:nvPr/>
        </p:nvSpPr>
        <p:spPr>
          <a:xfrm>
            <a:off x="662425" y="1890400"/>
            <a:ext cx="7499700" cy="28650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latin typeface="EB Garamond"/>
                <a:ea typeface="EB Garamond"/>
                <a:cs typeface="EB Garamond"/>
                <a:sym typeface="EB Garamond"/>
              </a:rPr>
              <a:t>The importance of how we each see our </a:t>
            </a:r>
            <a:r>
              <a:rPr b="1" lang="en" sz="1800" u="sng">
                <a:latin typeface="EB Garamond"/>
                <a:ea typeface="EB Garamond"/>
                <a:cs typeface="EB Garamond"/>
                <a:sym typeface="EB Garamond"/>
              </a:rPr>
              <a:t>VALUE</a:t>
            </a:r>
            <a:endParaRPr b="1" sz="1800" u="sng">
              <a:latin typeface="EB Garamond"/>
              <a:ea typeface="EB Garamond"/>
              <a:cs typeface="EB Garamond"/>
              <a:sym typeface="EB Garamond"/>
            </a:endParaRPr>
          </a:p>
          <a:p>
            <a:pPr indent="0" lvl="0" marL="457200" rtl="0" algn="l">
              <a:spcBef>
                <a:spcPts val="0"/>
              </a:spcBef>
              <a:spcAft>
                <a:spcPts val="0"/>
              </a:spcAft>
              <a:buNone/>
            </a:pPr>
            <a:r>
              <a:t/>
            </a:r>
            <a:endParaRPr b="1" sz="1800" u="sng">
              <a:latin typeface="EB Garamond"/>
              <a:ea typeface="EB Garamond"/>
              <a:cs typeface="EB Garamond"/>
              <a:sym typeface="EB Garamond"/>
            </a:endParaRPr>
          </a:p>
          <a:p>
            <a:pPr indent="-342900" lvl="0" marL="457200" rtl="0" algn="l">
              <a:spcBef>
                <a:spcPts val="0"/>
              </a:spcBef>
              <a:spcAft>
                <a:spcPts val="0"/>
              </a:spcAft>
              <a:buSzPts val="1800"/>
              <a:buChar char="●"/>
            </a:pPr>
            <a:r>
              <a:rPr lang="en" sz="1800">
                <a:latin typeface="EB Garamond"/>
                <a:ea typeface="EB Garamond"/>
                <a:cs typeface="EB Garamond"/>
                <a:sym typeface="EB Garamond"/>
              </a:rPr>
              <a:t>We can only truly love others, once we </a:t>
            </a:r>
            <a:r>
              <a:rPr b="1" lang="en" sz="1800">
                <a:latin typeface="EB Garamond"/>
                <a:ea typeface="EB Garamond"/>
                <a:cs typeface="EB Garamond"/>
                <a:sym typeface="EB Garamond"/>
              </a:rPr>
              <a:t>love</a:t>
            </a:r>
            <a:r>
              <a:rPr lang="en" sz="1800">
                <a:latin typeface="EB Garamond"/>
                <a:ea typeface="EB Garamond"/>
                <a:cs typeface="EB Garamond"/>
                <a:sym typeface="EB Garamond"/>
              </a:rPr>
              <a:t> </a:t>
            </a:r>
            <a:r>
              <a:rPr i="1" lang="en" sz="1800">
                <a:latin typeface="EB Garamond"/>
                <a:ea typeface="EB Garamond"/>
                <a:cs typeface="EB Garamond"/>
                <a:sym typeface="EB Garamond"/>
              </a:rPr>
              <a:t>ourselves</a:t>
            </a:r>
            <a:r>
              <a:rPr lang="en" sz="1800">
                <a:latin typeface="EB Garamond"/>
                <a:ea typeface="EB Garamond"/>
                <a:cs typeface="EB Garamond"/>
                <a:sym typeface="EB Garamond"/>
              </a:rPr>
              <a:t>.</a:t>
            </a:r>
            <a:endParaRPr sz="1800">
              <a:latin typeface="EB Garamond"/>
              <a:ea typeface="EB Garamond"/>
              <a:cs typeface="EB Garamond"/>
              <a:sym typeface="EB Garamond"/>
            </a:endParaRPr>
          </a:p>
          <a:p>
            <a:pPr indent="0" lvl="0" marL="457200" rtl="0" algn="l">
              <a:spcBef>
                <a:spcPts val="0"/>
              </a:spcBef>
              <a:spcAft>
                <a:spcPts val="0"/>
              </a:spcAft>
              <a:buNone/>
            </a:pPr>
            <a:r>
              <a:t/>
            </a:r>
            <a:endParaRPr sz="1800">
              <a:latin typeface="EB Garamond"/>
              <a:ea typeface="EB Garamond"/>
              <a:cs typeface="EB Garamond"/>
              <a:sym typeface="EB Garamond"/>
            </a:endParaRPr>
          </a:p>
          <a:p>
            <a:pPr indent="-342900" lvl="0" marL="457200" rtl="0" algn="l">
              <a:spcBef>
                <a:spcPts val="0"/>
              </a:spcBef>
              <a:spcAft>
                <a:spcPts val="0"/>
              </a:spcAft>
              <a:buSzPts val="1800"/>
              <a:buChar char="●"/>
            </a:pPr>
            <a:r>
              <a:rPr b="1" lang="en" sz="1800" u="sng">
                <a:latin typeface="EB Garamond"/>
                <a:ea typeface="EB Garamond"/>
                <a:cs typeface="EB Garamond"/>
                <a:sym typeface="EB Garamond"/>
              </a:rPr>
              <a:t>Share</a:t>
            </a:r>
            <a:r>
              <a:rPr lang="en" sz="1800">
                <a:latin typeface="EB Garamond"/>
                <a:ea typeface="EB Garamond"/>
                <a:cs typeface="EB Garamond"/>
                <a:sym typeface="EB Garamond"/>
              </a:rPr>
              <a:t> your gift be proud of the value that you add to yourself and others around you</a:t>
            </a:r>
            <a:endParaRPr sz="1800">
              <a:latin typeface="EB Garamond"/>
              <a:ea typeface="EB Garamond"/>
              <a:cs typeface="EB Garamond"/>
              <a:sym typeface="EB Garamond"/>
            </a:endParaRPr>
          </a:p>
          <a:p>
            <a:pPr indent="0" lvl="0" marL="0" rtl="0" algn="l">
              <a:spcBef>
                <a:spcPts val="0"/>
              </a:spcBef>
              <a:spcAft>
                <a:spcPts val="0"/>
              </a:spcAft>
              <a:buNone/>
            </a:pPr>
            <a:r>
              <a:t/>
            </a:r>
            <a:endParaRPr b="1" sz="1800" u="sng">
              <a:latin typeface="EB Garamond"/>
              <a:ea typeface="EB Garamond"/>
              <a:cs typeface="EB Garamond"/>
              <a:sym typeface="EB Garamond"/>
            </a:endParaRPr>
          </a:p>
          <a:p>
            <a:pPr indent="-342900" lvl="0" marL="457200" rtl="0" algn="l">
              <a:spcBef>
                <a:spcPts val="0"/>
              </a:spcBef>
              <a:spcAft>
                <a:spcPts val="0"/>
              </a:spcAft>
              <a:buSzPts val="1800"/>
              <a:buChar char="●"/>
            </a:pPr>
            <a:r>
              <a:rPr lang="en" sz="1800">
                <a:latin typeface="EB Garamond"/>
                <a:ea typeface="EB Garamond"/>
                <a:cs typeface="EB Garamond"/>
                <a:sym typeface="EB Garamond"/>
              </a:rPr>
              <a:t>We all have gifts, what is yours?</a:t>
            </a:r>
            <a:endParaRPr b="1" sz="1800" u="sng">
              <a:latin typeface="EB Garamond"/>
              <a:ea typeface="EB Garamond"/>
              <a:cs typeface="EB Garamond"/>
              <a:sym typeface="EB Garamond"/>
            </a:endParaRPr>
          </a:p>
          <a:p>
            <a:pPr indent="0" lvl="0" marL="457200" rtl="0" algn="l">
              <a:spcBef>
                <a:spcPts val="0"/>
              </a:spcBef>
              <a:spcAft>
                <a:spcPts val="0"/>
              </a:spcAft>
              <a:buNone/>
            </a:pPr>
            <a:r>
              <a:t/>
            </a:r>
            <a:endParaRPr b="1" sz="1800" u="sng">
              <a:latin typeface="EB Garamond"/>
              <a:ea typeface="EB Garamond"/>
              <a:cs typeface="EB Garamond"/>
              <a:sym typeface="EB Garamond"/>
            </a:endParaRPr>
          </a:p>
          <a:p>
            <a:pPr indent="0" lvl="0" marL="0" rtl="0" algn="l">
              <a:spcBef>
                <a:spcPts val="0"/>
              </a:spcBef>
              <a:spcAft>
                <a:spcPts val="0"/>
              </a:spcAft>
              <a:buNone/>
            </a:pPr>
            <a:r>
              <a:t/>
            </a:r>
            <a:endParaRPr b="1" sz="1800" u="sng">
              <a:latin typeface="EB Garamond"/>
              <a:ea typeface="EB Garamond"/>
              <a:cs typeface="EB Garamond"/>
              <a:sym typeface="EB Garamond"/>
            </a:endParaRPr>
          </a:p>
          <a:p>
            <a:pPr indent="0" lvl="0" marL="0" rtl="0" algn="l">
              <a:spcBef>
                <a:spcPts val="0"/>
              </a:spcBef>
              <a:spcAft>
                <a:spcPts val="0"/>
              </a:spcAft>
              <a:buNone/>
            </a:pPr>
            <a:r>
              <a:t/>
            </a:r>
            <a:endParaRPr b="1" sz="1800" u="sng">
              <a:latin typeface="EB Garamond"/>
              <a:ea typeface="EB Garamond"/>
              <a:cs typeface="EB Garamond"/>
              <a:sym typeface="EB Garamond"/>
            </a:endParaRPr>
          </a:p>
          <a:p>
            <a:pPr indent="0" lvl="0" marL="0" rtl="0" algn="l">
              <a:spcBef>
                <a:spcPts val="0"/>
              </a:spcBef>
              <a:spcAft>
                <a:spcPts val="0"/>
              </a:spcAft>
              <a:buNone/>
            </a:pPr>
            <a:r>
              <a:t/>
            </a:r>
            <a:endParaRPr b="1" sz="1800" u="sng">
              <a:latin typeface="EB Garamond"/>
              <a:ea typeface="EB Garamond"/>
              <a:cs typeface="EB Garamond"/>
              <a:sym typeface="EB Garamon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