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0" r:id="rId1"/>
  </p:sldMasterIdLst>
  <p:sldIdLst>
    <p:sldId id="25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0" autoAdjust="0"/>
    <p:restoredTop sz="94660"/>
  </p:normalViewPr>
  <p:slideViewPr>
    <p:cSldViewPr snapToGrid="0">
      <p:cViewPr varScale="1">
        <p:scale>
          <a:sx n="105" d="100"/>
          <a:sy n="105" d="100"/>
        </p:scale>
        <p:origin x="360" y="5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maureenbali\Desktop\Kainalu%20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1" i="0" u="none" strike="noStrike" kern="1200" baseline="0">
                <a:solidFill>
                  <a:schemeClr val="dk1">
                    <a:lumMod val="75000"/>
                    <a:lumOff val="25000"/>
                  </a:schemeClr>
                </a:solidFill>
                <a:latin typeface="+mn-lt"/>
                <a:ea typeface="+mn-ea"/>
                <a:cs typeface="+mn-cs"/>
              </a:defRPr>
            </a:pPr>
            <a:r>
              <a:rPr lang="en-US" sz="1050"/>
              <a:t>Language Arts Strategies Teachers Would</a:t>
            </a:r>
            <a:r>
              <a:rPr lang="en-US" sz="1050" baseline="0"/>
              <a:t> Use</a:t>
            </a:r>
            <a:endParaRPr lang="en-US" sz="1050"/>
          </a:p>
        </c:rich>
      </c:tx>
      <c:overlay val="0"/>
      <c:spPr>
        <a:noFill/>
        <a:ln>
          <a:noFill/>
        </a:ln>
        <a:effectLst/>
      </c:spPr>
      <c:txPr>
        <a:bodyPr rot="0" spcFirstLastPara="1" vertOverflow="ellipsis" vert="horz" wrap="square" anchor="ctr" anchorCtr="1"/>
        <a:lstStyle/>
        <a:p>
          <a:pPr>
            <a:defRPr sz="105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Sheet1!$A$1:$A$9</c:f>
              <c:strCache>
                <c:ptCount val="9"/>
                <c:pt idx="0">
                  <c:v>Interactive word wall</c:v>
                </c:pt>
                <c:pt idx="1">
                  <c:v>Underlining or highlighting multiple meaning words</c:v>
                </c:pt>
                <c:pt idx="2">
                  <c:v>Introduce new vocabulary before a lesson</c:v>
                </c:pt>
                <c:pt idx="3">
                  <c:v>Do short writing activities</c:v>
                </c:pt>
                <c:pt idx="4">
                  <c:v>Have students explain their steps (using first, next, then, finally)</c:v>
                </c:pt>
                <c:pt idx="5">
                  <c:v>Using anchor charts</c:v>
                </c:pt>
                <c:pt idx="6">
                  <c:v>Use graphic organizers</c:v>
                </c:pt>
                <c:pt idx="7">
                  <c:v>Sentence strips/frames</c:v>
                </c:pt>
                <c:pt idx="8">
                  <c:v>Accountable talk</c:v>
                </c:pt>
              </c:strCache>
            </c:strRef>
          </c:cat>
          <c:val>
            <c:numRef>
              <c:f>Sheet1!$B$1:$B$9</c:f>
              <c:numCache>
                <c:formatCode>General</c:formatCode>
                <c:ptCount val="9"/>
                <c:pt idx="0">
                  <c:v>6</c:v>
                </c:pt>
                <c:pt idx="1">
                  <c:v>4</c:v>
                </c:pt>
                <c:pt idx="2">
                  <c:v>5</c:v>
                </c:pt>
                <c:pt idx="3">
                  <c:v>2</c:v>
                </c:pt>
                <c:pt idx="4">
                  <c:v>5</c:v>
                </c:pt>
                <c:pt idx="5">
                  <c:v>4</c:v>
                </c:pt>
                <c:pt idx="6">
                  <c:v>5</c:v>
                </c:pt>
                <c:pt idx="7">
                  <c:v>1</c:v>
                </c:pt>
                <c:pt idx="8">
                  <c:v>1</c:v>
                </c:pt>
              </c:numCache>
            </c:numRef>
          </c:val>
          <c:extLst>
            <c:ext xmlns:c16="http://schemas.microsoft.com/office/drawing/2014/chart" uri="{C3380CC4-5D6E-409C-BE32-E72D297353CC}">
              <c16:uniqueId val="{00000000-4658-438A-A358-2FEEF81DB9F2}"/>
            </c:ext>
          </c:extLst>
        </c:ser>
        <c:dLbls>
          <c:dLblPos val="inEnd"/>
          <c:showLegendKey val="0"/>
          <c:showVal val="1"/>
          <c:showCatName val="0"/>
          <c:showSerName val="0"/>
          <c:showPercent val="0"/>
          <c:showBubbleSize val="0"/>
        </c:dLbls>
        <c:gapWidth val="65"/>
        <c:axId val="-675596640"/>
        <c:axId val="-675320784"/>
      </c:barChart>
      <c:catAx>
        <c:axId val="-675596640"/>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800" b="0" i="0" u="none" strike="noStrike" kern="1200" cap="all" baseline="0">
                <a:solidFill>
                  <a:schemeClr val="dk1">
                    <a:lumMod val="75000"/>
                    <a:lumOff val="25000"/>
                  </a:schemeClr>
                </a:solidFill>
                <a:latin typeface="+mn-lt"/>
                <a:ea typeface="+mn-ea"/>
                <a:cs typeface="+mn-cs"/>
              </a:defRPr>
            </a:pPr>
            <a:endParaRPr lang="en-US"/>
          </a:p>
        </c:txPr>
        <c:crossAx val="-675320784"/>
        <c:crosses val="autoZero"/>
        <c:auto val="1"/>
        <c:lblAlgn val="ctr"/>
        <c:lblOffset val="100"/>
        <c:noMultiLvlLbl val="0"/>
      </c:catAx>
      <c:valAx>
        <c:axId val="-675320784"/>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675596640"/>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5" name="Rectangle 14"/>
          <p:cNvSpPr/>
          <p:nvPr userDrawn="1"/>
        </p:nvSpPr>
        <p:spPr>
          <a:xfrm>
            <a:off x="11988800"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6" name="Rectangle 15"/>
          <p:cNvSpPr/>
          <p:nvPr userDrawn="1"/>
        </p:nvSpPr>
        <p:spPr>
          <a:xfrm>
            <a:off x="-1"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7" name="Rectangle 16"/>
          <p:cNvSpPr/>
          <p:nvPr userDrawn="1"/>
        </p:nvSpPr>
        <p:spPr>
          <a:xfrm>
            <a:off x="0" y="0"/>
            <a:ext cx="12192000" cy="8572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8" name="Rectangle 17"/>
          <p:cNvSpPr/>
          <p:nvPr userDrawn="1"/>
        </p:nvSpPr>
        <p:spPr>
          <a:xfrm>
            <a:off x="0" y="6000750"/>
            <a:ext cx="12192000" cy="85725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1" name="Instructions"/>
          <p:cNvSpPr/>
          <p:nvPr userDrawn="1"/>
        </p:nvSpPr>
        <p:spPr>
          <a:xfrm>
            <a:off x="-2921000" y="0"/>
            <a:ext cx="2667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5713" tIns="35713" rIns="35713" bIns="35713"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rgbClr val="7F7F7F"/>
                </a:solidFill>
                <a:latin typeface="Calibri" pitchFamily="34" charset="0"/>
                <a:cs typeface="Calibri" panose="020F0502020204030204" pitchFamily="34" charset="0"/>
              </a:rPr>
              <a:t>Poster Print Size:</a:t>
            </a:r>
            <a:endParaRPr sz="1500" dirty="0">
              <a:solidFill>
                <a:srgbClr val="7F7F7F"/>
              </a:solidFill>
              <a:latin typeface="Calibri" pitchFamily="34" charset="0"/>
              <a:cs typeface="Calibri" panose="020F0502020204030204" pitchFamily="34" charset="0"/>
            </a:endParaRPr>
          </a:p>
          <a:p>
            <a:pPr lvl="0">
              <a:spcBef>
                <a:spcPts val="0"/>
              </a:spcBef>
              <a:spcAft>
                <a:spcPts val="375"/>
              </a:spcAft>
            </a:pPr>
            <a:r>
              <a:rPr lang="en-US" sz="1021"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Placeholders</a:t>
            </a:r>
            <a:r>
              <a:rPr sz="1500" dirty="0">
                <a:solidFill>
                  <a:srgbClr val="7F7F7F"/>
                </a:solidFill>
                <a:latin typeface="Calibri" pitchFamily="34" charset="0"/>
                <a:cs typeface="Calibri" panose="020F0502020204030204" pitchFamily="34" charset="0"/>
              </a:rPr>
              <a:t>:</a:t>
            </a:r>
          </a:p>
          <a:p>
            <a:pPr lvl="0">
              <a:spcBef>
                <a:spcPts val="0"/>
              </a:spcBef>
              <a:spcAft>
                <a:spcPts val="375"/>
              </a:spcAft>
            </a:pPr>
            <a:r>
              <a:rPr sz="1021" dirty="0">
                <a:solidFill>
                  <a:srgbClr val="7F7F7F"/>
                </a:solidFill>
                <a:latin typeface="Calibri" pitchFamily="34" charset="0"/>
                <a:cs typeface="Calibri" panose="020F0502020204030204" pitchFamily="34" charset="0"/>
              </a:rPr>
              <a:t>The </a:t>
            </a:r>
            <a:r>
              <a:rPr lang="en-US" sz="1021" dirty="0">
                <a:solidFill>
                  <a:srgbClr val="7F7F7F"/>
                </a:solidFill>
                <a:latin typeface="Calibri" pitchFamily="34" charset="0"/>
                <a:cs typeface="Calibri" panose="020F0502020204030204" pitchFamily="34" charset="0"/>
              </a:rPr>
              <a:t>various elements included</a:t>
            </a:r>
            <a:r>
              <a:rPr sz="1021" dirty="0">
                <a:solidFill>
                  <a:srgbClr val="7F7F7F"/>
                </a:solidFill>
                <a:latin typeface="Calibri" pitchFamily="34" charset="0"/>
                <a:cs typeface="Calibri" panose="020F0502020204030204" pitchFamily="34" charset="0"/>
              </a:rPr>
              <a:t> in this </a:t>
            </a:r>
            <a:r>
              <a:rPr lang="en-US" sz="1021" dirty="0">
                <a:solidFill>
                  <a:srgbClr val="7F7F7F"/>
                </a:solidFill>
                <a:latin typeface="Calibri" pitchFamily="34" charset="0"/>
                <a:cs typeface="Calibri" panose="020F0502020204030204" pitchFamily="34" charset="0"/>
              </a:rPr>
              <a:t>poster are ones</a:t>
            </a:r>
            <a:r>
              <a:rPr lang="en-US" sz="1021" baseline="0" dirty="0">
                <a:solidFill>
                  <a:srgbClr val="7F7F7F"/>
                </a:solidFill>
                <a:latin typeface="Calibri" pitchFamily="34" charset="0"/>
                <a:cs typeface="Calibri" panose="020F0502020204030204" pitchFamily="34" charset="0"/>
              </a:rPr>
              <a:t> we often see in medical, research, and scientific posters.</a:t>
            </a:r>
            <a:r>
              <a:rPr sz="1021" dirty="0">
                <a:solidFill>
                  <a:srgbClr val="7F7F7F"/>
                </a:solidFill>
                <a:latin typeface="Calibri" pitchFamily="34" charset="0"/>
                <a:cs typeface="Calibri" panose="020F0502020204030204" pitchFamily="34" charset="0"/>
              </a:rPr>
              <a:t> </a:t>
            </a:r>
            <a:r>
              <a:rPr lang="en-US" sz="1021" dirty="0">
                <a:solidFill>
                  <a:srgbClr val="7F7F7F"/>
                </a:solidFill>
                <a:latin typeface="Calibri" pitchFamily="34" charset="0"/>
                <a:cs typeface="Calibri" panose="020F0502020204030204" pitchFamily="34" charset="0"/>
              </a:rPr>
              <a:t>Feel</a:t>
            </a:r>
            <a:r>
              <a:rPr lang="en-US" sz="1021"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Image</a:t>
            </a:r>
            <a:r>
              <a:rPr lang="en-US" sz="1500" baseline="0" dirty="0">
                <a:solidFill>
                  <a:srgbClr val="7F7F7F"/>
                </a:solidFill>
                <a:latin typeface="Calibri" pitchFamily="34" charset="0"/>
                <a:cs typeface="Calibri" panose="020F0502020204030204" pitchFamily="34" charset="0"/>
              </a:rPr>
              <a:t> Quality</a:t>
            </a:r>
            <a:r>
              <a:rPr lang="en-US" sz="1500" dirty="0">
                <a:solidFill>
                  <a:srgbClr val="7F7F7F"/>
                </a:solidFill>
                <a:latin typeface="Calibri" pitchFamily="34" charset="0"/>
                <a:cs typeface="Calibri" panose="020F0502020204030204" pitchFamily="34" charset="0"/>
              </a:rPr>
              <a:t>:</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You can place digital photos or logo art in your poster file by selecting the </a:t>
            </a:r>
            <a:r>
              <a:rPr lang="en-US" sz="1021" b="1" dirty="0">
                <a:solidFill>
                  <a:srgbClr val="7F7F7F"/>
                </a:solidFill>
                <a:latin typeface="Calibri" pitchFamily="34" charset="0"/>
                <a:cs typeface="Calibri" panose="020F0502020204030204" pitchFamily="34" charset="0"/>
              </a:rPr>
              <a:t>Insert, Picture</a:t>
            </a:r>
            <a:r>
              <a:rPr lang="en-US" sz="1021"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1021" b="1" dirty="0">
                <a:solidFill>
                  <a:srgbClr val="7F7F7F"/>
                </a:solidFill>
                <a:latin typeface="Calibri" pitchFamily="34" charset="0"/>
                <a:cs typeface="Calibri" panose="020F0502020204030204" pitchFamily="34" charset="0"/>
              </a:rPr>
              <a:t>150-200 pixels per inch in their final printed size</a:t>
            </a:r>
            <a:r>
              <a:rPr lang="en-US" sz="1021" dirty="0">
                <a:solidFill>
                  <a:srgbClr val="7F7F7F"/>
                </a:solidFill>
                <a:latin typeface="Calibri" pitchFamily="34" charset="0"/>
                <a:cs typeface="Calibri" panose="020F0502020204030204" pitchFamily="34" charset="0"/>
              </a:rPr>
              <a:t>. For instance, a 1600 x 1200 pixel</a:t>
            </a:r>
            <a:r>
              <a:rPr lang="en-US" sz="1021" baseline="0" dirty="0">
                <a:solidFill>
                  <a:srgbClr val="7F7F7F"/>
                </a:solidFill>
                <a:latin typeface="Calibri" pitchFamily="34" charset="0"/>
                <a:cs typeface="Calibri" panose="020F0502020204030204" pitchFamily="34" charset="0"/>
              </a:rPr>
              <a:t> photo will usually look fine up to </a:t>
            </a:r>
            <a:r>
              <a:rPr lang="en-US" sz="1021" dirty="0">
                <a:solidFill>
                  <a:srgbClr val="7F7F7F"/>
                </a:solidFill>
                <a:latin typeface="Calibri" pitchFamily="34" charset="0"/>
                <a:cs typeface="Calibri" panose="020F0502020204030204" pitchFamily="34" charset="0"/>
              </a:rPr>
              <a:t>8“-10” wide on your printed poster.</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375"/>
              </a:spcAft>
            </a:pPr>
            <a:br>
              <a:rPr lang="en-US" sz="750" dirty="0">
                <a:solidFill>
                  <a:srgbClr val="7F7F7F"/>
                </a:solidFill>
                <a:latin typeface="Calibri" pitchFamily="34" charset="0"/>
                <a:cs typeface="Calibri" panose="020F0502020204030204" pitchFamily="34" charset="0"/>
              </a:rPr>
            </a:br>
            <a:r>
              <a:rPr lang="en-US" sz="75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12446000" y="0"/>
            <a:ext cx="2667000" cy="68580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Change</a:t>
              </a:r>
              <a:r>
                <a:rPr lang="en-US" sz="1500" baseline="0" dirty="0">
                  <a:solidFill>
                    <a:schemeClr val="bg1">
                      <a:lumMod val="50000"/>
                    </a:schemeClr>
                  </a:solidFill>
                  <a:latin typeface="Calibri" pitchFamily="34" charset="0"/>
                  <a:cs typeface="Calibri" panose="020F0502020204030204" pitchFamily="34" charset="0"/>
                </a:rPr>
                <a:t> Color Theme</a:t>
              </a:r>
              <a:r>
                <a:rPr lang="en-US" sz="1500" dirty="0">
                  <a:solidFill>
                    <a:schemeClr val="bg1">
                      <a:lumMod val="50000"/>
                    </a:schemeClr>
                  </a:solidFill>
                  <a:latin typeface="Calibri" pitchFamily="34" charset="0"/>
                  <a:cs typeface="Calibri" panose="020F0502020204030204" pitchFamily="34" charset="0"/>
                </a:rPr>
                <a:t>:</a:t>
              </a:r>
              <a:endParaRPr sz="150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1021"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To change the color theme, select the </a:t>
              </a:r>
              <a:r>
                <a:rPr lang="en-US" sz="1021" b="1" baseline="0" dirty="0">
                  <a:solidFill>
                    <a:schemeClr val="bg1">
                      <a:lumMod val="50000"/>
                    </a:schemeClr>
                  </a:solidFill>
                  <a:latin typeface="Calibri" pitchFamily="34" charset="0"/>
                  <a:cs typeface="Calibri" panose="020F0502020204030204" pitchFamily="34" charset="0"/>
                </a:rPr>
                <a:t>Design</a:t>
              </a:r>
              <a:r>
                <a:rPr lang="en-US" sz="1021" baseline="0" dirty="0">
                  <a:solidFill>
                    <a:schemeClr val="bg1">
                      <a:lumMod val="50000"/>
                    </a:schemeClr>
                  </a:solidFill>
                  <a:latin typeface="Calibri" pitchFamily="34" charset="0"/>
                  <a:cs typeface="Calibri" panose="020F0502020204030204" pitchFamily="34" charset="0"/>
                </a:rPr>
                <a:t> tab, then select the </a:t>
              </a:r>
              <a:r>
                <a:rPr lang="en-US" sz="1021" b="1" baseline="0" dirty="0">
                  <a:solidFill>
                    <a:schemeClr val="bg1">
                      <a:lumMod val="50000"/>
                    </a:schemeClr>
                  </a:solidFill>
                  <a:latin typeface="Calibri" pitchFamily="34" charset="0"/>
                  <a:cs typeface="Calibri" panose="020F0502020204030204" pitchFamily="34" charset="0"/>
                </a:rPr>
                <a:t>Colors</a:t>
              </a:r>
              <a:r>
                <a:rPr lang="en-US" sz="1021"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Once your poster file is ready, visit</a:t>
              </a:r>
              <a:r>
                <a:rPr lang="en-US" sz="1021" baseline="0" dirty="0">
                  <a:solidFill>
                    <a:schemeClr val="bg1">
                      <a:lumMod val="50000"/>
                    </a:schemeClr>
                  </a:solidFill>
                  <a:latin typeface="Calibri" pitchFamily="34" charset="0"/>
                  <a:cs typeface="Calibri" panose="020F0502020204030204" pitchFamily="34" charset="0"/>
                </a:rPr>
                <a:t> </a:t>
              </a:r>
              <a:r>
                <a:rPr lang="en-US" sz="1021" b="1" baseline="0" dirty="0">
                  <a:solidFill>
                    <a:schemeClr val="bg1">
                      <a:lumMod val="50000"/>
                    </a:schemeClr>
                  </a:solidFill>
                  <a:latin typeface="Calibri" pitchFamily="34" charset="0"/>
                  <a:cs typeface="Calibri" panose="020F0502020204030204" pitchFamily="34" charset="0"/>
                </a:rPr>
                <a:t>www.genigraphics.com</a:t>
              </a:r>
              <a:r>
                <a:rPr lang="en-US" sz="1021"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1021"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1021" baseline="0" dirty="0">
                  <a:solidFill>
                    <a:schemeClr val="bg1">
                      <a:lumMod val="50000"/>
                    </a:schemeClr>
                  </a:solidFill>
                  <a:latin typeface="Calibri" pitchFamily="34" charset="0"/>
                  <a:cs typeface="Calibri" panose="020F0502020204030204" pitchFamily="34" charset="0"/>
                </a:rPr>
                <a:t>US and Canada:  1-800-790-4001</a:t>
              </a:r>
              <a:br>
                <a:rPr lang="en-US" sz="1021" baseline="0" dirty="0">
                  <a:solidFill>
                    <a:schemeClr val="bg1">
                      <a:lumMod val="50000"/>
                    </a:schemeClr>
                  </a:solidFill>
                  <a:latin typeface="Calibri" pitchFamily="34" charset="0"/>
                  <a:cs typeface="Calibri" panose="020F0502020204030204" pitchFamily="34" charset="0"/>
                </a:rPr>
              </a:br>
              <a:r>
                <a:rPr lang="en-US" sz="1021"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750" dirty="0">
                  <a:solidFill>
                    <a:schemeClr val="bg1">
                      <a:lumMod val="50000"/>
                    </a:schemeClr>
                  </a:solidFill>
                  <a:latin typeface="Calibri" pitchFamily="34" charset="0"/>
                  <a:cs typeface="Calibri" panose="020F0502020204030204" pitchFamily="34" charset="0"/>
                </a:rPr>
              </a:br>
              <a:r>
                <a:rPr lang="en-US" sz="75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68000" y="6794500"/>
            <a:ext cx="1471510" cy="38735"/>
          </a:xfrm>
          <a:prstGeom prst="rect">
            <a:avLst/>
          </a:prstGeom>
        </p:spPr>
      </p:pic>
    </p:spTree>
    <p:extLst>
      <p:ext uri="{BB962C8B-B14F-4D97-AF65-F5344CB8AC3E}">
        <p14:creationId xmlns:p14="http://schemas.microsoft.com/office/powerpoint/2010/main" val="1299867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CC9751B-814A-45D6-98B9-A5852FB9DA72}" type="datetimeFigureOut">
              <a:rPr lang="en-US" smtClean="0"/>
              <a:t>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7CFC42-178F-4D85-8656-07E6BBB94AB1}" type="slidenum">
              <a:rPr lang="en-US" smtClean="0"/>
              <a:t>‹#›</a:t>
            </a:fld>
            <a:endParaRPr lang="en-US"/>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CC9751B-814A-45D6-98B9-A5852FB9DA72}" type="datetimeFigureOut">
              <a:rPr lang="en-US" smtClean="0"/>
              <a:t>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7CFC42-178F-4D85-8656-07E6BBB94AB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9751B-814A-45D6-98B9-A5852FB9DA72}" type="datetimeFigureOut">
              <a:rPr lang="en-US" smtClean="0"/>
              <a:t>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7CFC42-178F-4D85-8656-07E6BBB94AB1}" type="slidenum">
              <a:rPr lang="en-US" smtClean="0"/>
              <a:t>‹#›</a:t>
            </a:fld>
            <a:endParaRPr lang="en-US"/>
          </a:p>
        </p:txBody>
      </p:sp>
    </p:spTree>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9751B-814A-45D6-98B9-A5852FB9DA72}" type="datetimeFigureOut">
              <a:rPr lang="en-US" smtClean="0"/>
              <a:t>2/7/2020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7CFC42-178F-4D85-8656-07E6BBB94AB1}" type="slidenum">
              <a:rPr lang="en-US" smtClean="0"/>
              <a:t>‹#›</a:t>
            </a:fld>
            <a:endParaRPr lang="en-US"/>
          </a:p>
        </p:txBody>
      </p:sp>
    </p:spTree>
    <p:extLst>
      <p:ext uri="{BB962C8B-B14F-4D97-AF65-F5344CB8AC3E}">
        <p14:creationId xmlns:p14="http://schemas.microsoft.com/office/powerpoint/2010/main" val="430289600"/>
      </p:ext>
    </p:extLst>
  </p:cSld>
  <p:clrMap bg1="lt1" tx1="dk1" bg2="lt2" tx2="dk2" accent1="accent1" accent2="accent2" accent3="accent3" accent4="accent4" accent5="accent5" accent6="accent6" hlink="hlink" folHlink="folHlink"/>
  <p:sldLayoutIdLst>
    <p:sldLayoutId id="2147484061" r:id="rId1"/>
    <p:sldLayoutId id="2147484062" r:id="rId2"/>
    <p:sldLayoutId id="2147484063" r:id="rId3"/>
    <p:sldLayoutId id="2147484064" r:id="rId4"/>
    <p:sldLayoutId id="2147484065" r:id="rId5"/>
    <p:sldLayoutId id="2147484066" r:id="rId6"/>
    <p:sldLayoutId id="2147484067" r:id="rId7"/>
    <p:sldLayoutId id="2147484068" r:id="rId8"/>
    <p:sldLayoutId id="2147484069" r:id="rId9"/>
    <p:sldLayoutId id="2147484070" r:id="rId10"/>
    <p:sldLayoutId id="2147484071" r:id="rId11"/>
    <p:sldLayoutId id="21474840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chart" Target="../charts/char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2619375" y="12715"/>
            <a:ext cx="6858000" cy="5135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28570" tIns="71425" rIns="28570" bIns="71425"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400" b="1" dirty="0">
                <a:solidFill>
                  <a:schemeClr val="accent3">
                    <a:lumMod val="20000"/>
                    <a:lumOff val="80000"/>
                  </a:schemeClr>
                </a:solidFill>
                <a:latin typeface="+mn-lt"/>
                <a:ea typeface="Century Gothic" charset="0"/>
                <a:cs typeface="Century Gothic" charset="0"/>
              </a:rPr>
              <a:t>Supporting English Language Learners in Math</a:t>
            </a:r>
          </a:p>
        </p:txBody>
      </p:sp>
      <p:sp>
        <p:nvSpPr>
          <p:cNvPr id="5" name="Text Box 123"/>
          <p:cNvSpPr txBox="1">
            <a:spLocks noChangeArrowheads="1"/>
          </p:cNvSpPr>
          <p:nvPr/>
        </p:nvSpPr>
        <p:spPr bwMode="auto">
          <a:xfrm>
            <a:off x="2597434" y="544510"/>
            <a:ext cx="6858000" cy="2467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28570" tIns="28570" rIns="28570" bIns="2857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1800" baseline="30000" dirty="0">
                <a:solidFill>
                  <a:schemeClr val="accent3">
                    <a:lumMod val="20000"/>
                    <a:lumOff val="80000"/>
                  </a:schemeClr>
                </a:solidFill>
                <a:latin typeface="+mn-lt"/>
                <a:ea typeface="Century Gothic" charset="0"/>
                <a:cs typeface="Century Gothic" charset="0"/>
              </a:rPr>
              <a:t>Maureen Mae Joie Bali</a:t>
            </a:r>
            <a:br>
              <a:rPr lang="en-US" sz="1600" baseline="30000" dirty="0">
                <a:solidFill>
                  <a:schemeClr val="accent3">
                    <a:lumMod val="20000"/>
                    <a:lumOff val="80000"/>
                  </a:schemeClr>
                </a:solidFill>
                <a:latin typeface="+mn-lt"/>
                <a:ea typeface="Century Gothic" charset="0"/>
                <a:cs typeface="Century Gothic" charset="0"/>
              </a:rPr>
            </a:br>
            <a:r>
              <a:rPr lang="en-US" sz="900" dirty="0">
                <a:solidFill>
                  <a:schemeClr val="accent3">
                    <a:lumMod val="20000"/>
                    <a:lumOff val="80000"/>
                  </a:schemeClr>
                </a:solidFill>
                <a:latin typeface="+mn-lt"/>
                <a:ea typeface="Century Gothic" charset="0"/>
                <a:cs typeface="Century Gothic" charset="0"/>
              </a:rPr>
              <a:t>University of Hawaii- West Oahu</a:t>
            </a:r>
          </a:p>
        </p:txBody>
      </p:sp>
      <p:sp>
        <p:nvSpPr>
          <p:cNvPr id="24" name="TextBox 23"/>
          <p:cNvSpPr txBox="1"/>
          <p:nvPr/>
        </p:nvSpPr>
        <p:spPr>
          <a:xfrm>
            <a:off x="1093757" y="6156292"/>
            <a:ext cx="1905234" cy="568423"/>
          </a:xfrm>
          <a:prstGeom prst="rect">
            <a:avLst/>
          </a:prstGeom>
          <a:noFill/>
        </p:spPr>
        <p:txBody>
          <a:bodyPr wrap="square" lIns="14285" tIns="7143" rIns="14285" bIns="7143" rtlCol="0">
            <a:spAutoFit/>
          </a:bodyPr>
          <a:lstStyle/>
          <a:p>
            <a:r>
              <a:rPr lang="en-US" sz="900" b="1" dirty="0">
                <a:ea typeface="Century Gothic" charset="0"/>
                <a:cs typeface="Century Gothic" charset="0"/>
              </a:rPr>
              <a:t>Contact:</a:t>
            </a:r>
          </a:p>
          <a:p>
            <a:r>
              <a:rPr lang="en-US" sz="900" dirty="0">
                <a:ea typeface="Century Gothic" charset="0"/>
                <a:cs typeface="Century Gothic" charset="0"/>
              </a:rPr>
              <a:t>Maureen Mae Joie Bali</a:t>
            </a:r>
          </a:p>
          <a:p>
            <a:r>
              <a:rPr lang="en-US" sz="900" dirty="0">
                <a:ea typeface="Century Gothic" charset="0"/>
                <a:cs typeface="Century Gothic" charset="0"/>
              </a:rPr>
              <a:t>University of Hawaii- West Oahu</a:t>
            </a:r>
          </a:p>
          <a:p>
            <a:r>
              <a:rPr lang="en-US" sz="900" dirty="0">
                <a:ea typeface="Century Gothic" charset="0"/>
                <a:cs typeface="Century Gothic" charset="0"/>
              </a:rPr>
              <a:t>Email: </a:t>
            </a:r>
            <a:r>
              <a:rPr lang="en-US" sz="900" dirty="0" err="1">
                <a:ea typeface="Century Gothic" charset="0"/>
                <a:cs typeface="Century Gothic" charset="0"/>
              </a:rPr>
              <a:t>mbali@hawaii.edu</a:t>
            </a:r>
            <a:endParaRPr lang="en-US" sz="900" dirty="0">
              <a:ea typeface="Century Gothic" charset="0"/>
              <a:cs typeface="Century Gothic" charset="0"/>
            </a:endParaRPr>
          </a:p>
        </p:txBody>
      </p:sp>
      <p:sp>
        <p:nvSpPr>
          <p:cNvPr id="10" name="Text Box 189"/>
          <p:cNvSpPr txBox="1">
            <a:spLocks noChangeArrowheads="1"/>
          </p:cNvSpPr>
          <p:nvPr/>
        </p:nvSpPr>
        <p:spPr bwMode="auto">
          <a:xfrm>
            <a:off x="398030" y="1102946"/>
            <a:ext cx="3482240" cy="1904357"/>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000" dirty="0">
                <a:latin typeface="+mn-lt"/>
                <a:ea typeface="Century Gothic" charset="0"/>
                <a:cs typeface="Century Gothic" charset="0"/>
              </a:rPr>
              <a:t>The goal of this study is to find teaching strategies and styles that will support English language learners in mathematics education. In some research, mathematics and English should be taught at the same time. One math concept that ELL students seem to struggle with is math word problems or understanding what is being asked of in a math question. Some findings that stood out was using a labeled picture with a word problem or underlining and highlighting multiple meaning words because there may be some linguistic pitfalls. Words used in word problems may be unfamiliar to the student or they may think of the word differently. For example, an ELL student may associate feet with their feet instead of measurement.</a:t>
            </a:r>
          </a:p>
        </p:txBody>
      </p:sp>
      <p:sp>
        <p:nvSpPr>
          <p:cNvPr id="32" name="Rectangle 31"/>
          <p:cNvSpPr/>
          <p:nvPr/>
        </p:nvSpPr>
        <p:spPr>
          <a:xfrm>
            <a:off x="398029" y="942330"/>
            <a:ext cx="3482240" cy="157473"/>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20" b="1" dirty="0">
                <a:solidFill>
                  <a:schemeClr val="accent3">
                    <a:lumMod val="20000"/>
                    <a:lumOff val="80000"/>
                  </a:schemeClr>
                </a:solidFill>
                <a:ea typeface="Century Gothic" charset="0"/>
                <a:cs typeface="Century Gothic" charset="0"/>
              </a:rPr>
              <a:t>Abstract</a:t>
            </a:r>
          </a:p>
        </p:txBody>
      </p:sp>
      <p:sp>
        <p:nvSpPr>
          <p:cNvPr id="33" name="Rectangle 32"/>
          <p:cNvSpPr/>
          <p:nvPr/>
        </p:nvSpPr>
        <p:spPr>
          <a:xfrm>
            <a:off x="398028" y="3090202"/>
            <a:ext cx="3482240" cy="168072"/>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20" b="1" dirty="0">
                <a:solidFill>
                  <a:schemeClr val="accent3">
                    <a:lumMod val="20000"/>
                    <a:lumOff val="80000"/>
                  </a:schemeClr>
                </a:solidFill>
                <a:ea typeface="Century Gothic" charset="0"/>
                <a:cs typeface="Century Gothic" charset="0"/>
              </a:rPr>
              <a:t>Introduction </a:t>
            </a:r>
          </a:p>
        </p:txBody>
      </p:sp>
      <p:sp>
        <p:nvSpPr>
          <p:cNvPr id="13" name="Text Box 192"/>
          <p:cNvSpPr txBox="1">
            <a:spLocks noChangeArrowheads="1"/>
          </p:cNvSpPr>
          <p:nvPr/>
        </p:nvSpPr>
        <p:spPr bwMode="auto">
          <a:xfrm>
            <a:off x="4037167" y="1103123"/>
            <a:ext cx="3978535" cy="1750469"/>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000" dirty="0">
                <a:latin typeface="+mn-lt"/>
                <a:ea typeface="Century Gothic" charset="0"/>
                <a:cs typeface="Century Gothic" charset="0"/>
              </a:rPr>
              <a:t>The research project was focused on one question:</a:t>
            </a:r>
          </a:p>
          <a:p>
            <a:pPr marL="171450" indent="-171450" eaLnBrk="1" hangingPunct="1">
              <a:buFont typeface="Arial" charset="0"/>
              <a:buChar char="•"/>
            </a:pPr>
            <a:r>
              <a:rPr lang="en-US" sz="1000" dirty="0">
                <a:latin typeface="+mn-lt"/>
                <a:ea typeface="Century Gothic" charset="0"/>
                <a:cs typeface="Century Gothic" charset="0"/>
              </a:rPr>
              <a:t>What meaningful language practice and/or language arts strategies can be incorporated to support ELL students in math?</a:t>
            </a:r>
          </a:p>
          <a:p>
            <a:pPr eaLnBrk="1" hangingPunct="1"/>
            <a:r>
              <a:rPr lang="en-US" sz="1000" dirty="0">
                <a:latin typeface="+mn-lt"/>
                <a:ea typeface="Century Gothic" charset="0"/>
                <a:cs typeface="Century Gothic" charset="0"/>
              </a:rPr>
              <a:t>To support my hypothesis, research was conducted through the National Council of Teachers of Mathematics and other scholarly articles. Also, 6 elementary school teachers responded to a one question survey regarding strategies they would use in their classroom to support ELL students. The research that supports my hypothesis highlights key points that promote language arts strategies in math. The survey supports the idea that teachers know what strategies they would use to support ELL students in their classroom.</a:t>
            </a:r>
          </a:p>
        </p:txBody>
      </p:sp>
      <p:sp>
        <p:nvSpPr>
          <p:cNvPr id="34" name="Rectangle 33"/>
          <p:cNvSpPr/>
          <p:nvPr/>
        </p:nvSpPr>
        <p:spPr>
          <a:xfrm>
            <a:off x="4037166" y="943327"/>
            <a:ext cx="3978535" cy="152568"/>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20" b="1" dirty="0">
                <a:solidFill>
                  <a:schemeClr val="accent3">
                    <a:lumMod val="20000"/>
                    <a:lumOff val="80000"/>
                  </a:schemeClr>
                </a:solidFill>
                <a:ea typeface="Century Gothic" charset="0"/>
                <a:cs typeface="Century Gothic" charset="0"/>
              </a:rPr>
              <a:t>Research Focus</a:t>
            </a:r>
          </a:p>
        </p:txBody>
      </p:sp>
      <p:sp>
        <p:nvSpPr>
          <p:cNvPr id="12" name="Text Box 191"/>
          <p:cNvSpPr txBox="1">
            <a:spLocks noChangeArrowheads="1"/>
          </p:cNvSpPr>
          <p:nvPr/>
        </p:nvSpPr>
        <p:spPr bwMode="auto">
          <a:xfrm>
            <a:off x="8172598" y="1107061"/>
            <a:ext cx="3514275" cy="2673799"/>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000" dirty="0">
                <a:latin typeface="+mn-lt"/>
                <a:ea typeface="Century Gothic" charset="0"/>
                <a:cs typeface="Century Gothic" charset="0"/>
              </a:rPr>
              <a:t>While there are many language arts strategies that can be used to help students become proficient in solving math word problems, there are certain strategies teachers may want to implement in their classroom (see fig. 1). Some teachers even shared a strategy that I did not list. After getting teachers responses and talking to some of them, they felt that these strategies </a:t>
            </a:r>
            <a:r>
              <a:rPr lang="en-US" sz="1000">
                <a:latin typeface="+mn-lt"/>
                <a:ea typeface="Century Gothic" charset="0"/>
                <a:cs typeface="Century Gothic" charset="0"/>
              </a:rPr>
              <a:t>would benefit </a:t>
            </a:r>
            <a:r>
              <a:rPr lang="en-US" sz="1000" dirty="0">
                <a:latin typeface="+mn-lt"/>
                <a:ea typeface="Century Gothic" charset="0"/>
                <a:cs typeface="Century Gothic" charset="0"/>
              </a:rPr>
              <a:t>the ELL students, but it would benefit other students in the classroom, regardless of their academic level. From the survey, one teacher mentioned that “all strategies would work, especially an interactive word wall.” Fig. 2 shows one type of language arts strategies that can be used. This strategy is called “Identify and highlight key words with multiple meanings” (Slavit  et al., 2007). Often time, ELL students may come across words with multiple meanings, as shown in fig. 2.A and 2.B. By identifying and highlighting these words and discussing it as a class, ELL students may begin to understand the details of the problem and not become confused. </a:t>
            </a:r>
          </a:p>
        </p:txBody>
      </p:sp>
      <p:sp>
        <p:nvSpPr>
          <p:cNvPr id="35" name="Rectangle 34"/>
          <p:cNvSpPr/>
          <p:nvPr/>
        </p:nvSpPr>
        <p:spPr>
          <a:xfrm>
            <a:off x="8172597" y="942330"/>
            <a:ext cx="3514276" cy="15356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20" b="1" dirty="0">
                <a:solidFill>
                  <a:schemeClr val="accent3">
                    <a:lumMod val="20000"/>
                    <a:lumOff val="80000"/>
                  </a:schemeClr>
                </a:solidFill>
                <a:ea typeface="Century Gothic" charset="0"/>
                <a:cs typeface="Century Gothic" charset="0"/>
              </a:rPr>
              <a:t>Discussion</a:t>
            </a:r>
          </a:p>
        </p:txBody>
      </p:sp>
      <p:sp>
        <p:nvSpPr>
          <p:cNvPr id="14" name="Text Box 193"/>
          <p:cNvSpPr txBox="1">
            <a:spLocks noChangeArrowheads="1"/>
          </p:cNvSpPr>
          <p:nvPr/>
        </p:nvSpPr>
        <p:spPr bwMode="auto">
          <a:xfrm>
            <a:off x="8170259" y="4034324"/>
            <a:ext cx="3514276" cy="1904357"/>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000" dirty="0">
                <a:latin typeface="+mn-lt"/>
                <a:ea typeface="Century Gothic" charset="0"/>
                <a:cs typeface="Century Gothic" charset="0"/>
              </a:rPr>
              <a:t>As mentioned before, I believe that if teachers use meaningful language practice or language arts strategies, then ELL students will have a higher chance of understanding math or solving word problems. After doing research through articles and asking teachers at an elementary school, I have come to a conclusion that my hypothesis was supported. Through research I have found multiple language arts strategies that can be used to support ELL students with math. Reading skills also show some link with math word problem performance because decoding skills and reading comprehension is needed. All  in all,  when ELL students are given the chance to use these strategies in the classroom, they will be able to be successful in math. </a:t>
            </a:r>
          </a:p>
        </p:txBody>
      </p:sp>
      <p:sp>
        <p:nvSpPr>
          <p:cNvPr id="36" name="Rectangle 35"/>
          <p:cNvSpPr/>
          <p:nvPr/>
        </p:nvSpPr>
        <p:spPr>
          <a:xfrm>
            <a:off x="8170258" y="3867800"/>
            <a:ext cx="3514276" cy="166524"/>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20" b="1" dirty="0">
                <a:solidFill>
                  <a:schemeClr val="accent3">
                    <a:lumMod val="20000"/>
                    <a:lumOff val="80000"/>
                  </a:schemeClr>
                </a:solidFill>
                <a:ea typeface="Century Gothic" charset="0"/>
                <a:cs typeface="Century Gothic" charset="0"/>
              </a:rPr>
              <a:t>Conclusion</a:t>
            </a:r>
          </a:p>
        </p:txBody>
      </p:sp>
      <p:sp>
        <p:nvSpPr>
          <p:cNvPr id="11" name="Text Box 190"/>
          <p:cNvSpPr txBox="1">
            <a:spLocks noChangeArrowheads="1"/>
          </p:cNvSpPr>
          <p:nvPr/>
        </p:nvSpPr>
        <p:spPr bwMode="auto">
          <a:xfrm>
            <a:off x="398029" y="3258170"/>
            <a:ext cx="3482240" cy="2673799"/>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000" dirty="0">
                <a:latin typeface="+mn-lt"/>
                <a:ea typeface="Century Gothic" charset="0"/>
                <a:cs typeface="Century Gothic" charset="0"/>
              </a:rPr>
              <a:t>Often times, support for English language learners (ELL) in education is limited because some teachers are unaware of how to support them. This topic is important because teachers should see ELL students as assets rather than liabilities so we can equally support them just like our regular and special education students. According to Leith et al., “To achieve success in the mathematics classroom, EL students must learn both mathematics and English simultaneously” (Leith et al., 2016). This means that math and learning English must be a priority for English language learners. Teachers must make time to understand their current level of English and build upon that to strengthen their language proficiency to eventually be proficient in math.</a:t>
            </a:r>
          </a:p>
          <a:p>
            <a:pPr eaLnBrk="1" hangingPunct="1"/>
            <a:endParaRPr lang="en-US" sz="1000" dirty="0">
              <a:latin typeface="+mn-lt"/>
              <a:ea typeface="Century Gothic" charset="0"/>
              <a:cs typeface="Century Gothic" charset="0"/>
            </a:endParaRPr>
          </a:p>
          <a:p>
            <a:pPr eaLnBrk="1" hangingPunct="1"/>
            <a:r>
              <a:rPr lang="en-US" sz="1000" dirty="0">
                <a:latin typeface="+mn-lt"/>
                <a:ea typeface="Century Gothic" charset="0"/>
                <a:cs typeface="Century Gothic" charset="0"/>
              </a:rPr>
              <a:t>Hypothesis: If teachers can support ELL students to be language proficient by encouraging the use of language practice and/or language arts strategies, then ELL students may be able to understand mathematical language to solve word problems.  </a:t>
            </a:r>
          </a:p>
        </p:txBody>
      </p:sp>
      <p:sp>
        <p:nvSpPr>
          <p:cNvPr id="27" name="Text Box 194"/>
          <p:cNvSpPr txBox="1">
            <a:spLocks noChangeArrowheads="1"/>
          </p:cNvSpPr>
          <p:nvPr/>
        </p:nvSpPr>
        <p:spPr bwMode="auto">
          <a:xfrm>
            <a:off x="3880268" y="2862008"/>
            <a:ext cx="4198257" cy="2981575"/>
          </a:xfrm>
          <a:prstGeom prst="rect">
            <a:avLst/>
          </a:prstGeom>
          <a:noFill/>
          <a:ln w="12700">
            <a:no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r>
              <a:rPr lang="en-US" sz="1000" dirty="0">
                <a:latin typeface="+mn-lt"/>
                <a:ea typeface="Century Gothic" charset="0"/>
                <a:cs typeface="Century Gothic" charset="0"/>
              </a:rPr>
              <a:t>		Figure 1			</a:t>
            </a: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endParaRPr lang="en-US" sz="1000" dirty="0">
              <a:latin typeface="+mn-lt"/>
              <a:ea typeface="Century Gothic" charset="0"/>
              <a:cs typeface="Century Gothic" charset="0"/>
            </a:endParaRPr>
          </a:p>
          <a:p>
            <a:pPr eaLnBrk="1" hangingPunct="1"/>
            <a:r>
              <a:rPr lang="en-US" sz="1000" dirty="0">
                <a:latin typeface="+mn-lt"/>
                <a:ea typeface="Century Gothic" charset="0"/>
                <a:cs typeface="Century Gothic" charset="0"/>
              </a:rPr>
              <a:t> </a:t>
            </a:r>
          </a:p>
        </p:txBody>
      </p:sp>
      <p:pic>
        <p:nvPicPr>
          <p:cNvPr id="7" name="Picture 6" descr="Student profile image">
            <a:extLst>
              <a:ext uri="{FF2B5EF4-FFF2-40B4-BE49-F238E27FC236}">
                <a16:creationId xmlns:a16="http://schemas.microsoft.com/office/drawing/2014/main" id="{7C8980EC-EFB2-41DE-863E-16796C0B53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386243" y="6188362"/>
            <a:ext cx="713279" cy="504284"/>
          </a:xfrm>
          <a:prstGeom prst="rect">
            <a:avLst/>
          </a:prstGeom>
        </p:spPr>
      </p:pic>
      <p:sp>
        <p:nvSpPr>
          <p:cNvPr id="28" name="Text Box 193"/>
          <p:cNvSpPr txBox="1">
            <a:spLocks noChangeArrowheads="1"/>
          </p:cNvSpPr>
          <p:nvPr/>
        </p:nvSpPr>
        <p:spPr bwMode="auto">
          <a:xfrm>
            <a:off x="6261904" y="6221706"/>
            <a:ext cx="5499389" cy="596307"/>
          </a:xfrm>
          <a:prstGeom prst="rect">
            <a:avLst/>
          </a:prstGeom>
          <a:no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700" dirty="0">
                <a:latin typeface="+mn-lt"/>
                <a:ea typeface="Century Gothic" charset="0"/>
                <a:cs typeface="Century Gothic" charset="0"/>
              </a:rPr>
              <a:t>1. Leith, C., Rose, E., &amp; King, T. (2016). Teaching mathematics and language to English learners. The Mathematics Teacher, 109(9), 670–678. </a:t>
            </a:r>
            <a:br>
              <a:rPr lang="en-US" sz="700" dirty="0">
                <a:latin typeface="+mn-lt"/>
                <a:ea typeface="Century Gothic" charset="0"/>
                <a:cs typeface="Century Gothic" charset="0"/>
              </a:rPr>
            </a:br>
            <a:r>
              <a:rPr lang="en-US" sz="700" dirty="0">
                <a:latin typeface="+mn-lt"/>
                <a:ea typeface="Century Gothic" charset="0"/>
                <a:cs typeface="Century Gothic" charset="0"/>
              </a:rPr>
              <a:t>2. Slavit , D., &amp; Ernst-Slavit, G. (2007). Teaching mathematics and English to English language learners simultaneously. Middle School Journal, 39(2), 4–11. doi: https://doi.org/10.1080/00940771.2007.11461618</a:t>
            </a:r>
            <a:br>
              <a:rPr lang="en-US" sz="700" dirty="0">
                <a:latin typeface="+mn-lt"/>
                <a:ea typeface="Century Gothic" charset="0"/>
                <a:cs typeface="Century Gothic" charset="0"/>
              </a:rPr>
            </a:br>
            <a:r>
              <a:rPr lang="en-US" sz="700" dirty="0">
                <a:latin typeface="+mn-lt"/>
                <a:ea typeface="Century Gothic" charset="0"/>
                <a:cs typeface="Century Gothic" charset="0"/>
              </a:rPr>
              <a:t>3. Vilenius‐Tuohimaa, P. M., Aunola, K., &amp; Nurmi, J. E. (2008). The association between mathematical word problems and reading comprehension. Educational Psychology, 28(4), 409–426. </a:t>
            </a:r>
          </a:p>
        </p:txBody>
      </p:sp>
      <p:sp>
        <p:nvSpPr>
          <p:cNvPr id="29" name="Rectangle 28"/>
          <p:cNvSpPr/>
          <p:nvPr/>
        </p:nvSpPr>
        <p:spPr>
          <a:xfrm>
            <a:off x="6261904" y="6083864"/>
            <a:ext cx="5499389" cy="137842"/>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20" b="1" dirty="0">
                <a:solidFill>
                  <a:schemeClr val="accent3">
                    <a:lumMod val="20000"/>
                    <a:lumOff val="80000"/>
                  </a:schemeClr>
                </a:solidFill>
                <a:ea typeface="Century Gothic" charset="0"/>
                <a:cs typeface="Century Gothic" charset="0"/>
              </a:rPr>
              <a:t>References</a:t>
            </a:r>
          </a:p>
        </p:txBody>
      </p:sp>
      <p:pic>
        <p:nvPicPr>
          <p:cNvPr id="8" name="Picture 7" descr="An image of a horse and a rul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71123" y="5059055"/>
            <a:ext cx="1128502" cy="775304"/>
          </a:xfrm>
          <a:prstGeom prst="rect">
            <a:avLst/>
          </a:prstGeom>
        </p:spPr>
      </p:pic>
      <p:pic>
        <p:nvPicPr>
          <p:cNvPr id="9" name="Picture 8" descr="UHWO logo"/>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89739" y="43492"/>
            <a:ext cx="690277" cy="690277"/>
          </a:xfrm>
          <a:prstGeom prst="rect">
            <a:avLst/>
          </a:prstGeom>
        </p:spPr>
      </p:pic>
      <p:pic>
        <p:nvPicPr>
          <p:cNvPr id="30" name="Picture 29" descr="UHWO logo"/>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42302" y="43492"/>
            <a:ext cx="690277" cy="690277"/>
          </a:xfrm>
          <a:prstGeom prst="rect">
            <a:avLst/>
          </a:prstGeom>
        </p:spPr>
      </p:pic>
      <p:graphicFrame>
        <p:nvGraphicFramePr>
          <p:cNvPr id="25" name="Chart 24"/>
          <p:cNvGraphicFramePr>
            <a:graphicFrameLocks/>
          </p:cNvGraphicFramePr>
          <p:nvPr>
            <p:extLst>
              <p:ext uri="{D42A27DB-BD31-4B8C-83A1-F6EECF244321}">
                <p14:modId xmlns:p14="http://schemas.microsoft.com/office/powerpoint/2010/main" val="1063516928"/>
              </p:ext>
            </p:extLst>
          </p:nvPr>
        </p:nvGraphicFramePr>
        <p:xfrm>
          <a:off x="4037163" y="2926621"/>
          <a:ext cx="3978537" cy="1919759"/>
        </p:xfrm>
        <a:graphic>
          <a:graphicData uri="http://schemas.openxmlformats.org/drawingml/2006/chart">
            <c:chart xmlns:c="http://schemas.openxmlformats.org/drawingml/2006/chart" xmlns:r="http://schemas.openxmlformats.org/officeDocument/2006/relationships" r:id="rId5"/>
          </a:graphicData>
        </a:graphic>
      </p:graphicFrame>
      <p:pic>
        <p:nvPicPr>
          <p:cNvPr id="2" name="Picture 1"/>
          <p:cNvPicPr>
            <a:picLocks noChangeAspect="1"/>
          </p:cNvPicPr>
          <p:nvPr/>
        </p:nvPicPr>
        <p:blipFill rotWithShape="1">
          <a:blip r:embed="rId6" cstate="print">
            <a:extLst>
              <a:ext uri="{28A0092B-C50C-407E-A947-70E740481C1C}">
                <a14:useLocalDpi xmlns:a14="http://schemas.microsoft.com/office/drawing/2010/main" val="0"/>
              </a:ext>
            </a:extLst>
          </a:blip>
          <a:srcRect l="1666"/>
          <a:stretch/>
        </p:blipFill>
        <p:spPr>
          <a:xfrm>
            <a:off x="3908759" y="4999423"/>
            <a:ext cx="1601757" cy="754855"/>
          </a:xfrm>
          <a:prstGeom prst="rect">
            <a:avLst/>
          </a:prstGeom>
        </p:spPr>
      </p:pic>
      <p:pic>
        <p:nvPicPr>
          <p:cNvPr id="6" name="Picture 5" descr="An image of a vaulter leaping over a pole"/>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60231" y="5046630"/>
            <a:ext cx="1257687" cy="597779"/>
          </a:xfrm>
          <a:prstGeom prst="rect">
            <a:avLst/>
          </a:prstGeom>
        </p:spPr>
      </p:pic>
      <p:sp>
        <p:nvSpPr>
          <p:cNvPr id="15" name="TextBox 14"/>
          <p:cNvSpPr txBox="1"/>
          <p:nvPr/>
        </p:nvSpPr>
        <p:spPr>
          <a:xfrm>
            <a:off x="6791359" y="5809613"/>
            <a:ext cx="1378900" cy="230832"/>
          </a:xfrm>
          <a:prstGeom prst="rect">
            <a:avLst/>
          </a:prstGeom>
          <a:noFill/>
        </p:spPr>
        <p:txBody>
          <a:bodyPr wrap="square" rtlCol="0">
            <a:spAutoFit/>
          </a:bodyPr>
          <a:lstStyle/>
          <a:p>
            <a:pPr lvl="0" algn="r"/>
            <a:r>
              <a:rPr lang="en-US" sz="900" dirty="0">
                <a:solidFill>
                  <a:prstClr val="black"/>
                </a:solidFill>
                <a:ea typeface="Century Gothic" charset="0"/>
                <a:cs typeface="Century Gothic" charset="0"/>
              </a:rPr>
              <a:t>(Leith et al., 2016)</a:t>
            </a:r>
          </a:p>
        </p:txBody>
      </p:sp>
      <p:sp>
        <p:nvSpPr>
          <p:cNvPr id="16" name="TextBox 15"/>
          <p:cNvSpPr txBox="1"/>
          <p:nvPr/>
        </p:nvSpPr>
        <p:spPr>
          <a:xfrm>
            <a:off x="4409724" y="5765794"/>
            <a:ext cx="588396" cy="230832"/>
          </a:xfrm>
          <a:prstGeom prst="rect">
            <a:avLst/>
          </a:prstGeom>
          <a:noFill/>
        </p:spPr>
        <p:txBody>
          <a:bodyPr wrap="square" rtlCol="0">
            <a:spAutoFit/>
          </a:bodyPr>
          <a:lstStyle/>
          <a:p>
            <a:r>
              <a:rPr lang="en-US" sz="900" dirty="0"/>
              <a:t>Figure 2</a:t>
            </a:r>
          </a:p>
        </p:txBody>
      </p:sp>
      <p:sp>
        <p:nvSpPr>
          <p:cNvPr id="31" name="TextBox 30"/>
          <p:cNvSpPr txBox="1"/>
          <p:nvPr/>
        </p:nvSpPr>
        <p:spPr>
          <a:xfrm>
            <a:off x="5810581" y="5772360"/>
            <a:ext cx="653852" cy="230832"/>
          </a:xfrm>
          <a:prstGeom prst="rect">
            <a:avLst/>
          </a:prstGeom>
          <a:noFill/>
        </p:spPr>
        <p:txBody>
          <a:bodyPr wrap="square" rtlCol="0">
            <a:spAutoFit/>
          </a:bodyPr>
          <a:lstStyle/>
          <a:p>
            <a:r>
              <a:rPr lang="en-US" sz="900"/>
              <a:t>Figure 2.A</a:t>
            </a:r>
            <a:endParaRPr lang="en-US" sz="900" dirty="0"/>
          </a:p>
        </p:txBody>
      </p:sp>
      <p:sp>
        <p:nvSpPr>
          <p:cNvPr id="37" name="TextBox 36"/>
          <p:cNvSpPr txBox="1"/>
          <p:nvPr/>
        </p:nvSpPr>
        <p:spPr>
          <a:xfrm>
            <a:off x="7060296" y="5644600"/>
            <a:ext cx="653852" cy="230832"/>
          </a:xfrm>
          <a:prstGeom prst="rect">
            <a:avLst/>
          </a:prstGeom>
          <a:noFill/>
        </p:spPr>
        <p:txBody>
          <a:bodyPr wrap="square" rtlCol="0">
            <a:spAutoFit/>
          </a:bodyPr>
          <a:lstStyle/>
          <a:p>
            <a:r>
              <a:rPr lang="en-US" sz="900" dirty="0"/>
              <a:t>Figure 2.B</a:t>
            </a:r>
          </a:p>
        </p:txBody>
      </p:sp>
    </p:spTree>
    <p:extLst>
      <p:ext uri="{BB962C8B-B14F-4D97-AF65-F5344CB8AC3E}">
        <p14:creationId xmlns:p14="http://schemas.microsoft.com/office/powerpoint/2010/main" val="2659752990"/>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578</TotalTime>
  <Words>932</Words>
  <Application>Microsoft Office PowerPoint</Application>
  <PresentationFormat>Widescreen</PresentationFormat>
  <Paragraphs>45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UHWO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English Language Learners in Math</dc:title>
  <dc:creator>Maureen Mae Joie Bali</dc:creator>
  <cp:lastModifiedBy>Alphie Garcia</cp:lastModifiedBy>
  <cp:revision>61</cp:revision>
  <cp:lastPrinted>2019-11-08T19:19:43Z</cp:lastPrinted>
  <dcterms:created xsi:type="dcterms:W3CDTF">2017-09-21T21:13:48Z</dcterms:created>
  <dcterms:modified xsi:type="dcterms:W3CDTF">2020-02-07T18:52:13Z</dcterms:modified>
</cp:coreProperties>
</file>