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0104100" cy="15081250"/>
  <p:notesSz cx="20104100" cy="15081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2088" y="1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4675187"/>
            <a:ext cx="17088486" cy="316706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8445500"/>
            <a:ext cx="14072870" cy="37703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300" b="1" i="0">
                <a:solidFill>
                  <a:srgbClr val="EDEEE6"/>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300" b="1" i="0">
                <a:solidFill>
                  <a:srgbClr val="EDEEE6"/>
                </a:solidFill>
                <a:latin typeface="Calibri"/>
                <a:cs typeface="Calibri"/>
              </a:defRPr>
            </a:lvl1pPr>
          </a:lstStyle>
          <a:p>
            <a:endParaRPr/>
          </a:p>
        </p:txBody>
      </p:sp>
      <p:sp>
        <p:nvSpPr>
          <p:cNvPr id="3" name="Holder 3"/>
          <p:cNvSpPr>
            <a:spLocks noGrp="1"/>
          </p:cNvSpPr>
          <p:nvPr>
            <p:ph sz="half" idx="2"/>
          </p:nvPr>
        </p:nvSpPr>
        <p:spPr>
          <a:xfrm>
            <a:off x="1005205" y="3468687"/>
            <a:ext cx="8745284" cy="9953625"/>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3468687"/>
            <a:ext cx="8745284" cy="9953625"/>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300" b="1" i="0">
                <a:solidFill>
                  <a:srgbClr val="EDEEE6"/>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9769030" y="1884759"/>
            <a:ext cx="335280" cy="11308715"/>
          </a:xfrm>
          <a:custGeom>
            <a:avLst/>
            <a:gdLst/>
            <a:ahLst/>
            <a:cxnLst/>
            <a:rect l="l" t="t" r="r" b="b"/>
            <a:pathLst>
              <a:path w="335280" h="11308715">
                <a:moveTo>
                  <a:pt x="0" y="11308555"/>
                </a:moveTo>
                <a:lnTo>
                  <a:pt x="335068" y="11308555"/>
                </a:lnTo>
                <a:lnTo>
                  <a:pt x="335068" y="0"/>
                </a:lnTo>
                <a:lnTo>
                  <a:pt x="0" y="0"/>
                </a:lnTo>
                <a:lnTo>
                  <a:pt x="0" y="11308555"/>
                </a:lnTo>
                <a:close/>
              </a:path>
            </a:pathLst>
          </a:custGeom>
          <a:solidFill>
            <a:srgbClr val="DBDDCD"/>
          </a:solidFill>
        </p:spPr>
        <p:txBody>
          <a:bodyPr wrap="square" lIns="0" tIns="0" rIns="0" bIns="0" rtlCol="0"/>
          <a:lstStyle/>
          <a:p>
            <a:endParaRPr/>
          </a:p>
        </p:txBody>
      </p:sp>
      <p:sp>
        <p:nvSpPr>
          <p:cNvPr id="17" name="bk object 17"/>
          <p:cNvSpPr/>
          <p:nvPr/>
        </p:nvSpPr>
        <p:spPr>
          <a:xfrm>
            <a:off x="-1" y="1884759"/>
            <a:ext cx="335280" cy="11308715"/>
          </a:xfrm>
          <a:custGeom>
            <a:avLst/>
            <a:gdLst/>
            <a:ahLst/>
            <a:cxnLst/>
            <a:rect l="l" t="t" r="r" b="b"/>
            <a:pathLst>
              <a:path w="335280" h="11308715">
                <a:moveTo>
                  <a:pt x="0" y="11308555"/>
                </a:moveTo>
                <a:lnTo>
                  <a:pt x="335068" y="11308555"/>
                </a:lnTo>
                <a:lnTo>
                  <a:pt x="335068" y="0"/>
                </a:lnTo>
                <a:lnTo>
                  <a:pt x="0" y="0"/>
                </a:lnTo>
                <a:lnTo>
                  <a:pt x="0" y="11308555"/>
                </a:lnTo>
                <a:close/>
              </a:path>
            </a:pathLst>
          </a:custGeom>
          <a:solidFill>
            <a:srgbClr val="DBDDCD"/>
          </a:solidFill>
        </p:spPr>
        <p:txBody>
          <a:bodyPr wrap="square" lIns="0" tIns="0" rIns="0" bIns="0" rtlCol="0"/>
          <a:lstStyle/>
          <a:p>
            <a:endParaRPr/>
          </a:p>
        </p:txBody>
      </p:sp>
      <p:sp>
        <p:nvSpPr>
          <p:cNvPr id="18" name="bk object 18"/>
          <p:cNvSpPr/>
          <p:nvPr/>
        </p:nvSpPr>
        <p:spPr>
          <a:xfrm>
            <a:off x="0" y="0"/>
            <a:ext cx="20104100" cy="1885314"/>
          </a:xfrm>
          <a:custGeom>
            <a:avLst/>
            <a:gdLst/>
            <a:ahLst/>
            <a:cxnLst/>
            <a:rect l="l" t="t" r="r" b="b"/>
            <a:pathLst>
              <a:path w="20104100" h="1885314">
                <a:moveTo>
                  <a:pt x="0" y="1884759"/>
                </a:moveTo>
                <a:lnTo>
                  <a:pt x="20104099" y="1884759"/>
                </a:lnTo>
                <a:lnTo>
                  <a:pt x="20104099" y="0"/>
                </a:lnTo>
                <a:lnTo>
                  <a:pt x="0" y="0"/>
                </a:lnTo>
                <a:lnTo>
                  <a:pt x="0" y="1884759"/>
                </a:lnTo>
                <a:close/>
              </a:path>
            </a:pathLst>
          </a:custGeom>
          <a:solidFill>
            <a:srgbClr val="558BB8"/>
          </a:solidFill>
        </p:spPr>
        <p:txBody>
          <a:bodyPr wrap="square" lIns="0" tIns="0" rIns="0" bIns="0" rtlCol="0"/>
          <a:lstStyle/>
          <a:p>
            <a:endParaRPr/>
          </a:p>
        </p:txBody>
      </p:sp>
      <p:sp>
        <p:nvSpPr>
          <p:cNvPr id="19" name="bk object 19"/>
          <p:cNvSpPr/>
          <p:nvPr/>
        </p:nvSpPr>
        <p:spPr>
          <a:xfrm>
            <a:off x="0" y="13193315"/>
            <a:ext cx="20104100" cy="1885314"/>
          </a:xfrm>
          <a:custGeom>
            <a:avLst/>
            <a:gdLst/>
            <a:ahLst/>
            <a:cxnLst/>
            <a:rect l="l" t="t" r="r" b="b"/>
            <a:pathLst>
              <a:path w="20104100" h="1885315">
                <a:moveTo>
                  <a:pt x="0" y="1884759"/>
                </a:moveTo>
                <a:lnTo>
                  <a:pt x="20104099" y="1884759"/>
                </a:lnTo>
                <a:lnTo>
                  <a:pt x="20104099" y="0"/>
                </a:lnTo>
                <a:lnTo>
                  <a:pt x="0" y="0"/>
                </a:lnTo>
                <a:lnTo>
                  <a:pt x="0" y="1884759"/>
                </a:lnTo>
                <a:close/>
              </a:path>
            </a:pathLst>
          </a:custGeom>
          <a:solidFill>
            <a:srgbClr val="D4E2ED"/>
          </a:solidFill>
        </p:spPr>
        <p:txBody>
          <a:bodyPr wrap="square" lIns="0" tIns="0" rIns="0" bIns="0" rtlCol="0"/>
          <a:lstStyle/>
          <a:p>
            <a:endParaRPr/>
          </a:p>
        </p:txBody>
      </p:sp>
      <p:sp>
        <p:nvSpPr>
          <p:cNvPr id="20" name="bk object 20"/>
          <p:cNvSpPr/>
          <p:nvPr/>
        </p:nvSpPr>
        <p:spPr>
          <a:xfrm>
            <a:off x="17591087" y="14938463"/>
            <a:ext cx="2426458" cy="85163"/>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7961431" y="339569"/>
            <a:ext cx="4181236" cy="528319"/>
          </a:xfrm>
          <a:prstGeom prst="rect">
            <a:avLst/>
          </a:prstGeom>
        </p:spPr>
        <p:txBody>
          <a:bodyPr wrap="square" lIns="0" tIns="0" rIns="0" bIns="0">
            <a:spAutoFit/>
          </a:bodyPr>
          <a:lstStyle>
            <a:lvl1pPr>
              <a:defRPr sz="3300" b="1" i="0">
                <a:solidFill>
                  <a:srgbClr val="EDEEE6"/>
                </a:solidFill>
                <a:latin typeface="Calibri"/>
                <a:cs typeface="Calibri"/>
              </a:defRPr>
            </a:lvl1pPr>
          </a:lstStyle>
          <a:p>
            <a:endParaRPr/>
          </a:p>
        </p:txBody>
      </p:sp>
      <p:sp>
        <p:nvSpPr>
          <p:cNvPr id="3" name="Holder 3"/>
          <p:cNvSpPr>
            <a:spLocks noGrp="1"/>
          </p:cNvSpPr>
          <p:nvPr>
            <p:ph type="body" idx="1"/>
          </p:nvPr>
        </p:nvSpPr>
        <p:spPr>
          <a:xfrm>
            <a:off x="1005205" y="3468687"/>
            <a:ext cx="18093690" cy="99536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4025563"/>
            <a:ext cx="6433312" cy="75406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4025563"/>
            <a:ext cx="4623943" cy="75406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4/20/2020</a:t>
            </a:fld>
            <a:endParaRPr lang="en-US"/>
          </a:p>
        </p:txBody>
      </p:sp>
      <p:sp>
        <p:nvSpPr>
          <p:cNvPr id="6" name="Holder 6"/>
          <p:cNvSpPr>
            <a:spLocks noGrp="1"/>
          </p:cNvSpPr>
          <p:nvPr>
            <p:ph type="sldNum" sz="quarter" idx="7"/>
          </p:nvPr>
        </p:nvSpPr>
        <p:spPr>
          <a:xfrm>
            <a:off x="14474953" y="14025563"/>
            <a:ext cx="4623943" cy="75406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foodandhealth.com/" TargetMode="External"/><Relationship Id="rId3" Type="http://schemas.openxmlformats.org/officeDocument/2006/relationships/hyperlink" Target="http://www.nctm.org/Publications/mathematics-teaching-in-middle-school/2004/Vol10/Issue1/Math-at-Work_-" TargetMode="External"/><Relationship Id="rId7" Type="http://schemas.openxmlformats.org/officeDocument/2006/relationships/image" Target="../media/image4.jpg"/><Relationship Id="rId2" Type="http://schemas.openxmlformats.org/officeDocument/2006/relationships/hyperlink" Target="http://www.nctm.org/Publications/Student-Explorations-in-Mathematics/2012/What_s-on-Your-Plate_-" TargetMode="Externa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mailto:jaqlynes@hawaii.edu"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961431" y="339569"/>
            <a:ext cx="3971925" cy="528320"/>
          </a:xfrm>
          <a:prstGeom prst="rect">
            <a:avLst/>
          </a:prstGeom>
        </p:spPr>
        <p:txBody>
          <a:bodyPr vert="horz" wrap="square" lIns="0" tIns="12065" rIns="0" bIns="0" rtlCol="0">
            <a:spAutoFit/>
          </a:bodyPr>
          <a:lstStyle/>
          <a:p>
            <a:pPr marL="12700">
              <a:lnSpc>
                <a:spcPct val="100000"/>
              </a:lnSpc>
              <a:spcBef>
                <a:spcPts val="95"/>
              </a:spcBef>
            </a:pPr>
            <a:r>
              <a:rPr spc="-15" dirty="0"/>
              <a:t>Math </a:t>
            </a:r>
            <a:r>
              <a:rPr spc="-5" dirty="0"/>
              <a:t>+ Nutrition =</a:t>
            </a:r>
            <a:r>
              <a:rPr spc="-25" dirty="0"/>
              <a:t> </a:t>
            </a:r>
            <a:r>
              <a:rPr spc="-20" dirty="0"/>
              <a:t>Life</a:t>
            </a:r>
          </a:p>
        </p:txBody>
      </p:sp>
      <p:sp>
        <p:nvSpPr>
          <p:cNvPr id="3" name="object 3"/>
          <p:cNvSpPr txBox="1"/>
          <p:nvPr/>
        </p:nvSpPr>
        <p:spPr>
          <a:xfrm>
            <a:off x="7784293" y="1136438"/>
            <a:ext cx="4535805" cy="680720"/>
          </a:xfrm>
          <a:prstGeom prst="rect">
            <a:avLst/>
          </a:prstGeom>
        </p:spPr>
        <p:txBody>
          <a:bodyPr vert="horz" wrap="square" lIns="0" tIns="12065" rIns="0" bIns="0" rtlCol="0">
            <a:spAutoFit/>
          </a:bodyPr>
          <a:lstStyle/>
          <a:p>
            <a:pPr algn="ctr">
              <a:lnSpc>
                <a:spcPts val="2580"/>
              </a:lnSpc>
              <a:spcBef>
                <a:spcPts val="95"/>
              </a:spcBef>
            </a:pPr>
            <a:r>
              <a:rPr sz="2200" b="1" spc="-5" dirty="0">
                <a:solidFill>
                  <a:srgbClr val="EDEEE6"/>
                </a:solidFill>
                <a:latin typeface="Arial"/>
                <a:cs typeface="Arial"/>
              </a:rPr>
              <a:t>Jaqlyn</a:t>
            </a:r>
            <a:r>
              <a:rPr sz="2200" b="1" spc="-10" dirty="0">
                <a:solidFill>
                  <a:srgbClr val="EDEEE6"/>
                </a:solidFill>
                <a:latin typeface="Arial"/>
                <a:cs typeface="Arial"/>
              </a:rPr>
              <a:t> </a:t>
            </a:r>
            <a:r>
              <a:rPr sz="2200" b="1" spc="-5" dirty="0">
                <a:solidFill>
                  <a:srgbClr val="EDEEE6"/>
                </a:solidFill>
                <a:latin typeface="Arial"/>
                <a:cs typeface="Arial"/>
              </a:rPr>
              <a:t>Silva</a:t>
            </a:r>
            <a:endParaRPr sz="2200" dirty="0">
              <a:latin typeface="Arial"/>
              <a:cs typeface="Arial"/>
            </a:endParaRPr>
          </a:p>
          <a:p>
            <a:pPr algn="ctr">
              <a:lnSpc>
                <a:spcPts val="2580"/>
              </a:lnSpc>
            </a:pPr>
            <a:r>
              <a:rPr sz="2200" b="1" spc="-5" dirty="0">
                <a:solidFill>
                  <a:srgbClr val="EDEEE6"/>
                </a:solidFill>
                <a:latin typeface="Arial"/>
                <a:cs typeface="Arial"/>
              </a:rPr>
              <a:t>University of Hawaii at </a:t>
            </a:r>
            <a:r>
              <a:rPr sz="2200" b="1" spc="-15" dirty="0">
                <a:solidFill>
                  <a:srgbClr val="EDEEE6"/>
                </a:solidFill>
                <a:latin typeface="Arial"/>
                <a:cs typeface="Arial"/>
              </a:rPr>
              <a:t>West</a:t>
            </a:r>
            <a:r>
              <a:rPr sz="2200" b="1" spc="-20" dirty="0">
                <a:solidFill>
                  <a:srgbClr val="EDEEE6"/>
                </a:solidFill>
                <a:latin typeface="Arial"/>
                <a:cs typeface="Arial"/>
              </a:rPr>
              <a:t> </a:t>
            </a:r>
            <a:r>
              <a:rPr sz="2200" b="1" spc="-5" dirty="0">
                <a:solidFill>
                  <a:srgbClr val="EDEEE6"/>
                </a:solidFill>
                <a:latin typeface="Arial"/>
                <a:cs typeface="Arial"/>
              </a:rPr>
              <a:t>Oahu</a:t>
            </a:r>
            <a:endParaRPr sz="2200" dirty="0">
              <a:latin typeface="Arial"/>
              <a:cs typeface="Arial"/>
            </a:endParaRPr>
          </a:p>
        </p:txBody>
      </p:sp>
      <p:sp>
        <p:nvSpPr>
          <p:cNvPr id="4" name="object 4"/>
          <p:cNvSpPr txBox="1"/>
          <p:nvPr/>
        </p:nvSpPr>
        <p:spPr>
          <a:xfrm>
            <a:off x="5237535" y="13449095"/>
            <a:ext cx="1313180" cy="332740"/>
          </a:xfrm>
          <a:prstGeom prst="rect">
            <a:avLst/>
          </a:prstGeom>
        </p:spPr>
        <p:txBody>
          <a:bodyPr vert="horz" wrap="square" lIns="0" tIns="14604" rIns="0" bIns="0" rtlCol="0">
            <a:spAutoFit/>
          </a:bodyPr>
          <a:lstStyle/>
          <a:p>
            <a:pPr marL="12700">
              <a:lnSpc>
                <a:spcPct val="100000"/>
              </a:lnSpc>
              <a:spcBef>
                <a:spcPts val="114"/>
              </a:spcBef>
            </a:pPr>
            <a:r>
              <a:rPr sz="2000" b="1" spc="-5" dirty="0">
                <a:latin typeface="Calibri"/>
                <a:cs typeface="Calibri"/>
              </a:rPr>
              <a:t>Contact</a:t>
            </a:r>
            <a:r>
              <a:rPr sz="2000" b="1" spc="-50" dirty="0">
                <a:latin typeface="Calibri"/>
                <a:cs typeface="Calibri"/>
              </a:rPr>
              <a:t> </a:t>
            </a:r>
            <a:r>
              <a:rPr sz="2000" b="1" spc="-10" dirty="0">
                <a:latin typeface="Calibri"/>
                <a:cs typeface="Calibri"/>
              </a:rPr>
              <a:t>info</a:t>
            </a:r>
            <a:endParaRPr sz="2000">
              <a:latin typeface="Calibri"/>
              <a:cs typeface="Calibri"/>
            </a:endParaRPr>
          </a:p>
        </p:txBody>
      </p:sp>
      <p:sp>
        <p:nvSpPr>
          <p:cNvPr id="5" name="object 5"/>
          <p:cNvSpPr/>
          <p:nvPr/>
        </p:nvSpPr>
        <p:spPr>
          <a:xfrm>
            <a:off x="670136" y="2513012"/>
            <a:ext cx="6031230" cy="4488180"/>
          </a:xfrm>
          <a:custGeom>
            <a:avLst/>
            <a:gdLst/>
            <a:ahLst/>
            <a:cxnLst/>
            <a:rect l="l" t="t" r="r" b="b"/>
            <a:pathLst>
              <a:path w="6031230" h="4488180">
                <a:moveTo>
                  <a:pt x="0" y="0"/>
                </a:moveTo>
                <a:lnTo>
                  <a:pt x="6031230" y="0"/>
                </a:lnTo>
                <a:lnTo>
                  <a:pt x="6031230" y="4488135"/>
                </a:lnTo>
                <a:lnTo>
                  <a:pt x="0" y="4488135"/>
                </a:lnTo>
                <a:lnTo>
                  <a:pt x="0" y="0"/>
                </a:lnTo>
                <a:close/>
              </a:path>
            </a:pathLst>
          </a:custGeom>
          <a:ln w="5817">
            <a:solidFill>
              <a:srgbClr val="558BB8"/>
            </a:solidFill>
          </a:ln>
        </p:spPr>
        <p:txBody>
          <a:bodyPr wrap="square" lIns="0" tIns="0" rIns="0" bIns="0" rtlCol="0"/>
          <a:lstStyle/>
          <a:p>
            <a:endParaRPr/>
          </a:p>
        </p:txBody>
      </p:sp>
      <p:sp>
        <p:nvSpPr>
          <p:cNvPr id="6" name="object 6"/>
          <p:cNvSpPr txBox="1"/>
          <p:nvPr/>
        </p:nvSpPr>
        <p:spPr>
          <a:xfrm>
            <a:off x="723160" y="2764818"/>
            <a:ext cx="5882640" cy="2861040"/>
          </a:xfrm>
          <a:prstGeom prst="rect">
            <a:avLst/>
          </a:prstGeom>
        </p:spPr>
        <p:txBody>
          <a:bodyPr vert="horz" wrap="square" lIns="0" tIns="26670" rIns="0" bIns="0" rtlCol="0">
            <a:spAutoFit/>
          </a:bodyPr>
          <a:lstStyle/>
          <a:p>
            <a:pPr marL="12700" marR="5080">
              <a:lnSpc>
                <a:spcPts val="1689"/>
              </a:lnSpc>
              <a:spcBef>
                <a:spcPts val="210"/>
              </a:spcBef>
            </a:pPr>
            <a:r>
              <a:rPr sz="1600" spc="5" dirty="0">
                <a:solidFill>
                  <a:srgbClr val="212121"/>
                </a:solidFill>
                <a:latin typeface="Arial"/>
                <a:cs typeface="Arial"/>
              </a:rPr>
              <a:t>Within the topic of Nutrition and Math, there have been many studies  conducted to determine the amount of knowledge elementary school  students and their parents may have obtained in the course of their </a:t>
            </a:r>
            <a:r>
              <a:rPr sz="1600" dirty="0">
                <a:solidFill>
                  <a:srgbClr val="212121"/>
                </a:solidFill>
                <a:latin typeface="Arial"/>
                <a:cs typeface="Arial"/>
              </a:rPr>
              <a:t>life. </a:t>
            </a:r>
            <a:r>
              <a:rPr sz="1600" spc="5" dirty="0">
                <a:solidFill>
                  <a:srgbClr val="212121"/>
                </a:solidFill>
                <a:latin typeface="Arial"/>
                <a:cs typeface="Arial"/>
              </a:rPr>
              <a:t>With that being said the findings that stood out to </a:t>
            </a:r>
            <a:r>
              <a:rPr sz="1600" spc="10" dirty="0">
                <a:solidFill>
                  <a:srgbClr val="212121"/>
                </a:solidFill>
                <a:latin typeface="Arial"/>
                <a:cs typeface="Arial"/>
              </a:rPr>
              <a:t>me </a:t>
            </a:r>
            <a:r>
              <a:rPr sz="1600" spc="5" dirty="0">
                <a:solidFill>
                  <a:srgbClr val="212121"/>
                </a:solidFill>
                <a:latin typeface="Arial"/>
                <a:cs typeface="Arial"/>
              </a:rPr>
              <a:t>thus </a:t>
            </a:r>
            <a:r>
              <a:rPr sz="1600" spc="-20" dirty="0">
                <a:solidFill>
                  <a:srgbClr val="212121"/>
                </a:solidFill>
                <a:latin typeface="Arial"/>
                <a:cs typeface="Arial"/>
              </a:rPr>
              <a:t>far, </a:t>
            </a:r>
            <a:r>
              <a:rPr sz="1600" spc="5" dirty="0">
                <a:solidFill>
                  <a:srgbClr val="212121"/>
                </a:solidFill>
                <a:latin typeface="Arial"/>
                <a:cs typeface="Arial"/>
              </a:rPr>
              <a:t>is that  there is no direct correlation so far with food knowledge between  parents and their children. Although some students may have proper  nutrition at a young age, most of this gained knowledge significantly  increases with age and exposure. The type of nutrition that students  need to be incorporated in their </a:t>
            </a:r>
            <a:r>
              <a:rPr sz="1600" dirty="0">
                <a:solidFill>
                  <a:srgbClr val="212121"/>
                </a:solidFill>
                <a:latin typeface="Arial"/>
                <a:cs typeface="Arial"/>
              </a:rPr>
              <a:t>life, </a:t>
            </a:r>
            <a:r>
              <a:rPr sz="1600" spc="5" dirty="0">
                <a:solidFill>
                  <a:srgbClr val="212121"/>
                </a:solidFill>
                <a:latin typeface="Arial"/>
                <a:cs typeface="Arial"/>
              </a:rPr>
              <a:t>needs to presented to them in an  understanding and clear </a:t>
            </a:r>
            <a:r>
              <a:rPr sz="1600" spc="-20" dirty="0">
                <a:solidFill>
                  <a:srgbClr val="212121"/>
                </a:solidFill>
                <a:latin typeface="Arial"/>
                <a:cs typeface="Arial"/>
              </a:rPr>
              <a:t>way, </a:t>
            </a:r>
            <a:r>
              <a:rPr sz="1600" spc="5" dirty="0">
                <a:solidFill>
                  <a:srgbClr val="212121"/>
                </a:solidFill>
                <a:latin typeface="Arial"/>
                <a:cs typeface="Arial"/>
              </a:rPr>
              <a:t>so that they can use the information in  their everyday </a:t>
            </a:r>
            <a:r>
              <a:rPr sz="1600" dirty="0">
                <a:solidFill>
                  <a:srgbClr val="212121"/>
                </a:solidFill>
                <a:latin typeface="Arial"/>
                <a:cs typeface="Arial"/>
              </a:rPr>
              <a:t>life’s </a:t>
            </a:r>
            <a:r>
              <a:rPr sz="1600" spc="5" dirty="0">
                <a:solidFill>
                  <a:srgbClr val="212121"/>
                </a:solidFill>
                <a:latin typeface="Arial"/>
                <a:cs typeface="Arial"/>
              </a:rPr>
              <a:t>and hopefully benefit from</a:t>
            </a:r>
            <a:r>
              <a:rPr sz="1600" spc="-30" dirty="0">
                <a:solidFill>
                  <a:srgbClr val="212121"/>
                </a:solidFill>
                <a:latin typeface="Arial"/>
                <a:cs typeface="Arial"/>
              </a:rPr>
              <a:t> </a:t>
            </a:r>
            <a:r>
              <a:rPr sz="1600" dirty="0">
                <a:solidFill>
                  <a:srgbClr val="212121"/>
                </a:solidFill>
                <a:latin typeface="Arial"/>
                <a:cs typeface="Arial"/>
              </a:rPr>
              <a:t>it.</a:t>
            </a:r>
            <a:endParaRPr sz="1600" dirty="0">
              <a:latin typeface="Arial"/>
              <a:cs typeface="Arial"/>
            </a:endParaRPr>
          </a:p>
        </p:txBody>
      </p:sp>
      <p:sp>
        <p:nvSpPr>
          <p:cNvPr id="7" name="object 7"/>
          <p:cNvSpPr/>
          <p:nvPr/>
        </p:nvSpPr>
        <p:spPr>
          <a:xfrm>
            <a:off x="670136" y="2198886"/>
            <a:ext cx="6031230" cy="314325"/>
          </a:xfrm>
          <a:custGeom>
            <a:avLst/>
            <a:gdLst/>
            <a:ahLst/>
            <a:cxnLst/>
            <a:rect l="l" t="t" r="r" b="b"/>
            <a:pathLst>
              <a:path w="6031230" h="314325">
                <a:moveTo>
                  <a:pt x="0" y="314126"/>
                </a:moveTo>
                <a:lnTo>
                  <a:pt x="6031229" y="314126"/>
                </a:lnTo>
                <a:lnTo>
                  <a:pt x="6031229" y="0"/>
                </a:lnTo>
                <a:lnTo>
                  <a:pt x="0" y="0"/>
                </a:lnTo>
                <a:lnTo>
                  <a:pt x="0" y="314126"/>
                </a:lnTo>
                <a:close/>
              </a:path>
            </a:pathLst>
          </a:custGeom>
          <a:solidFill>
            <a:srgbClr val="558BB8"/>
          </a:solidFill>
        </p:spPr>
        <p:txBody>
          <a:bodyPr wrap="square" lIns="0" tIns="0" rIns="0" bIns="0" rtlCol="0"/>
          <a:lstStyle/>
          <a:p>
            <a:endParaRPr/>
          </a:p>
        </p:txBody>
      </p:sp>
      <p:sp>
        <p:nvSpPr>
          <p:cNvPr id="8" name="object 8"/>
          <p:cNvSpPr/>
          <p:nvPr/>
        </p:nvSpPr>
        <p:spPr>
          <a:xfrm>
            <a:off x="670136" y="2198885"/>
            <a:ext cx="6031230" cy="314325"/>
          </a:xfrm>
          <a:custGeom>
            <a:avLst/>
            <a:gdLst/>
            <a:ahLst/>
            <a:cxnLst/>
            <a:rect l="l" t="t" r="r" b="b"/>
            <a:pathLst>
              <a:path w="6031230" h="314325">
                <a:moveTo>
                  <a:pt x="0" y="0"/>
                </a:moveTo>
                <a:lnTo>
                  <a:pt x="6031230" y="0"/>
                </a:lnTo>
                <a:lnTo>
                  <a:pt x="6031230" y="314126"/>
                </a:lnTo>
                <a:lnTo>
                  <a:pt x="0" y="314126"/>
                </a:lnTo>
                <a:lnTo>
                  <a:pt x="0" y="0"/>
                </a:lnTo>
                <a:close/>
              </a:path>
            </a:pathLst>
          </a:custGeom>
          <a:ln w="5817">
            <a:solidFill>
              <a:srgbClr val="6C8599"/>
            </a:solidFill>
          </a:ln>
        </p:spPr>
        <p:txBody>
          <a:bodyPr wrap="square" lIns="0" tIns="0" rIns="0" bIns="0" rtlCol="0"/>
          <a:lstStyle/>
          <a:p>
            <a:endParaRPr/>
          </a:p>
        </p:txBody>
      </p:sp>
      <p:sp>
        <p:nvSpPr>
          <p:cNvPr id="9" name="object 9"/>
          <p:cNvSpPr txBox="1"/>
          <p:nvPr/>
        </p:nvSpPr>
        <p:spPr>
          <a:xfrm>
            <a:off x="3229692" y="2152126"/>
            <a:ext cx="912494" cy="332740"/>
          </a:xfrm>
          <a:prstGeom prst="rect">
            <a:avLst/>
          </a:prstGeom>
        </p:spPr>
        <p:txBody>
          <a:bodyPr vert="horz" wrap="square" lIns="0" tIns="14604" rIns="0" bIns="0" rtlCol="0">
            <a:spAutoFit/>
          </a:bodyPr>
          <a:lstStyle/>
          <a:p>
            <a:pPr marL="12700">
              <a:lnSpc>
                <a:spcPct val="100000"/>
              </a:lnSpc>
              <a:spcBef>
                <a:spcPts val="114"/>
              </a:spcBef>
            </a:pPr>
            <a:r>
              <a:rPr sz="2000" b="1" spc="5" dirty="0">
                <a:solidFill>
                  <a:srgbClr val="EDEEE6"/>
                </a:solidFill>
                <a:latin typeface="Calibri"/>
                <a:cs typeface="Calibri"/>
              </a:rPr>
              <a:t>A</a:t>
            </a:r>
            <a:r>
              <a:rPr sz="2000" b="1" spc="-10" dirty="0">
                <a:solidFill>
                  <a:srgbClr val="EDEEE6"/>
                </a:solidFill>
                <a:latin typeface="Calibri"/>
                <a:cs typeface="Calibri"/>
              </a:rPr>
              <a:t>b</a:t>
            </a:r>
            <a:r>
              <a:rPr sz="2000" b="1" spc="-20" dirty="0">
                <a:solidFill>
                  <a:srgbClr val="EDEEE6"/>
                </a:solidFill>
                <a:latin typeface="Calibri"/>
                <a:cs typeface="Calibri"/>
              </a:rPr>
              <a:t>s</a:t>
            </a:r>
            <a:r>
              <a:rPr sz="2000" b="1" spc="5" dirty="0">
                <a:solidFill>
                  <a:srgbClr val="EDEEE6"/>
                </a:solidFill>
                <a:latin typeface="Calibri"/>
                <a:cs typeface="Calibri"/>
              </a:rPr>
              <a:t>t</a:t>
            </a:r>
            <a:r>
              <a:rPr sz="2000" b="1" spc="-40" dirty="0">
                <a:solidFill>
                  <a:srgbClr val="EDEEE6"/>
                </a:solidFill>
                <a:latin typeface="Calibri"/>
                <a:cs typeface="Calibri"/>
              </a:rPr>
              <a:t>r</a:t>
            </a:r>
            <a:r>
              <a:rPr sz="2000" b="1" spc="5" dirty="0">
                <a:solidFill>
                  <a:srgbClr val="EDEEE6"/>
                </a:solidFill>
                <a:latin typeface="Calibri"/>
                <a:cs typeface="Calibri"/>
              </a:rPr>
              <a:t>act</a:t>
            </a:r>
            <a:endParaRPr sz="2000">
              <a:latin typeface="Calibri"/>
              <a:cs typeface="Calibri"/>
            </a:endParaRPr>
          </a:p>
        </p:txBody>
      </p:sp>
      <p:sp>
        <p:nvSpPr>
          <p:cNvPr id="10" name="object 10"/>
          <p:cNvSpPr/>
          <p:nvPr/>
        </p:nvSpPr>
        <p:spPr>
          <a:xfrm>
            <a:off x="7039343" y="2515920"/>
            <a:ext cx="6031210" cy="3369071"/>
          </a:xfrm>
          <a:custGeom>
            <a:avLst/>
            <a:gdLst/>
            <a:ahLst/>
            <a:cxnLst/>
            <a:rect l="l" t="t" r="r" b="b"/>
            <a:pathLst>
              <a:path w="6031230" h="2813050">
                <a:moveTo>
                  <a:pt x="0" y="0"/>
                </a:moveTo>
                <a:lnTo>
                  <a:pt x="6031230" y="0"/>
                </a:lnTo>
                <a:lnTo>
                  <a:pt x="6031230" y="2813020"/>
                </a:lnTo>
                <a:lnTo>
                  <a:pt x="0" y="2813020"/>
                </a:lnTo>
                <a:lnTo>
                  <a:pt x="0" y="0"/>
                </a:lnTo>
                <a:close/>
              </a:path>
            </a:pathLst>
          </a:custGeom>
          <a:ln w="5817">
            <a:solidFill>
              <a:srgbClr val="558BB8"/>
            </a:solidFill>
          </a:ln>
        </p:spPr>
        <p:txBody>
          <a:bodyPr wrap="square" lIns="0" tIns="0" rIns="0" bIns="0" rtlCol="0"/>
          <a:lstStyle/>
          <a:p>
            <a:endParaRPr/>
          </a:p>
        </p:txBody>
      </p:sp>
      <p:sp>
        <p:nvSpPr>
          <p:cNvPr id="11" name="object 11"/>
          <p:cNvSpPr txBox="1"/>
          <p:nvPr/>
        </p:nvSpPr>
        <p:spPr>
          <a:xfrm>
            <a:off x="7039343" y="2552492"/>
            <a:ext cx="5832107" cy="2971966"/>
          </a:xfrm>
          <a:prstGeom prst="rect">
            <a:avLst/>
          </a:prstGeom>
        </p:spPr>
        <p:txBody>
          <a:bodyPr vert="horz" wrap="square" lIns="0" tIns="14604" rIns="0" bIns="0" rtlCol="0">
            <a:spAutoFit/>
          </a:bodyPr>
          <a:lstStyle/>
          <a:p>
            <a:pPr marL="65405">
              <a:lnSpc>
                <a:spcPct val="100000"/>
              </a:lnSpc>
              <a:spcBef>
                <a:spcPts val="114"/>
              </a:spcBef>
            </a:pPr>
            <a:r>
              <a:rPr sz="1600" b="1" spc="5" dirty="0">
                <a:latin typeface="Arial"/>
                <a:cs typeface="Arial"/>
              </a:rPr>
              <a:t>Research Question: </a:t>
            </a:r>
            <a:r>
              <a:rPr sz="1600" spc="5" dirty="0">
                <a:latin typeface="Arial"/>
                <a:cs typeface="Arial"/>
              </a:rPr>
              <a:t>Based on two main</a:t>
            </a:r>
            <a:r>
              <a:rPr sz="1600" spc="-25" dirty="0">
                <a:latin typeface="Arial"/>
                <a:cs typeface="Arial"/>
              </a:rPr>
              <a:t> </a:t>
            </a:r>
            <a:r>
              <a:rPr sz="1600" spc="5" dirty="0">
                <a:latin typeface="Arial"/>
                <a:cs typeface="Arial"/>
              </a:rPr>
              <a:t>questions</a:t>
            </a:r>
            <a:r>
              <a:rPr lang="en-US" sz="1600" spc="5" dirty="0">
                <a:latin typeface="Arial"/>
                <a:cs typeface="Arial"/>
              </a:rPr>
              <a:t>:</a:t>
            </a:r>
            <a:endParaRPr sz="1600" dirty="0">
              <a:latin typeface="Arial"/>
              <a:cs typeface="Arial"/>
            </a:endParaRPr>
          </a:p>
          <a:p>
            <a:pPr>
              <a:lnSpc>
                <a:spcPct val="100000"/>
              </a:lnSpc>
              <a:spcBef>
                <a:spcPts val="20"/>
              </a:spcBef>
            </a:pPr>
            <a:endParaRPr sz="1600" dirty="0">
              <a:latin typeface="Times New Roman"/>
              <a:cs typeface="Times New Roman"/>
            </a:endParaRPr>
          </a:p>
          <a:p>
            <a:pPr marL="65405" marR="400685">
              <a:lnSpc>
                <a:spcPts val="1689"/>
              </a:lnSpc>
            </a:pPr>
            <a:r>
              <a:rPr sz="1600" spc="10" dirty="0">
                <a:latin typeface="Arial"/>
                <a:cs typeface="Arial"/>
              </a:rPr>
              <a:t>Do </a:t>
            </a:r>
            <a:r>
              <a:rPr sz="1600" spc="5" dirty="0">
                <a:latin typeface="Arial"/>
                <a:cs typeface="Arial"/>
              </a:rPr>
              <a:t>our students know how to read the nutritional facts label on food  products?</a:t>
            </a:r>
            <a:endParaRPr sz="1600" dirty="0">
              <a:latin typeface="Arial"/>
              <a:cs typeface="Arial"/>
            </a:endParaRPr>
          </a:p>
          <a:p>
            <a:pPr marL="65405" marR="121920">
              <a:lnSpc>
                <a:spcPts val="1689"/>
              </a:lnSpc>
              <a:spcBef>
                <a:spcPts val="10"/>
              </a:spcBef>
            </a:pPr>
            <a:r>
              <a:rPr sz="1600" spc="10" dirty="0">
                <a:latin typeface="Arial"/>
                <a:cs typeface="Arial"/>
              </a:rPr>
              <a:t>How </a:t>
            </a:r>
            <a:r>
              <a:rPr sz="1600" spc="5" dirty="0">
                <a:latin typeface="Arial"/>
                <a:cs typeface="Arial"/>
              </a:rPr>
              <a:t>can </a:t>
            </a:r>
            <a:r>
              <a:rPr sz="1600" spc="10" dirty="0">
                <a:latin typeface="Arial"/>
                <a:cs typeface="Arial"/>
              </a:rPr>
              <a:t>we </a:t>
            </a:r>
            <a:r>
              <a:rPr sz="1600" spc="5" dirty="0">
                <a:latin typeface="Arial"/>
                <a:cs typeface="Arial"/>
              </a:rPr>
              <a:t>start to encourage our students that </a:t>
            </a:r>
            <a:r>
              <a:rPr sz="1600" dirty="0">
                <a:latin typeface="Arial"/>
                <a:cs typeface="Arial"/>
              </a:rPr>
              <a:t>it </a:t>
            </a:r>
            <a:r>
              <a:rPr sz="1600" spc="5" dirty="0">
                <a:latin typeface="Arial"/>
                <a:cs typeface="Arial"/>
              </a:rPr>
              <a:t>is important to learn  about Math and</a:t>
            </a:r>
            <a:r>
              <a:rPr sz="1600" spc="-15" dirty="0">
                <a:latin typeface="Arial"/>
                <a:cs typeface="Arial"/>
              </a:rPr>
              <a:t> </a:t>
            </a:r>
            <a:r>
              <a:rPr sz="1600" spc="5" dirty="0">
                <a:latin typeface="Arial"/>
                <a:cs typeface="Arial"/>
              </a:rPr>
              <a:t>Nutrition?</a:t>
            </a:r>
            <a:endParaRPr sz="1600" dirty="0">
              <a:latin typeface="Arial"/>
              <a:cs typeface="Arial"/>
            </a:endParaRPr>
          </a:p>
          <a:p>
            <a:pPr>
              <a:lnSpc>
                <a:spcPct val="100000"/>
              </a:lnSpc>
              <a:spcBef>
                <a:spcPts val="5"/>
              </a:spcBef>
            </a:pPr>
            <a:endParaRPr sz="1600" dirty="0">
              <a:latin typeface="Times New Roman"/>
              <a:cs typeface="Times New Roman"/>
            </a:endParaRPr>
          </a:p>
          <a:p>
            <a:pPr marL="65405" marR="193040">
              <a:lnSpc>
                <a:spcPts val="1530"/>
              </a:lnSpc>
            </a:pPr>
            <a:r>
              <a:rPr sz="1600" spc="5" dirty="0">
                <a:latin typeface="Arial"/>
                <a:cs typeface="Arial"/>
              </a:rPr>
              <a:t>The information on this topic was collected by reviewing research  articles from National Council of </a:t>
            </a:r>
            <a:r>
              <a:rPr sz="1600" spc="-15" dirty="0">
                <a:latin typeface="Arial"/>
                <a:cs typeface="Arial"/>
              </a:rPr>
              <a:t>Teachers </a:t>
            </a:r>
            <a:r>
              <a:rPr sz="1600" spc="5" dirty="0">
                <a:latin typeface="Arial"/>
                <a:cs typeface="Arial"/>
              </a:rPr>
              <a:t>of Mathematics as well as  many other scholarly article journals. The research conducted  supported the research questions because there was evidence that  explained that students do not care too much about their health or just  never learned to care about</a:t>
            </a:r>
            <a:r>
              <a:rPr sz="1600" spc="-25" dirty="0">
                <a:latin typeface="Arial"/>
                <a:cs typeface="Arial"/>
              </a:rPr>
              <a:t> </a:t>
            </a:r>
            <a:r>
              <a:rPr sz="1600" dirty="0">
                <a:latin typeface="Arial"/>
                <a:cs typeface="Arial"/>
              </a:rPr>
              <a:t>it.</a:t>
            </a:r>
          </a:p>
        </p:txBody>
      </p:sp>
      <p:sp>
        <p:nvSpPr>
          <p:cNvPr id="12" name="object 12"/>
          <p:cNvSpPr txBox="1"/>
          <p:nvPr/>
        </p:nvSpPr>
        <p:spPr>
          <a:xfrm>
            <a:off x="7039343" y="2198885"/>
            <a:ext cx="6031230" cy="314325"/>
          </a:xfrm>
          <a:prstGeom prst="rect">
            <a:avLst/>
          </a:prstGeom>
          <a:solidFill>
            <a:srgbClr val="558BB8"/>
          </a:solidFill>
          <a:ln w="5817">
            <a:solidFill>
              <a:srgbClr val="6C8599"/>
            </a:solidFill>
          </a:ln>
        </p:spPr>
        <p:txBody>
          <a:bodyPr vert="horz" wrap="square" lIns="0" tIns="0" rIns="0" bIns="0" rtlCol="0">
            <a:spAutoFit/>
          </a:bodyPr>
          <a:lstStyle/>
          <a:p>
            <a:pPr marL="1190625">
              <a:lnSpc>
                <a:spcPts val="2145"/>
              </a:lnSpc>
            </a:pPr>
            <a:r>
              <a:rPr sz="2000" b="1" spc="-5" dirty="0">
                <a:solidFill>
                  <a:srgbClr val="EDEEE6"/>
                </a:solidFill>
                <a:latin typeface="Calibri"/>
                <a:cs typeface="Calibri"/>
              </a:rPr>
              <a:t>Research </a:t>
            </a:r>
            <a:r>
              <a:rPr sz="2000" b="1" dirty="0">
                <a:solidFill>
                  <a:srgbClr val="EDEEE6"/>
                </a:solidFill>
                <a:latin typeface="Calibri"/>
                <a:cs typeface="Calibri"/>
              </a:rPr>
              <a:t>Design </a:t>
            </a:r>
            <a:r>
              <a:rPr sz="2000" b="1" spc="10" dirty="0">
                <a:solidFill>
                  <a:srgbClr val="EDEEE6"/>
                </a:solidFill>
                <a:latin typeface="Calibri"/>
                <a:cs typeface="Calibri"/>
              </a:rPr>
              <a:t>&amp; </a:t>
            </a:r>
            <a:r>
              <a:rPr sz="2000" b="1" spc="-5" dirty="0">
                <a:solidFill>
                  <a:srgbClr val="EDEEE6"/>
                </a:solidFill>
                <a:latin typeface="Calibri"/>
                <a:cs typeface="Calibri"/>
              </a:rPr>
              <a:t>Data</a:t>
            </a:r>
            <a:r>
              <a:rPr sz="2000" b="1" spc="-10" dirty="0">
                <a:solidFill>
                  <a:srgbClr val="EDEEE6"/>
                </a:solidFill>
                <a:latin typeface="Calibri"/>
                <a:cs typeface="Calibri"/>
              </a:rPr>
              <a:t> </a:t>
            </a:r>
            <a:r>
              <a:rPr sz="2000" b="1" dirty="0">
                <a:solidFill>
                  <a:srgbClr val="EDEEE6"/>
                </a:solidFill>
                <a:latin typeface="Calibri"/>
                <a:cs typeface="Calibri"/>
              </a:rPr>
              <a:t>Collection</a:t>
            </a:r>
            <a:endParaRPr sz="2000">
              <a:latin typeface="Calibri"/>
              <a:cs typeface="Calibri"/>
            </a:endParaRPr>
          </a:p>
        </p:txBody>
      </p:sp>
      <p:sp>
        <p:nvSpPr>
          <p:cNvPr id="13" name="object 13"/>
          <p:cNvSpPr/>
          <p:nvPr/>
        </p:nvSpPr>
        <p:spPr>
          <a:xfrm>
            <a:off x="13402732" y="7570117"/>
            <a:ext cx="6031230" cy="2856230"/>
          </a:xfrm>
          <a:custGeom>
            <a:avLst/>
            <a:gdLst/>
            <a:ahLst/>
            <a:cxnLst/>
            <a:rect l="l" t="t" r="r" b="b"/>
            <a:pathLst>
              <a:path w="6031230" h="2856229">
                <a:moveTo>
                  <a:pt x="0" y="2855783"/>
                </a:moveTo>
                <a:lnTo>
                  <a:pt x="6031229" y="2855783"/>
                </a:lnTo>
                <a:lnTo>
                  <a:pt x="6031229" y="0"/>
                </a:lnTo>
                <a:lnTo>
                  <a:pt x="0" y="0"/>
                </a:lnTo>
                <a:lnTo>
                  <a:pt x="0" y="2855783"/>
                </a:lnTo>
                <a:close/>
              </a:path>
            </a:pathLst>
          </a:custGeom>
          <a:solidFill>
            <a:srgbClr val="FFFFFF"/>
          </a:solidFill>
        </p:spPr>
        <p:txBody>
          <a:bodyPr wrap="square" lIns="0" tIns="0" rIns="0" bIns="0" rtlCol="0"/>
          <a:lstStyle/>
          <a:p>
            <a:endParaRPr/>
          </a:p>
        </p:txBody>
      </p:sp>
      <p:sp>
        <p:nvSpPr>
          <p:cNvPr id="14" name="object 14"/>
          <p:cNvSpPr/>
          <p:nvPr/>
        </p:nvSpPr>
        <p:spPr>
          <a:xfrm>
            <a:off x="13615413" y="7635840"/>
            <a:ext cx="5474335" cy="215265"/>
          </a:xfrm>
          <a:custGeom>
            <a:avLst/>
            <a:gdLst/>
            <a:ahLst/>
            <a:cxnLst/>
            <a:rect l="l" t="t" r="r" b="b"/>
            <a:pathLst>
              <a:path w="5474334" h="215265">
                <a:moveTo>
                  <a:pt x="0" y="0"/>
                </a:moveTo>
                <a:lnTo>
                  <a:pt x="5473765" y="0"/>
                </a:lnTo>
                <a:lnTo>
                  <a:pt x="5473765" y="215234"/>
                </a:lnTo>
                <a:lnTo>
                  <a:pt x="0" y="215234"/>
                </a:lnTo>
                <a:lnTo>
                  <a:pt x="0" y="0"/>
                </a:lnTo>
                <a:close/>
              </a:path>
            </a:pathLst>
          </a:custGeom>
          <a:solidFill>
            <a:srgbClr val="FFFFFF"/>
          </a:solidFill>
        </p:spPr>
        <p:txBody>
          <a:bodyPr wrap="square" lIns="0" tIns="0" rIns="0" bIns="0" rtlCol="0"/>
          <a:lstStyle/>
          <a:p>
            <a:endParaRPr/>
          </a:p>
        </p:txBody>
      </p:sp>
      <p:sp>
        <p:nvSpPr>
          <p:cNvPr id="15" name="object 15"/>
          <p:cNvSpPr/>
          <p:nvPr/>
        </p:nvSpPr>
        <p:spPr>
          <a:xfrm>
            <a:off x="13615413" y="7851075"/>
            <a:ext cx="5702935" cy="215265"/>
          </a:xfrm>
          <a:custGeom>
            <a:avLst/>
            <a:gdLst/>
            <a:ahLst/>
            <a:cxnLst/>
            <a:rect l="l" t="t" r="r" b="b"/>
            <a:pathLst>
              <a:path w="5702934" h="215265">
                <a:moveTo>
                  <a:pt x="0" y="0"/>
                </a:moveTo>
                <a:lnTo>
                  <a:pt x="5702362" y="0"/>
                </a:lnTo>
                <a:lnTo>
                  <a:pt x="5702362" y="215234"/>
                </a:lnTo>
                <a:lnTo>
                  <a:pt x="0" y="215234"/>
                </a:lnTo>
                <a:lnTo>
                  <a:pt x="0" y="0"/>
                </a:lnTo>
                <a:close/>
              </a:path>
            </a:pathLst>
          </a:custGeom>
          <a:solidFill>
            <a:srgbClr val="FFFFFF"/>
          </a:solidFill>
        </p:spPr>
        <p:txBody>
          <a:bodyPr wrap="square" lIns="0" tIns="0" rIns="0" bIns="0" rtlCol="0"/>
          <a:lstStyle/>
          <a:p>
            <a:endParaRPr/>
          </a:p>
        </p:txBody>
      </p:sp>
      <p:sp>
        <p:nvSpPr>
          <p:cNvPr id="16" name="object 16"/>
          <p:cNvSpPr/>
          <p:nvPr/>
        </p:nvSpPr>
        <p:spPr>
          <a:xfrm>
            <a:off x="13615413" y="8066310"/>
            <a:ext cx="5598160" cy="215265"/>
          </a:xfrm>
          <a:custGeom>
            <a:avLst/>
            <a:gdLst/>
            <a:ahLst/>
            <a:cxnLst/>
            <a:rect l="l" t="t" r="r" b="b"/>
            <a:pathLst>
              <a:path w="5598159" h="215265">
                <a:moveTo>
                  <a:pt x="0" y="0"/>
                </a:moveTo>
                <a:lnTo>
                  <a:pt x="5598107" y="0"/>
                </a:lnTo>
                <a:lnTo>
                  <a:pt x="5598107" y="215234"/>
                </a:lnTo>
                <a:lnTo>
                  <a:pt x="0" y="215234"/>
                </a:lnTo>
                <a:lnTo>
                  <a:pt x="0" y="0"/>
                </a:lnTo>
                <a:close/>
              </a:path>
            </a:pathLst>
          </a:custGeom>
          <a:solidFill>
            <a:srgbClr val="FFFFFF"/>
          </a:solidFill>
        </p:spPr>
        <p:txBody>
          <a:bodyPr wrap="square" lIns="0" tIns="0" rIns="0" bIns="0" rtlCol="0"/>
          <a:lstStyle/>
          <a:p>
            <a:endParaRPr/>
          </a:p>
        </p:txBody>
      </p:sp>
      <p:sp>
        <p:nvSpPr>
          <p:cNvPr id="17" name="object 17"/>
          <p:cNvSpPr/>
          <p:nvPr/>
        </p:nvSpPr>
        <p:spPr>
          <a:xfrm>
            <a:off x="13615413" y="8281545"/>
            <a:ext cx="5681345" cy="215265"/>
          </a:xfrm>
          <a:custGeom>
            <a:avLst/>
            <a:gdLst/>
            <a:ahLst/>
            <a:cxnLst/>
            <a:rect l="l" t="t" r="r" b="b"/>
            <a:pathLst>
              <a:path w="5681344" h="215265">
                <a:moveTo>
                  <a:pt x="0" y="0"/>
                </a:moveTo>
                <a:lnTo>
                  <a:pt x="5681095" y="0"/>
                </a:lnTo>
                <a:lnTo>
                  <a:pt x="5681095" y="215234"/>
                </a:lnTo>
                <a:lnTo>
                  <a:pt x="0" y="215234"/>
                </a:lnTo>
                <a:lnTo>
                  <a:pt x="0" y="0"/>
                </a:lnTo>
                <a:close/>
              </a:path>
            </a:pathLst>
          </a:custGeom>
          <a:solidFill>
            <a:srgbClr val="FFFFFF"/>
          </a:solidFill>
        </p:spPr>
        <p:txBody>
          <a:bodyPr wrap="square" lIns="0" tIns="0" rIns="0" bIns="0" rtlCol="0"/>
          <a:lstStyle/>
          <a:p>
            <a:endParaRPr/>
          </a:p>
        </p:txBody>
      </p:sp>
      <p:sp>
        <p:nvSpPr>
          <p:cNvPr id="18" name="object 18"/>
          <p:cNvSpPr/>
          <p:nvPr/>
        </p:nvSpPr>
        <p:spPr>
          <a:xfrm>
            <a:off x="13615413" y="8496780"/>
            <a:ext cx="2980055" cy="215265"/>
          </a:xfrm>
          <a:custGeom>
            <a:avLst/>
            <a:gdLst/>
            <a:ahLst/>
            <a:cxnLst/>
            <a:rect l="l" t="t" r="r" b="b"/>
            <a:pathLst>
              <a:path w="2980055" h="215265">
                <a:moveTo>
                  <a:pt x="0" y="0"/>
                </a:moveTo>
                <a:lnTo>
                  <a:pt x="2979752" y="0"/>
                </a:lnTo>
                <a:lnTo>
                  <a:pt x="2979752" y="215234"/>
                </a:lnTo>
                <a:lnTo>
                  <a:pt x="0" y="215234"/>
                </a:lnTo>
                <a:lnTo>
                  <a:pt x="0" y="0"/>
                </a:lnTo>
                <a:close/>
              </a:path>
            </a:pathLst>
          </a:custGeom>
          <a:solidFill>
            <a:srgbClr val="FFFFFF"/>
          </a:solidFill>
        </p:spPr>
        <p:txBody>
          <a:bodyPr wrap="square" lIns="0" tIns="0" rIns="0" bIns="0" rtlCol="0"/>
          <a:lstStyle/>
          <a:p>
            <a:endParaRPr/>
          </a:p>
        </p:txBody>
      </p:sp>
      <p:sp>
        <p:nvSpPr>
          <p:cNvPr id="19" name="object 19"/>
          <p:cNvSpPr/>
          <p:nvPr/>
        </p:nvSpPr>
        <p:spPr>
          <a:xfrm>
            <a:off x="13615413" y="8712015"/>
            <a:ext cx="5019040" cy="215265"/>
          </a:xfrm>
          <a:custGeom>
            <a:avLst/>
            <a:gdLst/>
            <a:ahLst/>
            <a:cxnLst/>
            <a:rect l="l" t="t" r="r" b="b"/>
            <a:pathLst>
              <a:path w="5019040" h="215265">
                <a:moveTo>
                  <a:pt x="0" y="0"/>
                </a:moveTo>
                <a:lnTo>
                  <a:pt x="5018753" y="0"/>
                </a:lnTo>
                <a:lnTo>
                  <a:pt x="5018753" y="215234"/>
                </a:lnTo>
                <a:lnTo>
                  <a:pt x="0" y="215234"/>
                </a:lnTo>
                <a:lnTo>
                  <a:pt x="0" y="0"/>
                </a:lnTo>
                <a:close/>
              </a:path>
            </a:pathLst>
          </a:custGeom>
          <a:solidFill>
            <a:srgbClr val="FFFFFF"/>
          </a:solidFill>
        </p:spPr>
        <p:txBody>
          <a:bodyPr wrap="square" lIns="0" tIns="0" rIns="0" bIns="0" rtlCol="0"/>
          <a:lstStyle/>
          <a:p>
            <a:endParaRPr/>
          </a:p>
        </p:txBody>
      </p:sp>
      <p:sp>
        <p:nvSpPr>
          <p:cNvPr id="20" name="object 20"/>
          <p:cNvSpPr/>
          <p:nvPr/>
        </p:nvSpPr>
        <p:spPr>
          <a:xfrm>
            <a:off x="13615413" y="8927250"/>
            <a:ext cx="5732780" cy="215265"/>
          </a:xfrm>
          <a:custGeom>
            <a:avLst/>
            <a:gdLst/>
            <a:ahLst/>
            <a:cxnLst/>
            <a:rect l="l" t="t" r="r" b="b"/>
            <a:pathLst>
              <a:path w="5732780" h="215265">
                <a:moveTo>
                  <a:pt x="0" y="0"/>
                </a:moveTo>
                <a:lnTo>
                  <a:pt x="5732536" y="0"/>
                </a:lnTo>
                <a:lnTo>
                  <a:pt x="5732536" y="215234"/>
                </a:lnTo>
                <a:lnTo>
                  <a:pt x="0" y="215234"/>
                </a:lnTo>
                <a:lnTo>
                  <a:pt x="0" y="0"/>
                </a:lnTo>
                <a:close/>
              </a:path>
            </a:pathLst>
          </a:custGeom>
          <a:solidFill>
            <a:srgbClr val="FFFFFF"/>
          </a:solidFill>
        </p:spPr>
        <p:txBody>
          <a:bodyPr wrap="square" lIns="0" tIns="0" rIns="0" bIns="0" rtlCol="0"/>
          <a:lstStyle/>
          <a:p>
            <a:endParaRPr/>
          </a:p>
        </p:txBody>
      </p:sp>
      <p:sp>
        <p:nvSpPr>
          <p:cNvPr id="21" name="object 21"/>
          <p:cNvSpPr/>
          <p:nvPr/>
        </p:nvSpPr>
        <p:spPr>
          <a:xfrm>
            <a:off x="13615413" y="9142485"/>
            <a:ext cx="5607685" cy="215265"/>
          </a:xfrm>
          <a:custGeom>
            <a:avLst/>
            <a:gdLst/>
            <a:ahLst/>
            <a:cxnLst/>
            <a:rect l="l" t="t" r="r" b="b"/>
            <a:pathLst>
              <a:path w="5607684" h="215265">
                <a:moveTo>
                  <a:pt x="0" y="0"/>
                </a:moveTo>
                <a:lnTo>
                  <a:pt x="5607653" y="0"/>
                </a:lnTo>
                <a:lnTo>
                  <a:pt x="5607653" y="215234"/>
                </a:lnTo>
                <a:lnTo>
                  <a:pt x="0" y="215234"/>
                </a:lnTo>
                <a:lnTo>
                  <a:pt x="0" y="0"/>
                </a:lnTo>
                <a:close/>
              </a:path>
            </a:pathLst>
          </a:custGeom>
          <a:solidFill>
            <a:srgbClr val="FFFFFF"/>
          </a:solidFill>
        </p:spPr>
        <p:txBody>
          <a:bodyPr wrap="square" lIns="0" tIns="0" rIns="0" bIns="0" rtlCol="0"/>
          <a:lstStyle/>
          <a:p>
            <a:endParaRPr/>
          </a:p>
        </p:txBody>
      </p:sp>
      <p:sp>
        <p:nvSpPr>
          <p:cNvPr id="22" name="object 22"/>
          <p:cNvSpPr/>
          <p:nvPr/>
        </p:nvSpPr>
        <p:spPr>
          <a:xfrm>
            <a:off x="13615413" y="9357720"/>
            <a:ext cx="5619115" cy="215265"/>
          </a:xfrm>
          <a:custGeom>
            <a:avLst/>
            <a:gdLst/>
            <a:ahLst/>
            <a:cxnLst/>
            <a:rect l="l" t="t" r="r" b="b"/>
            <a:pathLst>
              <a:path w="5619115" h="215265">
                <a:moveTo>
                  <a:pt x="0" y="0"/>
                </a:moveTo>
                <a:lnTo>
                  <a:pt x="5618560" y="0"/>
                </a:lnTo>
                <a:lnTo>
                  <a:pt x="5618560" y="215234"/>
                </a:lnTo>
                <a:lnTo>
                  <a:pt x="0" y="215234"/>
                </a:lnTo>
                <a:lnTo>
                  <a:pt x="0" y="0"/>
                </a:lnTo>
                <a:close/>
              </a:path>
            </a:pathLst>
          </a:custGeom>
          <a:solidFill>
            <a:srgbClr val="FFFFFF"/>
          </a:solidFill>
        </p:spPr>
        <p:txBody>
          <a:bodyPr wrap="square" lIns="0" tIns="0" rIns="0" bIns="0" rtlCol="0"/>
          <a:lstStyle/>
          <a:p>
            <a:endParaRPr/>
          </a:p>
        </p:txBody>
      </p:sp>
      <p:sp>
        <p:nvSpPr>
          <p:cNvPr id="23" name="object 23"/>
          <p:cNvSpPr/>
          <p:nvPr/>
        </p:nvSpPr>
        <p:spPr>
          <a:xfrm>
            <a:off x="13615413" y="9572954"/>
            <a:ext cx="5225415" cy="215265"/>
          </a:xfrm>
          <a:custGeom>
            <a:avLst/>
            <a:gdLst/>
            <a:ahLst/>
            <a:cxnLst/>
            <a:rect l="l" t="t" r="r" b="b"/>
            <a:pathLst>
              <a:path w="5225415" h="215265">
                <a:moveTo>
                  <a:pt x="0" y="0"/>
                </a:moveTo>
                <a:lnTo>
                  <a:pt x="5225262" y="0"/>
                </a:lnTo>
                <a:lnTo>
                  <a:pt x="5225262" y="215234"/>
                </a:lnTo>
                <a:lnTo>
                  <a:pt x="0" y="215234"/>
                </a:lnTo>
                <a:lnTo>
                  <a:pt x="0" y="0"/>
                </a:lnTo>
                <a:close/>
              </a:path>
            </a:pathLst>
          </a:custGeom>
          <a:solidFill>
            <a:srgbClr val="FFFFFF"/>
          </a:solidFill>
        </p:spPr>
        <p:txBody>
          <a:bodyPr wrap="square" lIns="0" tIns="0" rIns="0" bIns="0" rtlCol="0"/>
          <a:lstStyle/>
          <a:p>
            <a:endParaRPr/>
          </a:p>
        </p:txBody>
      </p:sp>
      <p:sp>
        <p:nvSpPr>
          <p:cNvPr id="24" name="object 24"/>
          <p:cNvSpPr/>
          <p:nvPr/>
        </p:nvSpPr>
        <p:spPr>
          <a:xfrm>
            <a:off x="13615413" y="9788189"/>
            <a:ext cx="5546725" cy="215265"/>
          </a:xfrm>
          <a:custGeom>
            <a:avLst/>
            <a:gdLst/>
            <a:ahLst/>
            <a:cxnLst/>
            <a:rect l="l" t="t" r="r" b="b"/>
            <a:pathLst>
              <a:path w="5546725" h="215265">
                <a:moveTo>
                  <a:pt x="0" y="0"/>
                </a:moveTo>
                <a:lnTo>
                  <a:pt x="5546299" y="0"/>
                </a:lnTo>
                <a:lnTo>
                  <a:pt x="5546299" y="215234"/>
                </a:lnTo>
                <a:lnTo>
                  <a:pt x="0" y="215234"/>
                </a:lnTo>
                <a:lnTo>
                  <a:pt x="0" y="0"/>
                </a:lnTo>
                <a:close/>
              </a:path>
            </a:pathLst>
          </a:custGeom>
          <a:solidFill>
            <a:srgbClr val="FFFFFF"/>
          </a:solidFill>
        </p:spPr>
        <p:txBody>
          <a:bodyPr wrap="square" lIns="0" tIns="0" rIns="0" bIns="0" rtlCol="0"/>
          <a:lstStyle/>
          <a:p>
            <a:endParaRPr/>
          </a:p>
        </p:txBody>
      </p:sp>
      <p:sp>
        <p:nvSpPr>
          <p:cNvPr id="25" name="object 25"/>
          <p:cNvSpPr/>
          <p:nvPr/>
        </p:nvSpPr>
        <p:spPr>
          <a:xfrm>
            <a:off x="13615413" y="10003424"/>
            <a:ext cx="1925320" cy="215265"/>
          </a:xfrm>
          <a:custGeom>
            <a:avLst/>
            <a:gdLst/>
            <a:ahLst/>
            <a:cxnLst/>
            <a:rect l="l" t="t" r="r" b="b"/>
            <a:pathLst>
              <a:path w="1925319" h="215265">
                <a:moveTo>
                  <a:pt x="0" y="0"/>
                </a:moveTo>
                <a:lnTo>
                  <a:pt x="1924845" y="0"/>
                </a:lnTo>
                <a:lnTo>
                  <a:pt x="1924845" y="215234"/>
                </a:lnTo>
                <a:lnTo>
                  <a:pt x="0" y="215234"/>
                </a:lnTo>
                <a:lnTo>
                  <a:pt x="0" y="0"/>
                </a:lnTo>
                <a:close/>
              </a:path>
            </a:pathLst>
          </a:custGeom>
          <a:solidFill>
            <a:srgbClr val="FFFFFF"/>
          </a:solidFill>
        </p:spPr>
        <p:txBody>
          <a:bodyPr wrap="square" lIns="0" tIns="0" rIns="0" bIns="0" rtlCol="0"/>
          <a:lstStyle/>
          <a:p>
            <a:endParaRPr/>
          </a:p>
        </p:txBody>
      </p:sp>
      <p:sp>
        <p:nvSpPr>
          <p:cNvPr id="26" name="object 26"/>
          <p:cNvSpPr/>
          <p:nvPr/>
        </p:nvSpPr>
        <p:spPr>
          <a:xfrm>
            <a:off x="667225" y="5840427"/>
            <a:ext cx="6031230" cy="308610"/>
          </a:xfrm>
          <a:custGeom>
            <a:avLst/>
            <a:gdLst/>
            <a:ahLst/>
            <a:cxnLst/>
            <a:rect l="l" t="t" r="r" b="b"/>
            <a:pathLst>
              <a:path w="6031230" h="308610">
                <a:moveTo>
                  <a:pt x="0" y="308309"/>
                </a:moveTo>
                <a:lnTo>
                  <a:pt x="6031229" y="308309"/>
                </a:lnTo>
                <a:lnTo>
                  <a:pt x="6031229" y="0"/>
                </a:lnTo>
                <a:lnTo>
                  <a:pt x="0" y="0"/>
                </a:lnTo>
                <a:lnTo>
                  <a:pt x="0" y="308309"/>
                </a:lnTo>
                <a:close/>
              </a:path>
            </a:pathLst>
          </a:custGeom>
          <a:solidFill>
            <a:srgbClr val="558BB8"/>
          </a:solidFill>
        </p:spPr>
        <p:txBody>
          <a:bodyPr wrap="square" lIns="0" tIns="0" rIns="0" bIns="0" rtlCol="0"/>
          <a:lstStyle/>
          <a:p>
            <a:endParaRPr/>
          </a:p>
        </p:txBody>
      </p:sp>
      <p:sp>
        <p:nvSpPr>
          <p:cNvPr id="27" name="object 27"/>
          <p:cNvSpPr/>
          <p:nvPr/>
        </p:nvSpPr>
        <p:spPr>
          <a:xfrm>
            <a:off x="667225" y="5840427"/>
            <a:ext cx="6031230" cy="314325"/>
          </a:xfrm>
          <a:custGeom>
            <a:avLst/>
            <a:gdLst/>
            <a:ahLst/>
            <a:cxnLst/>
            <a:rect l="l" t="t" r="r" b="b"/>
            <a:pathLst>
              <a:path w="6031230" h="314325">
                <a:moveTo>
                  <a:pt x="0" y="0"/>
                </a:moveTo>
                <a:lnTo>
                  <a:pt x="6031230" y="0"/>
                </a:lnTo>
                <a:lnTo>
                  <a:pt x="6031230" y="314126"/>
                </a:lnTo>
                <a:lnTo>
                  <a:pt x="0" y="314126"/>
                </a:lnTo>
                <a:lnTo>
                  <a:pt x="0" y="0"/>
                </a:lnTo>
                <a:close/>
              </a:path>
            </a:pathLst>
          </a:custGeom>
          <a:ln w="5817">
            <a:solidFill>
              <a:srgbClr val="6C8599"/>
            </a:solidFill>
          </a:ln>
        </p:spPr>
        <p:txBody>
          <a:bodyPr wrap="square" lIns="0" tIns="0" rIns="0" bIns="0" rtlCol="0"/>
          <a:lstStyle/>
          <a:p>
            <a:endParaRPr/>
          </a:p>
        </p:txBody>
      </p:sp>
      <p:sp>
        <p:nvSpPr>
          <p:cNvPr id="28" name="object 28"/>
          <p:cNvSpPr txBox="1"/>
          <p:nvPr/>
        </p:nvSpPr>
        <p:spPr>
          <a:xfrm>
            <a:off x="3007257" y="5793668"/>
            <a:ext cx="1352550" cy="332740"/>
          </a:xfrm>
          <a:prstGeom prst="rect">
            <a:avLst/>
          </a:prstGeom>
        </p:spPr>
        <p:txBody>
          <a:bodyPr vert="horz" wrap="square" lIns="0" tIns="14604" rIns="0" bIns="0" rtlCol="0">
            <a:spAutoFit/>
          </a:bodyPr>
          <a:lstStyle/>
          <a:p>
            <a:pPr marL="12700">
              <a:lnSpc>
                <a:spcPct val="100000"/>
              </a:lnSpc>
              <a:spcBef>
                <a:spcPts val="114"/>
              </a:spcBef>
            </a:pPr>
            <a:r>
              <a:rPr sz="2000" b="1" dirty="0">
                <a:solidFill>
                  <a:srgbClr val="EDEEE6"/>
                </a:solidFill>
                <a:latin typeface="Calibri"/>
                <a:cs typeface="Calibri"/>
              </a:rPr>
              <a:t>Introduction</a:t>
            </a:r>
            <a:endParaRPr sz="2000">
              <a:latin typeface="Calibri"/>
              <a:cs typeface="Calibri"/>
            </a:endParaRPr>
          </a:p>
        </p:txBody>
      </p:sp>
      <p:sp>
        <p:nvSpPr>
          <p:cNvPr id="29" name="object 29"/>
          <p:cNvSpPr/>
          <p:nvPr/>
        </p:nvSpPr>
        <p:spPr>
          <a:xfrm>
            <a:off x="664316" y="6148736"/>
            <a:ext cx="6059073" cy="6167696"/>
          </a:xfrm>
          <a:custGeom>
            <a:avLst/>
            <a:gdLst/>
            <a:ahLst/>
            <a:cxnLst/>
            <a:rect l="l" t="t" r="r" b="b"/>
            <a:pathLst>
              <a:path w="6031230" h="4860925">
                <a:moveTo>
                  <a:pt x="0" y="4860523"/>
                </a:moveTo>
                <a:lnTo>
                  <a:pt x="6031229" y="4860523"/>
                </a:lnTo>
                <a:lnTo>
                  <a:pt x="6031229" y="0"/>
                </a:lnTo>
                <a:lnTo>
                  <a:pt x="0" y="0"/>
                </a:lnTo>
                <a:lnTo>
                  <a:pt x="0" y="4860523"/>
                </a:lnTo>
                <a:close/>
              </a:path>
            </a:pathLst>
          </a:custGeom>
          <a:solidFill>
            <a:srgbClr val="FFFFFF"/>
          </a:solidFill>
        </p:spPr>
        <p:txBody>
          <a:bodyPr wrap="square" lIns="0" tIns="0" rIns="0" bIns="0" rtlCol="0"/>
          <a:lstStyle/>
          <a:p>
            <a:endParaRPr/>
          </a:p>
        </p:txBody>
      </p:sp>
      <p:sp>
        <p:nvSpPr>
          <p:cNvPr id="30" name="object 30"/>
          <p:cNvSpPr/>
          <p:nvPr/>
        </p:nvSpPr>
        <p:spPr>
          <a:xfrm>
            <a:off x="664317" y="6148736"/>
            <a:ext cx="6039956" cy="5639470"/>
          </a:xfrm>
          <a:custGeom>
            <a:avLst/>
            <a:gdLst/>
            <a:ahLst/>
            <a:cxnLst/>
            <a:rect l="l" t="t" r="r" b="b"/>
            <a:pathLst>
              <a:path w="6031230" h="4860925">
                <a:moveTo>
                  <a:pt x="0" y="0"/>
                </a:moveTo>
                <a:lnTo>
                  <a:pt x="6031230" y="0"/>
                </a:lnTo>
                <a:lnTo>
                  <a:pt x="6031230" y="4860524"/>
                </a:lnTo>
                <a:lnTo>
                  <a:pt x="0" y="4860524"/>
                </a:lnTo>
                <a:lnTo>
                  <a:pt x="0" y="0"/>
                </a:lnTo>
                <a:close/>
              </a:path>
            </a:pathLst>
          </a:custGeom>
          <a:ln w="5817">
            <a:solidFill>
              <a:srgbClr val="558BB8"/>
            </a:solidFill>
          </a:ln>
        </p:spPr>
        <p:txBody>
          <a:bodyPr wrap="square" lIns="0" tIns="0" rIns="0" bIns="0" rtlCol="0"/>
          <a:lstStyle/>
          <a:p>
            <a:endParaRPr/>
          </a:p>
        </p:txBody>
      </p:sp>
      <p:sp>
        <p:nvSpPr>
          <p:cNvPr id="31" name="object 31"/>
          <p:cNvSpPr txBox="1"/>
          <p:nvPr/>
        </p:nvSpPr>
        <p:spPr>
          <a:xfrm>
            <a:off x="717340" y="6185307"/>
            <a:ext cx="1173480" cy="248920"/>
          </a:xfrm>
          <a:prstGeom prst="rect">
            <a:avLst/>
          </a:prstGeom>
        </p:spPr>
        <p:txBody>
          <a:bodyPr vert="horz" wrap="square" lIns="0" tIns="14604" rIns="0" bIns="0" rtlCol="0">
            <a:spAutoFit/>
          </a:bodyPr>
          <a:lstStyle/>
          <a:p>
            <a:pPr marL="12700">
              <a:lnSpc>
                <a:spcPct val="100000"/>
              </a:lnSpc>
              <a:spcBef>
                <a:spcPts val="114"/>
              </a:spcBef>
            </a:pPr>
            <a:r>
              <a:rPr sz="1450" dirty="0">
                <a:latin typeface="Arial"/>
                <a:cs typeface="Arial"/>
              </a:rPr>
              <a:t>I</a:t>
            </a:r>
            <a:r>
              <a:rPr sz="1450" b="1" dirty="0">
                <a:latin typeface="Arial"/>
                <a:cs typeface="Arial"/>
              </a:rPr>
              <a:t>ntroduction:</a:t>
            </a:r>
            <a:endParaRPr sz="1450">
              <a:latin typeface="Arial"/>
              <a:cs typeface="Arial"/>
            </a:endParaRPr>
          </a:p>
        </p:txBody>
      </p:sp>
      <p:sp>
        <p:nvSpPr>
          <p:cNvPr id="32" name="object 32"/>
          <p:cNvSpPr txBox="1"/>
          <p:nvPr/>
        </p:nvSpPr>
        <p:spPr>
          <a:xfrm>
            <a:off x="717340" y="6615777"/>
            <a:ext cx="5923915" cy="3784369"/>
          </a:xfrm>
          <a:prstGeom prst="rect">
            <a:avLst/>
          </a:prstGeom>
        </p:spPr>
        <p:txBody>
          <a:bodyPr vert="horz" wrap="square" lIns="0" tIns="26670" rIns="0" bIns="0" rtlCol="0">
            <a:spAutoFit/>
          </a:bodyPr>
          <a:lstStyle/>
          <a:p>
            <a:pPr marL="12700" marR="5080">
              <a:lnSpc>
                <a:spcPts val="1689"/>
              </a:lnSpc>
              <a:spcBef>
                <a:spcPts val="210"/>
              </a:spcBef>
            </a:pPr>
            <a:r>
              <a:rPr sz="1600" spc="5" dirty="0">
                <a:solidFill>
                  <a:srgbClr val="212121"/>
                </a:solidFill>
                <a:latin typeface="Arial"/>
                <a:cs typeface="Arial"/>
              </a:rPr>
              <a:t>The topic of nutrition in Math is as significant to students as </a:t>
            </a:r>
            <a:r>
              <a:rPr sz="1600" dirty="0">
                <a:solidFill>
                  <a:srgbClr val="212121"/>
                </a:solidFill>
                <a:latin typeface="Arial"/>
                <a:cs typeface="Arial"/>
              </a:rPr>
              <a:t>it </a:t>
            </a:r>
            <a:r>
              <a:rPr sz="1600" spc="5" dirty="0">
                <a:solidFill>
                  <a:srgbClr val="212121"/>
                </a:solidFill>
                <a:latin typeface="Arial"/>
                <a:cs typeface="Arial"/>
              </a:rPr>
              <a:t>is to  teachers because </a:t>
            </a:r>
            <a:r>
              <a:rPr sz="1600" spc="10" dirty="0">
                <a:solidFill>
                  <a:srgbClr val="212121"/>
                </a:solidFill>
                <a:latin typeface="Arial"/>
                <a:cs typeface="Arial"/>
              </a:rPr>
              <a:t>we </a:t>
            </a:r>
            <a:r>
              <a:rPr sz="1600" spc="5" dirty="0">
                <a:solidFill>
                  <a:srgbClr val="212121"/>
                </a:solidFill>
                <a:latin typeface="Arial"/>
                <a:cs typeface="Arial"/>
              </a:rPr>
              <a:t>are leading and modeling for our students the  best way to live. Students should have the proper knowledge of how to  choose what food choices are the best for their health and well-being  by reading a food label on their own by the time they leave high school,  </a:t>
            </a:r>
            <a:r>
              <a:rPr sz="1600" dirty="0">
                <a:solidFill>
                  <a:srgbClr val="212121"/>
                </a:solidFill>
                <a:latin typeface="Arial"/>
                <a:cs typeface="Arial"/>
              </a:rPr>
              <a:t>if </a:t>
            </a:r>
            <a:r>
              <a:rPr sz="1600" spc="5" dirty="0">
                <a:solidFill>
                  <a:srgbClr val="212121"/>
                </a:solidFill>
                <a:latin typeface="Arial"/>
                <a:cs typeface="Arial"/>
              </a:rPr>
              <a:t>not by the time they enter high school. Why do so many students in  the United States revert to unhealthy eating habits, is </a:t>
            </a:r>
            <a:r>
              <a:rPr sz="1600" dirty="0">
                <a:solidFill>
                  <a:srgbClr val="212121"/>
                </a:solidFill>
                <a:latin typeface="Arial"/>
                <a:cs typeface="Arial"/>
              </a:rPr>
              <a:t>it </a:t>
            </a:r>
            <a:r>
              <a:rPr sz="1600" spc="5" dirty="0">
                <a:solidFill>
                  <a:srgbClr val="212121"/>
                </a:solidFill>
                <a:latin typeface="Arial"/>
                <a:cs typeface="Arial"/>
              </a:rPr>
              <a:t>because they  like the food or because they do not know any better? </a:t>
            </a:r>
            <a:r>
              <a:rPr sz="1600" dirty="0">
                <a:solidFill>
                  <a:srgbClr val="212121"/>
                </a:solidFill>
                <a:latin typeface="Arial"/>
                <a:cs typeface="Arial"/>
              </a:rPr>
              <a:t>If </a:t>
            </a:r>
            <a:r>
              <a:rPr sz="1600" spc="5" dirty="0">
                <a:solidFill>
                  <a:srgbClr val="212121"/>
                </a:solidFill>
                <a:latin typeface="Arial"/>
                <a:cs typeface="Arial"/>
              </a:rPr>
              <a:t>students have  parents who are well informed about nutrition and healthy eating habits,  then the student will also have the same knowledge because they are influenced by their </a:t>
            </a:r>
            <a:r>
              <a:rPr lang="en-US" sz="1600" spc="5" dirty="0">
                <a:solidFill>
                  <a:srgbClr val="212121"/>
                </a:solidFill>
                <a:latin typeface="Arial"/>
                <a:cs typeface="Arial"/>
              </a:rPr>
              <a:t>parent's</a:t>
            </a:r>
            <a:r>
              <a:rPr sz="1600" spc="5" dirty="0">
                <a:solidFill>
                  <a:srgbClr val="212121"/>
                </a:solidFill>
                <a:latin typeface="Arial"/>
                <a:cs typeface="Arial"/>
              </a:rPr>
              <a:t> choices. With the additional time and </a:t>
            </a:r>
            <a:r>
              <a:rPr sz="1600" dirty="0">
                <a:solidFill>
                  <a:srgbClr val="212121"/>
                </a:solidFill>
                <a:latin typeface="Arial"/>
                <a:cs typeface="Arial"/>
              </a:rPr>
              <a:t>effort  </a:t>
            </a:r>
            <a:r>
              <a:rPr sz="1600" spc="5" dirty="0">
                <a:solidFill>
                  <a:srgbClr val="212121"/>
                </a:solidFill>
                <a:latin typeface="Arial"/>
                <a:cs typeface="Arial"/>
              </a:rPr>
              <a:t>of teachers striving to educate students about nutrition, they will be able  to make the right choices and develop healthy joints, bones and  muscles.</a:t>
            </a:r>
            <a:endParaRPr lang="en-US" sz="1600" spc="5" dirty="0">
              <a:solidFill>
                <a:srgbClr val="212121"/>
              </a:solidFill>
              <a:latin typeface="Arial"/>
              <a:cs typeface="Arial"/>
            </a:endParaRPr>
          </a:p>
          <a:p>
            <a:pPr marL="12700" marR="5080">
              <a:lnSpc>
                <a:spcPts val="1689"/>
              </a:lnSpc>
              <a:spcBef>
                <a:spcPts val="210"/>
              </a:spcBef>
            </a:pPr>
            <a:endParaRPr lang="en-US" sz="1600" spc="5" dirty="0">
              <a:solidFill>
                <a:srgbClr val="212121"/>
              </a:solidFill>
              <a:latin typeface="Arial"/>
              <a:cs typeface="Arial"/>
            </a:endParaRPr>
          </a:p>
          <a:p>
            <a:pPr marL="12700" marR="5080">
              <a:lnSpc>
                <a:spcPts val="1689"/>
              </a:lnSpc>
              <a:spcBef>
                <a:spcPts val="210"/>
              </a:spcBef>
            </a:pPr>
            <a:endParaRPr sz="1600" dirty="0">
              <a:latin typeface="Arial"/>
              <a:cs typeface="Arial"/>
            </a:endParaRPr>
          </a:p>
        </p:txBody>
      </p:sp>
      <p:sp>
        <p:nvSpPr>
          <p:cNvPr id="33" name="object 33"/>
          <p:cNvSpPr txBox="1"/>
          <p:nvPr/>
        </p:nvSpPr>
        <p:spPr>
          <a:xfrm>
            <a:off x="700973" y="10053808"/>
            <a:ext cx="1090930" cy="248920"/>
          </a:xfrm>
          <a:prstGeom prst="rect">
            <a:avLst/>
          </a:prstGeom>
        </p:spPr>
        <p:txBody>
          <a:bodyPr vert="horz" wrap="square" lIns="0" tIns="14604" rIns="0" bIns="0" rtlCol="0">
            <a:spAutoFit/>
          </a:bodyPr>
          <a:lstStyle/>
          <a:p>
            <a:pPr marL="12700">
              <a:lnSpc>
                <a:spcPct val="100000"/>
              </a:lnSpc>
              <a:spcBef>
                <a:spcPts val="114"/>
              </a:spcBef>
            </a:pPr>
            <a:r>
              <a:rPr sz="1450" b="1" spc="10" dirty="0">
                <a:latin typeface="Arial"/>
                <a:cs typeface="Arial"/>
              </a:rPr>
              <a:t>Hy</a:t>
            </a:r>
            <a:r>
              <a:rPr sz="1450" b="1" dirty="0">
                <a:latin typeface="Arial"/>
                <a:cs typeface="Arial"/>
              </a:rPr>
              <a:t>po</a:t>
            </a:r>
            <a:r>
              <a:rPr sz="1450" b="1" spc="5" dirty="0">
                <a:latin typeface="Arial"/>
                <a:cs typeface="Arial"/>
              </a:rPr>
              <a:t>t</a:t>
            </a:r>
            <a:r>
              <a:rPr sz="1450" b="1" dirty="0">
                <a:latin typeface="Arial"/>
                <a:cs typeface="Arial"/>
              </a:rPr>
              <a:t>h</a:t>
            </a:r>
            <a:r>
              <a:rPr sz="1450" b="1" spc="5" dirty="0">
                <a:latin typeface="Arial"/>
                <a:cs typeface="Arial"/>
              </a:rPr>
              <a:t>esis:</a:t>
            </a:r>
            <a:endParaRPr sz="1450" dirty="0">
              <a:latin typeface="Arial"/>
              <a:cs typeface="Arial"/>
            </a:endParaRPr>
          </a:p>
        </p:txBody>
      </p:sp>
      <p:sp>
        <p:nvSpPr>
          <p:cNvPr id="34" name="object 34"/>
          <p:cNvSpPr txBox="1"/>
          <p:nvPr/>
        </p:nvSpPr>
        <p:spPr>
          <a:xfrm>
            <a:off x="717340" y="10512425"/>
            <a:ext cx="5469255" cy="898964"/>
          </a:xfrm>
          <a:prstGeom prst="rect">
            <a:avLst/>
          </a:prstGeom>
        </p:spPr>
        <p:txBody>
          <a:bodyPr vert="horz" wrap="square" lIns="0" tIns="26670" rIns="0" bIns="0" rtlCol="0">
            <a:spAutoFit/>
          </a:bodyPr>
          <a:lstStyle/>
          <a:p>
            <a:pPr marL="12700" marR="5080">
              <a:lnSpc>
                <a:spcPts val="1689"/>
              </a:lnSpc>
              <a:spcBef>
                <a:spcPts val="210"/>
              </a:spcBef>
            </a:pPr>
            <a:r>
              <a:rPr sz="1600" dirty="0">
                <a:solidFill>
                  <a:srgbClr val="212121"/>
                </a:solidFill>
                <a:latin typeface="Arial"/>
                <a:cs typeface="Arial"/>
              </a:rPr>
              <a:t>If </a:t>
            </a:r>
            <a:r>
              <a:rPr sz="1600" spc="5" dirty="0">
                <a:solidFill>
                  <a:srgbClr val="212121"/>
                </a:solidFill>
                <a:latin typeface="Arial"/>
                <a:cs typeface="Arial"/>
              </a:rPr>
              <a:t>students have parents who are well informed about nutrition and  healthy eating habits, then the student will also have the same  knowledge because they are influenced by their parents</a:t>
            </a:r>
            <a:r>
              <a:rPr sz="1600" spc="-5" dirty="0">
                <a:solidFill>
                  <a:srgbClr val="212121"/>
                </a:solidFill>
                <a:latin typeface="Arial"/>
                <a:cs typeface="Arial"/>
              </a:rPr>
              <a:t> </a:t>
            </a:r>
            <a:r>
              <a:rPr sz="1600" spc="5" dirty="0">
                <a:solidFill>
                  <a:srgbClr val="212121"/>
                </a:solidFill>
                <a:latin typeface="Arial"/>
                <a:cs typeface="Arial"/>
              </a:rPr>
              <a:t>choices.</a:t>
            </a:r>
            <a:endParaRPr sz="1600" dirty="0">
              <a:latin typeface="Arial"/>
              <a:cs typeface="Arial"/>
            </a:endParaRPr>
          </a:p>
        </p:txBody>
      </p:sp>
      <p:sp>
        <p:nvSpPr>
          <p:cNvPr id="35" name="object 35"/>
          <p:cNvSpPr/>
          <p:nvPr/>
        </p:nvSpPr>
        <p:spPr>
          <a:xfrm>
            <a:off x="13402732" y="10740028"/>
            <a:ext cx="6031230" cy="1685289"/>
          </a:xfrm>
          <a:custGeom>
            <a:avLst/>
            <a:gdLst/>
            <a:ahLst/>
            <a:cxnLst/>
            <a:rect l="l" t="t" r="r" b="b"/>
            <a:pathLst>
              <a:path w="6031230" h="1685290">
                <a:moveTo>
                  <a:pt x="0" y="1685086"/>
                </a:moveTo>
                <a:lnTo>
                  <a:pt x="6031229" y="1685086"/>
                </a:lnTo>
                <a:lnTo>
                  <a:pt x="6031229" y="0"/>
                </a:lnTo>
                <a:lnTo>
                  <a:pt x="0" y="0"/>
                </a:lnTo>
                <a:lnTo>
                  <a:pt x="0" y="1685086"/>
                </a:lnTo>
                <a:close/>
              </a:path>
            </a:pathLst>
          </a:custGeom>
          <a:solidFill>
            <a:srgbClr val="FFFFFF"/>
          </a:solidFill>
        </p:spPr>
        <p:txBody>
          <a:bodyPr wrap="square" lIns="0" tIns="0" rIns="0" bIns="0" rtlCol="0"/>
          <a:lstStyle/>
          <a:p>
            <a:endParaRPr/>
          </a:p>
        </p:txBody>
      </p:sp>
      <p:graphicFrame>
        <p:nvGraphicFramePr>
          <p:cNvPr id="36" name="object 36"/>
          <p:cNvGraphicFramePr>
            <a:graphicFrameLocks noGrp="1"/>
          </p:cNvGraphicFramePr>
          <p:nvPr>
            <p:extLst>
              <p:ext uri="{D42A27DB-BD31-4B8C-83A1-F6EECF244321}">
                <p14:modId xmlns:p14="http://schemas.microsoft.com/office/powerpoint/2010/main" val="3954812822"/>
              </p:ext>
            </p:extLst>
          </p:nvPr>
        </p:nvGraphicFramePr>
        <p:xfrm>
          <a:off x="13399825" y="2178525"/>
          <a:ext cx="6031230" cy="10742764"/>
        </p:xfrm>
        <a:graphic>
          <a:graphicData uri="http://schemas.openxmlformats.org/drawingml/2006/table">
            <a:tbl>
              <a:tblPr firstRow="1" bandRow="1">
                <a:tableStyleId>{2D5ABB26-0587-4C30-8999-92F81FD0307C}</a:tableStyleId>
              </a:tblPr>
              <a:tblGrid>
                <a:gridCol w="6031230">
                  <a:extLst>
                    <a:ext uri="{9D8B030D-6E8A-4147-A177-3AD203B41FA5}">
                      <a16:colId xmlns:a16="http://schemas.microsoft.com/office/drawing/2014/main" val="20000"/>
                    </a:ext>
                  </a:extLst>
                </a:gridCol>
              </a:tblGrid>
              <a:tr h="314126">
                <a:tc>
                  <a:txBody>
                    <a:bodyPr/>
                    <a:lstStyle/>
                    <a:p>
                      <a:pPr algn="ctr">
                        <a:lnSpc>
                          <a:spcPts val="2145"/>
                        </a:lnSpc>
                      </a:pPr>
                      <a:r>
                        <a:rPr sz="2000" b="1" dirty="0">
                          <a:solidFill>
                            <a:srgbClr val="EDEEE6"/>
                          </a:solidFill>
                          <a:latin typeface="Calibri"/>
                          <a:cs typeface="Calibri"/>
                        </a:rPr>
                        <a:t>Discussion</a:t>
                      </a:r>
                      <a:endParaRPr sz="2000">
                        <a:latin typeface="Calibri"/>
                        <a:cs typeface="Calibri"/>
                      </a:endParaRPr>
                    </a:p>
                  </a:txBody>
                  <a:tcPr marL="0" marR="0" marT="0" marB="0">
                    <a:lnL w="6350">
                      <a:solidFill>
                        <a:srgbClr val="6C8599"/>
                      </a:solidFill>
                      <a:prstDash val="solid"/>
                    </a:lnL>
                    <a:lnR w="6350">
                      <a:solidFill>
                        <a:srgbClr val="6C8599"/>
                      </a:solidFill>
                      <a:prstDash val="solid"/>
                    </a:lnR>
                    <a:lnT w="6350">
                      <a:solidFill>
                        <a:srgbClr val="6C8599"/>
                      </a:solidFill>
                      <a:prstDash val="solid"/>
                    </a:lnT>
                    <a:lnB w="6350">
                      <a:solidFill>
                        <a:srgbClr val="6C8599"/>
                      </a:solidFill>
                      <a:prstDash val="solid"/>
                    </a:lnB>
                    <a:solidFill>
                      <a:srgbClr val="558BB8"/>
                    </a:solidFill>
                  </a:tcPr>
                </a:tc>
                <a:extLst>
                  <a:ext uri="{0D108BD9-81ED-4DB2-BD59-A6C34878D82A}">
                    <a16:rowId xmlns:a16="http://schemas.microsoft.com/office/drawing/2014/main" val="10000"/>
                  </a:ext>
                </a:extLst>
              </a:tr>
              <a:tr h="4760430">
                <a:tc>
                  <a:txBody>
                    <a:bodyPr/>
                    <a:lstStyle/>
                    <a:p>
                      <a:pPr marL="65405" marR="59055">
                        <a:lnSpc>
                          <a:spcPts val="1689"/>
                        </a:lnSpc>
                        <a:spcBef>
                          <a:spcPts val="500"/>
                        </a:spcBef>
                      </a:pPr>
                      <a:r>
                        <a:rPr sz="1600" spc="5" dirty="0">
                          <a:latin typeface="Arial"/>
                          <a:cs typeface="Arial"/>
                        </a:rPr>
                        <a:t>When </a:t>
                      </a:r>
                      <a:r>
                        <a:rPr sz="1600" spc="10" dirty="0">
                          <a:latin typeface="Arial"/>
                          <a:cs typeface="Arial"/>
                        </a:rPr>
                        <a:t>we </a:t>
                      </a:r>
                      <a:r>
                        <a:rPr sz="1600" spc="5" dirty="0">
                          <a:latin typeface="Arial"/>
                          <a:cs typeface="Arial"/>
                        </a:rPr>
                        <a:t>are in Math class with our students, </a:t>
                      </a:r>
                      <a:r>
                        <a:rPr sz="1600" dirty="0">
                          <a:latin typeface="Arial"/>
                          <a:cs typeface="Arial"/>
                        </a:rPr>
                        <a:t>it </a:t>
                      </a:r>
                      <a:r>
                        <a:rPr sz="1600" spc="5" dirty="0">
                          <a:latin typeface="Arial"/>
                          <a:cs typeface="Arial"/>
                        </a:rPr>
                        <a:t>is the teachers  responsibly to help shape their minds and </a:t>
                      </a:r>
                      <a:r>
                        <a:rPr sz="1600" dirty="0">
                          <a:latin typeface="Arial"/>
                          <a:cs typeface="Arial"/>
                        </a:rPr>
                        <a:t>scaffold </a:t>
                      </a:r>
                      <a:r>
                        <a:rPr sz="1600" spc="5" dirty="0">
                          <a:latin typeface="Arial"/>
                          <a:cs typeface="Arial"/>
                        </a:rPr>
                        <a:t>from their prior knowledge to educate them on the ideals and practices that can improve their well-being. </a:t>
                      </a:r>
                      <a:r>
                        <a:rPr sz="1600" spc="-15" dirty="0">
                          <a:latin typeface="Arial"/>
                          <a:cs typeface="Arial"/>
                        </a:rPr>
                        <a:t>Teachers </a:t>
                      </a:r>
                      <a:r>
                        <a:rPr sz="1600" spc="5" dirty="0">
                          <a:latin typeface="Arial"/>
                          <a:cs typeface="Arial"/>
                        </a:rPr>
                        <a:t>can introduce the topic of Nutrition  and who reading the nutritional facts label and the students and begin a discussion. </a:t>
                      </a:r>
                      <a:r>
                        <a:rPr sz="1600" spc="-15" dirty="0">
                          <a:latin typeface="Arial"/>
                          <a:cs typeface="Arial"/>
                        </a:rPr>
                        <a:t>Teachers </a:t>
                      </a:r>
                      <a:r>
                        <a:rPr sz="1600" spc="5" dirty="0">
                          <a:latin typeface="Arial"/>
                          <a:cs typeface="Arial"/>
                        </a:rPr>
                        <a:t>can walk around and listen in to hear about the  amount of knowledge and types of conversations the group has before diving in </a:t>
                      </a:r>
                      <a:r>
                        <a:rPr sz="1600" spc="-5" dirty="0">
                          <a:latin typeface="Arial"/>
                          <a:cs typeface="Arial"/>
                        </a:rPr>
                        <a:t>deeper. </a:t>
                      </a:r>
                      <a:r>
                        <a:rPr sz="1600" spc="5" dirty="0">
                          <a:latin typeface="Arial"/>
                          <a:cs typeface="Arial"/>
                        </a:rPr>
                        <a:t>When the students seem comfortable, then the class can learn about how the people who read the food labels on food  tend to be: women, people who are highly educated or high income,  prepare food, physically active or people who are trying to loose weight. As their teachers </a:t>
                      </a:r>
                      <a:r>
                        <a:rPr sz="1600" spc="10" dirty="0">
                          <a:latin typeface="Arial"/>
                          <a:cs typeface="Arial"/>
                        </a:rPr>
                        <a:t>we </a:t>
                      </a:r>
                      <a:r>
                        <a:rPr sz="1600" spc="5" dirty="0">
                          <a:latin typeface="Arial"/>
                          <a:cs typeface="Arial"/>
                        </a:rPr>
                        <a:t>have to remind them that they do not need to be any of those things to know how to read and understand a nutritional  facts label! </a:t>
                      </a:r>
                      <a:r>
                        <a:rPr sz="1600" spc="-5" dirty="0">
                          <a:latin typeface="Arial"/>
                          <a:cs typeface="Arial"/>
                        </a:rPr>
                        <a:t>We </a:t>
                      </a:r>
                      <a:r>
                        <a:rPr sz="1600" spc="5" dirty="0">
                          <a:latin typeface="Arial"/>
                          <a:cs typeface="Arial"/>
                        </a:rPr>
                        <a:t>have to be sure to mention the serving size on the  nutritional facts label, which may change the outcome of how </a:t>
                      </a:r>
                      <a:r>
                        <a:rPr sz="1600" spc="5">
                          <a:latin typeface="Arial"/>
                          <a:cs typeface="Arial"/>
                        </a:rPr>
                        <a:t>much each </a:t>
                      </a:r>
                      <a:r>
                        <a:rPr sz="1600" spc="5" dirty="0">
                          <a:latin typeface="Arial"/>
                          <a:cs typeface="Arial"/>
                        </a:rPr>
                        <a:t>individual eats. Eventually students will be able to see a correlation with Nutrition and Math. With some modeling and examples, students can learn how to calculate the amount of </a:t>
                      </a:r>
                      <a:r>
                        <a:rPr sz="1600" spc="-10" dirty="0">
                          <a:latin typeface="Arial"/>
                          <a:cs typeface="Arial"/>
                        </a:rPr>
                        <a:t>sugar, </a:t>
                      </a:r>
                      <a:r>
                        <a:rPr sz="1600" spc="5" dirty="0">
                          <a:latin typeface="Arial"/>
                          <a:cs typeface="Arial"/>
                        </a:rPr>
                        <a:t>fat, and calories are inside each food item. </a:t>
                      </a:r>
                      <a:r>
                        <a:rPr sz="1600" spc="-15" dirty="0">
                          <a:latin typeface="Arial"/>
                          <a:cs typeface="Arial"/>
                        </a:rPr>
                        <a:t>Teachers </a:t>
                      </a:r>
                      <a:r>
                        <a:rPr sz="1600" spc="5" dirty="0">
                          <a:latin typeface="Arial"/>
                          <a:cs typeface="Arial"/>
                        </a:rPr>
                        <a:t>can teach this in a way that connects to the students </a:t>
                      </a:r>
                      <a:r>
                        <a:rPr sz="1600" dirty="0">
                          <a:latin typeface="Arial"/>
                          <a:cs typeface="Arial"/>
                        </a:rPr>
                        <a:t>life, </a:t>
                      </a:r>
                      <a:r>
                        <a:rPr sz="1600" spc="5" dirty="0">
                          <a:latin typeface="Arial"/>
                          <a:cs typeface="Arial"/>
                        </a:rPr>
                        <a:t>by asking the students to conduct  research from a food product that they usually eat at</a:t>
                      </a:r>
                      <a:r>
                        <a:rPr sz="1600" spc="-40" dirty="0">
                          <a:latin typeface="Arial"/>
                          <a:cs typeface="Arial"/>
                        </a:rPr>
                        <a:t> </a:t>
                      </a:r>
                      <a:r>
                        <a:rPr sz="1600" spc="5" dirty="0">
                          <a:latin typeface="Arial"/>
                          <a:cs typeface="Arial"/>
                        </a:rPr>
                        <a:t>home.</a:t>
                      </a:r>
                      <a:endParaRPr sz="1600" dirty="0">
                        <a:latin typeface="Arial"/>
                        <a:cs typeface="Arial"/>
                      </a:endParaRPr>
                    </a:p>
                  </a:txBody>
                  <a:tcPr marL="0" marR="0" marT="63500" marB="0">
                    <a:lnT w="6350">
                      <a:solidFill>
                        <a:srgbClr val="6C8599"/>
                      </a:solidFill>
                      <a:prstDash val="solid"/>
                    </a:lnT>
                    <a:lnB w="6350">
                      <a:solidFill>
                        <a:srgbClr val="6C8599"/>
                      </a:solidFill>
                      <a:prstDash val="solid"/>
                    </a:lnB>
                  </a:tcPr>
                </a:tc>
                <a:extLst>
                  <a:ext uri="{0D108BD9-81ED-4DB2-BD59-A6C34878D82A}">
                    <a16:rowId xmlns:a16="http://schemas.microsoft.com/office/drawing/2014/main" val="10001"/>
                  </a:ext>
                </a:extLst>
              </a:tr>
              <a:tr h="314126">
                <a:tc>
                  <a:txBody>
                    <a:bodyPr/>
                    <a:lstStyle/>
                    <a:p>
                      <a:pPr algn="ctr">
                        <a:lnSpc>
                          <a:spcPts val="2145"/>
                        </a:lnSpc>
                      </a:pPr>
                      <a:r>
                        <a:rPr sz="2000" b="1" dirty="0">
                          <a:solidFill>
                            <a:srgbClr val="EDEEE6"/>
                          </a:solidFill>
                          <a:latin typeface="Calibri"/>
                          <a:cs typeface="Calibri"/>
                        </a:rPr>
                        <a:t>Conclusions</a:t>
                      </a:r>
                      <a:endParaRPr sz="2000">
                        <a:latin typeface="Calibri"/>
                        <a:cs typeface="Calibri"/>
                      </a:endParaRPr>
                    </a:p>
                  </a:txBody>
                  <a:tcPr marL="0" marR="0" marT="0" marB="0">
                    <a:lnL w="6350">
                      <a:solidFill>
                        <a:srgbClr val="6C8599"/>
                      </a:solidFill>
                      <a:prstDash val="solid"/>
                    </a:lnL>
                    <a:lnR w="6350">
                      <a:solidFill>
                        <a:srgbClr val="6C8599"/>
                      </a:solidFill>
                      <a:prstDash val="solid"/>
                    </a:lnR>
                    <a:lnT w="6350">
                      <a:solidFill>
                        <a:srgbClr val="6C8599"/>
                      </a:solidFill>
                      <a:prstDash val="solid"/>
                    </a:lnT>
                    <a:lnB w="6350">
                      <a:solidFill>
                        <a:srgbClr val="6C8599"/>
                      </a:solidFill>
                      <a:prstDash val="solid"/>
                    </a:lnB>
                    <a:solidFill>
                      <a:srgbClr val="558BB8"/>
                    </a:solidFill>
                  </a:tcPr>
                </a:tc>
                <a:extLst>
                  <a:ext uri="{0D108BD9-81ED-4DB2-BD59-A6C34878D82A}">
                    <a16:rowId xmlns:a16="http://schemas.microsoft.com/office/drawing/2014/main" val="10002"/>
                  </a:ext>
                </a:extLst>
              </a:tr>
              <a:tr h="2855782">
                <a:tc>
                  <a:txBody>
                    <a:bodyPr/>
                    <a:lstStyle/>
                    <a:p>
                      <a:pPr marL="212090" marR="159385" indent="-146685">
                        <a:lnSpc>
                          <a:spcPts val="1689"/>
                        </a:lnSpc>
                        <a:spcBef>
                          <a:spcPts val="500"/>
                        </a:spcBef>
                        <a:buChar char="•"/>
                        <a:tabLst>
                          <a:tab pos="212725" algn="l"/>
                        </a:tabLst>
                      </a:pPr>
                      <a:r>
                        <a:rPr sz="1600" spc="5" dirty="0">
                          <a:solidFill>
                            <a:srgbClr val="3A3A3A"/>
                          </a:solidFill>
                          <a:latin typeface="Arial"/>
                          <a:cs typeface="Arial"/>
                        </a:rPr>
                        <a:t>Research states that, older adults might be prompted to eat better  due to health conditions that may have developed due to poor eating  choices, </a:t>
                      </a:r>
                      <a:r>
                        <a:rPr sz="1600" spc="10" dirty="0">
                          <a:solidFill>
                            <a:srgbClr val="3A3A3A"/>
                          </a:solidFill>
                          <a:latin typeface="Arial"/>
                          <a:cs typeface="Arial"/>
                        </a:rPr>
                        <a:t>we </a:t>
                      </a:r>
                      <a:r>
                        <a:rPr sz="1600" spc="5" dirty="0">
                          <a:solidFill>
                            <a:srgbClr val="3A3A3A"/>
                          </a:solidFill>
                          <a:latin typeface="Arial"/>
                          <a:cs typeface="Arial"/>
                        </a:rPr>
                        <a:t>need to find a way to provide support and motivation to  young adults to eat well now since their diet throughout life can have  a major impact on long-term</a:t>
                      </a:r>
                      <a:r>
                        <a:rPr sz="1600" spc="-25" dirty="0">
                          <a:solidFill>
                            <a:srgbClr val="3A3A3A"/>
                          </a:solidFill>
                          <a:latin typeface="Arial"/>
                          <a:cs typeface="Arial"/>
                        </a:rPr>
                        <a:t> </a:t>
                      </a:r>
                      <a:r>
                        <a:rPr sz="1600" spc="5" dirty="0">
                          <a:solidFill>
                            <a:srgbClr val="3A3A3A"/>
                          </a:solidFill>
                          <a:latin typeface="Arial"/>
                          <a:cs typeface="Arial"/>
                        </a:rPr>
                        <a:t>health.</a:t>
                      </a:r>
                      <a:endParaRPr sz="1600" dirty="0">
                        <a:latin typeface="Arial"/>
                        <a:cs typeface="Arial"/>
                      </a:endParaRPr>
                    </a:p>
                    <a:p>
                      <a:pPr marL="212090" marR="129539" indent="-146685">
                        <a:lnSpc>
                          <a:spcPts val="1689"/>
                        </a:lnSpc>
                        <a:spcBef>
                          <a:spcPts val="25"/>
                        </a:spcBef>
                        <a:buChar char="•"/>
                        <a:tabLst>
                          <a:tab pos="212725" algn="l"/>
                        </a:tabLst>
                      </a:pPr>
                      <a:r>
                        <a:rPr sz="1600" spc="5" dirty="0">
                          <a:solidFill>
                            <a:srgbClr val="3A3A3A"/>
                          </a:solidFill>
                          <a:latin typeface="Arial"/>
                          <a:cs typeface="Arial"/>
                        </a:rPr>
                        <a:t>With the knowledge of basic Nutrition and understanding the  importance of reading a nutrition label students will have the ability to  make proper food choices that will positively impact their life</a:t>
                      </a:r>
                      <a:r>
                        <a:rPr sz="1600" spc="-35" dirty="0">
                          <a:solidFill>
                            <a:srgbClr val="3A3A3A"/>
                          </a:solidFill>
                          <a:latin typeface="Arial"/>
                          <a:cs typeface="Arial"/>
                        </a:rPr>
                        <a:t> </a:t>
                      </a:r>
                      <a:r>
                        <a:rPr sz="1600" spc="-5" dirty="0">
                          <a:solidFill>
                            <a:srgbClr val="3A3A3A"/>
                          </a:solidFill>
                          <a:latin typeface="Arial"/>
                          <a:cs typeface="Arial"/>
                        </a:rPr>
                        <a:t>forever.</a:t>
                      </a:r>
                      <a:endParaRPr sz="1600" dirty="0">
                        <a:latin typeface="Arial"/>
                        <a:cs typeface="Arial"/>
                      </a:endParaRPr>
                    </a:p>
                    <a:p>
                      <a:pPr marL="212090" marR="243840" indent="-146685">
                        <a:lnSpc>
                          <a:spcPts val="1689"/>
                        </a:lnSpc>
                        <a:spcBef>
                          <a:spcPts val="15"/>
                        </a:spcBef>
                        <a:buClr>
                          <a:srgbClr val="3A3A3A"/>
                        </a:buClr>
                        <a:buFont typeface="Arial"/>
                        <a:buChar char="•"/>
                        <a:tabLst>
                          <a:tab pos="264160" algn="l"/>
                          <a:tab pos="264795" algn="l"/>
                        </a:tabLst>
                      </a:pPr>
                      <a:r>
                        <a:rPr sz="2000" dirty="0"/>
                        <a:t>	</a:t>
                      </a:r>
                      <a:r>
                        <a:rPr sz="1600" spc="5" dirty="0">
                          <a:solidFill>
                            <a:srgbClr val="3A3A3A"/>
                          </a:solidFill>
                          <a:latin typeface="Arial"/>
                          <a:cs typeface="Arial"/>
                        </a:rPr>
                        <a:t>When teachers make the first step to encouraging students to think  twice about their health, then our students will be more likely to  prevent future health problems and also share what they learn with  loved ones and</a:t>
                      </a:r>
                      <a:r>
                        <a:rPr sz="1600" spc="-15" dirty="0">
                          <a:solidFill>
                            <a:srgbClr val="3A3A3A"/>
                          </a:solidFill>
                          <a:latin typeface="Arial"/>
                          <a:cs typeface="Arial"/>
                        </a:rPr>
                        <a:t> </a:t>
                      </a:r>
                      <a:r>
                        <a:rPr sz="1600" spc="5" dirty="0">
                          <a:solidFill>
                            <a:srgbClr val="3A3A3A"/>
                          </a:solidFill>
                          <a:latin typeface="Arial"/>
                          <a:cs typeface="Arial"/>
                        </a:rPr>
                        <a:t>friends.</a:t>
                      </a:r>
                      <a:endParaRPr sz="1600" dirty="0">
                        <a:latin typeface="Arial"/>
                        <a:cs typeface="Arial"/>
                      </a:endParaRPr>
                    </a:p>
                  </a:txBody>
                  <a:tcPr marL="0" marR="0" marT="63500" marB="0">
                    <a:lnT w="6350">
                      <a:solidFill>
                        <a:srgbClr val="6C8599"/>
                      </a:solidFill>
                      <a:prstDash val="solid"/>
                    </a:lnT>
                    <a:lnB w="6350">
                      <a:solidFill>
                        <a:srgbClr val="6C8599"/>
                      </a:solidFill>
                      <a:prstDash val="solid"/>
                    </a:lnB>
                  </a:tcPr>
                </a:tc>
                <a:extLst>
                  <a:ext uri="{0D108BD9-81ED-4DB2-BD59-A6C34878D82A}">
                    <a16:rowId xmlns:a16="http://schemas.microsoft.com/office/drawing/2014/main" val="10003"/>
                  </a:ext>
                </a:extLst>
              </a:tr>
              <a:tr h="314126">
                <a:tc>
                  <a:txBody>
                    <a:bodyPr/>
                    <a:lstStyle/>
                    <a:p>
                      <a:pPr algn="ctr">
                        <a:lnSpc>
                          <a:spcPts val="2145"/>
                        </a:lnSpc>
                      </a:pPr>
                      <a:r>
                        <a:rPr sz="2000" b="1" spc="-10" dirty="0">
                          <a:solidFill>
                            <a:srgbClr val="EDEEE6"/>
                          </a:solidFill>
                          <a:latin typeface="Calibri"/>
                          <a:cs typeface="Calibri"/>
                        </a:rPr>
                        <a:t>References</a:t>
                      </a:r>
                      <a:endParaRPr sz="2000">
                        <a:latin typeface="Calibri"/>
                        <a:cs typeface="Calibri"/>
                      </a:endParaRPr>
                    </a:p>
                  </a:txBody>
                  <a:tcPr marL="0" marR="0" marT="0" marB="0">
                    <a:lnL w="6350">
                      <a:solidFill>
                        <a:srgbClr val="6C8599"/>
                      </a:solidFill>
                      <a:prstDash val="solid"/>
                    </a:lnL>
                    <a:lnR w="6350">
                      <a:solidFill>
                        <a:srgbClr val="6C8599"/>
                      </a:solidFill>
                      <a:prstDash val="solid"/>
                    </a:lnR>
                    <a:lnT w="6350">
                      <a:solidFill>
                        <a:srgbClr val="6C8599"/>
                      </a:solidFill>
                      <a:prstDash val="solid"/>
                    </a:lnT>
                    <a:lnB w="6350">
                      <a:solidFill>
                        <a:srgbClr val="6C8599"/>
                      </a:solidFill>
                      <a:prstDash val="solid"/>
                    </a:lnB>
                    <a:solidFill>
                      <a:srgbClr val="558BB8"/>
                    </a:solidFill>
                  </a:tcPr>
                </a:tc>
                <a:extLst>
                  <a:ext uri="{0D108BD9-81ED-4DB2-BD59-A6C34878D82A}">
                    <a16:rowId xmlns:a16="http://schemas.microsoft.com/office/drawing/2014/main" val="10004"/>
                  </a:ext>
                </a:extLst>
              </a:tr>
              <a:tr h="1685086">
                <a:tc>
                  <a:txBody>
                    <a:bodyPr/>
                    <a:lstStyle/>
                    <a:p>
                      <a:pPr>
                        <a:lnSpc>
                          <a:spcPct val="100000"/>
                        </a:lnSpc>
                        <a:spcBef>
                          <a:spcPts val="25"/>
                        </a:spcBef>
                      </a:pPr>
                      <a:endParaRPr sz="950" dirty="0">
                        <a:latin typeface="Times New Roman"/>
                        <a:cs typeface="Times New Roman"/>
                      </a:endParaRPr>
                    </a:p>
                    <a:p>
                      <a:pPr marL="194945" indent="-129539">
                        <a:lnSpc>
                          <a:spcPts val="1065"/>
                        </a:lnSpc>
                        <a:spcBef>
                          <a:spcPts val="5"/>
                        </a:spcBef>
                        <a:buAutoNum type="arabicPeriod"/>
                        <a:tabLst>
                          <a:tab pos="195580" algn="l"/>
                        </a:tabLst>
                      </a:pPr>
                      <a:r>
                        <a:rPr sz="800" spc="5" dirty="0">
                          <a:latin typeface="Arial"/>
                          <a:cs typeface="Arial"/>
                        </a:rPr>
                        <a:t>https:</a:t>
                      </a:r>
                      <a:r>
                        <a:rPr sz="800" spc="5" dirty="0">
                          <a:latin typeface="Arial"/>
                          <a:cs typeface="Arial"/>
                          <a:hlinkClick r:id="rId2"/>
                        </a:rPr>
                        <a:t>//www.nctm.org/Publications/Student-Explorations-in-Mathematics/2012/What_s-on-Your-Plate_-</a:t>
                      </a:r>
                      <a:endParaRPr sz="800" dirty="0">
                        <a:latin typeface="Arial"/>
                        <a:cs typeface="Arial"/>
                      </a:endParaRPr>
                    </a:p>
                    <a:p>
                      <a:pPr marL="65405">
                        <a:lnSpc>
                          <a:spcPts val="1065"/>
                        </a:lnSpc>
                      </a:pPr>
                      <a:r>
                        <a:rPr sz="800" spc="5" dirty="0">
                          <a:latin typeface="Arial"/>
                          <a:cs typeface="Arial"/>
                        </a:rPr>
                        <a:t>_November-2012_/#</a:t>
                      </a:r>
                      <a:endParaRPr sz="800" dirty="0">
                        <a:latin typeface="Times New Roman"/>
                        <a:cs typeface="Times New Roman"/>
                      </a:endParaRPr>
                    </a:p>
                    <a:p>
                      <a:pPr marL="65405" marR="204470">
                        <a:lnSpc>
                          <a:spcPts val="1050"/>
                        </a:lnSpc>
                        <a:buAutoNum type="arabicPeriod" startAt="2"/>
                        <a:tabLst>
                          <a:tab pos="195580" algn="l"/>
                        </a:tabLst>
                      </a:pPr>
                      <a:r>
                        <a:rPr sz="800" spc="5" dirty="0">
                          <a:latin typeface="Arial"/>
                          <a:cs typeface="Arial"/>
                        </a:rPr>
                        <a:t>https:</a:t>
                      </a:r>
                      <a:r>
                        <a:rPr sz="800" spc="5" dirty="0">
                          <a:latin typeface="Arial"/>
                          <a:cs typeface="Arial"/>
                          <a:hlinkClick r:id="rId3"/>
                        </a:rPr>
                        <a:t>//www.nctm.org/Publications/mathematics-teaching-in-middle-school/2004/Vol10/Issue1/Math-at-Work_- </a:t>
                      </a:r>
                      <a:r>
                        <a:rPr sz="800" spc="5" dirty="0">
                          <a:latin typeface="Arial"/>
                          <a:cs typeface="Arial"/>
                        </a:rPr>
                        <a:t> Figuring-Fitness_-Nutrition-in-the-Middle-Grades/</a:t>
                      </a:r>
                      <a:endParaRPr sz="800" dirty="0">
                        <a:latin typeface="Times New Roman"/>
                        <a:cs typeface="Times New Roman"/>
                      </a:endParaRPr>
                    </a:p>
                    <a:p>
                      <a:pPr marL="65405" marR="204470">
                        <a:lnSpc>
                          <a:spcPts val="1050"/>
                        </a:lnSpc>
                        <a:buAutoNum type="arabicPeriod" startAt="2"/>
                        <a:tabLst>
                          <a:tab pos="195580" algn="l"/>
                        </a:tabLst>
                      </a:pPr>
                      <a:r>
                        <a:rPr sz="800" spc="5" dirty="0">
                          <a:latin typeface="Arial"/>
                          <a:cs typeface="Arial"/>
                        </a:rPr>
                        <a:t>https:</a:t>
                      </a:r>
                      <a:r>
                        <a:rPr sz="800" spc="5" dirty="0">
                          <a:latin typeface="Arial"/>
                          <a:cs typeface="Arial"/>
                          <a:hlinkClick r:id="rId3"/>
                        </a:rPr>
                        <a:t>//www.nctm.org/Publications/mathematics-teaching-in-middle-school/2004/Vol10/Issue1/Math-at-Work_- </a:t>
                      </a:r>
                      <a:r>
                        <a:rPr sz="800" spc="5" dirty="0">
                          <a:latin typeface="Arial"/>
                          <a:cs typeface="Arial"/>
                        </a:rPr>
                        <a:t> Figuring-Fitness_-Nutrition-in-the-Middle-Grades/</a:t>
                      </a:r>
                      <a:endParaRPr sz="800" dirty="0">
                        <a:latin typeface="Times New Roman"/>
                        <a:cs typeface="Times New Roman"/>
                      </a:endParaRPr>
                    </a:p>
                    <a:p>
                      <a:pPr marL="65405" marR="204470">
                        <a:lnSpc>
                          <a:spcPts val="1050"/>
                        </a:lnSpc>
                        <a:buAutoNum type="arabicPeriod" startAt="2"/>
                        <a:tabLst>
                          <a:tab pos="195580" algn="l"/>
                        </a:tabLst>
                      </a:pPr>
                      <a:r>
                        <a:rPr sz="800" u="sng" spc="5" dirty="0">
                          <a:uFill>
                            <a:solidFill>
                              <a:srgbClr val="000000"/>
                            </a:solidFill>
                          </a:uFill>
                          <a:latin typeface="Arial"/>
                          <a:cs typeface="Arial"/>
                        </a:rPr>
                        <a:t>https://</a:t>
                      </a:r>
                      <a:r>
                        <a:rPr sz="800" u="sng" spc="5" dirty="0">
                          <a:uFill>
                            <a:solidFill>
                              <a:srgbClr val="000000"/>
                            </a:solidFill>
                          </a:uFill>
                          <a:latin typeface="Arial"/>
                          <a:cs typeface="Arial"/>
                          <a:hlinkClick r:id="rId3"/>
                        </a:rPr>
                        <a:t>www.nctm.org/Publications/mathematics-teaching-in-middle-school/2004/Vol10/Issue1/Math-at-Work_- </a:t>
                      </a:r>
                      <a:r>
                        <a:rPr sz="800" u="sng" spc="5" dirty="0">
                          <a:uFill>
                            <a:solidFill>
                              <a:srgbClr val="000000"/>
                            </a:solidFill>
                          </a:uFill>
                          <a:latin typeface="Arial"/>
                          <a:cs typeface="Arial"/>
                        </a:rPr>
                        <a:t> Figuring-Fitness_-Nutrition-in-the-Middle-Grades/</a:t>
                      </a:r>
                      <a:endParaRPr sz="800" dirty="0">
                        <a:latin typeface="Arial"/>
                        <a:cs typeface="Arial"/>
                      </a:endParaRPr>
                    </a:p>
                  </a:txBody>
                  <a:tcPr marL="0" marR="0" marT="3175" marB="0">
                    <a:lnT w="6350">
                      <a:solidFill>
                        <a:srgbClr val="6C8599"/>
                      </a:solidFill>
                      <a:prstDash val="solid"/>
                    </a:lnT>
                  </a:tcPr>
                </a:tc>
                <a:extLst>
                  <a:ext uri="{0D108BD9-81ED-4DB2-BD59-A6C34878D82A}">
                    <a16:rowId xmlns:a16="http://schemas.microsoft.com/office/drawing/2014/main" val="10005"/>
                  </a:ext>
                </a:extLst>
              </a:tr>
            </a:tbl>
          </a:graphicData>
        </a:graphic>
      </p:graphicFrame>
      <p:sp>
        <p:nvSpPr>
          <p:cNvPr id="37" name="object 37"/>
          <p:cNvSpPr txBox="1"/>
          <p:nvPr/>
        </p:nvSpPr>
        <p:spPr>
          <a:xfrm>
            <a:off x="5246856" y="13955830"/>
            <a:ext cx="1664970" cy="514350"/>
          </a:xfrm>
          <a:prstGeom prst="rect">
            <a:avLst/>
          </a:prstGeom>
        </p:spPr>
        <p:txBody>
          <a:bodyPr vert="horz" wrap="square" lIns="0" tIns="22860" rIns="0" bIns="0" rtlCol="0">
            <a:spAutoFit/>
          </a:bodyPr>
          <a:lstStyle/>
          <a:p>
            <a:pPr marL="12700">
              <a:lnSpc>
                <a:spcPct val="100000"/>
              </a:lnSpc>
              <a:spcBef>
                <a:spcPts val="180"/>
              </a:spcBef>
            </a:pPr>
            <a:r>
              <a:rPr sz="1000" dirty="0">
                <a:latin typeface="Calibri"/>
                <a:cs typeface="Calibri"/>
              </a:rPr>
              <a:t>Jaqlyn</a:t>
            </a:r>
            <a:r>
              <a:rPr sz="1000" spc="-5" dirty="0">
                <a:latin typeface="Calibri"/>
                <a:cs typeface="Calibri"/>
              </a:rPr>
              <a:t> Silva</a:t>
            </a:r>
            <a:endParaRPr sz="1000">
              <a:latin typeface="Calibri"/>
              <a:cs typeface="Calibri"/>
            </a:endParaRPr>
          </a:p>
          <a:p>
            <a:pPr marL="12700" marR="5080">
              <a:lnSpc>
                <a:spcPct val="106900"/>
              </a:lnSpc>
            </a:pPr>
            <a:r>
              <a:rPr sz="1000" dirty="0">
                <a:latin typeface="Calibri"/>
                <a:cs typeface="Calibri"/>
              </a:rPr>
              <a:t>University of </a:t>
            </a:r>
            <a:r>
              <a:rPr sz="1000" spc="-5" dirty="0">
                <a:latin typeface="Calibri"/>
                <a:cs typeface="Calibri"/>
              </a:rPr>
              <a:t>Hawaii </a:t>
            </a:r>
            <a:r>
              <a:rPr sz="1000" spc="-10" dirty="0">
                <a:latin typeface="Calibri"/>
                <a:cs typeface="Calibri"/>
              </a:rPr>
              <a:t>West</a:t>
            </a:r>
            <a:r>
              <a:rPr sz="1000" spc="-45" dirty="0">
                <a:latin typeface="Calibri"/>
                <a:cs typeface="Calibri"/>
              </a:rPr>
              <a:t> </a:t>
            </a:r>
            <a:r>
              <a:rPr sz="1000" dirty="0">
                <a:latin typeface="Calibri"/>
                <a:cs typeface="Calibri"/>
              </a:rPr>
              <a:t>Oahu  Email:</a:t>
            </a:r>
            <a:r>
              <a:rPr sz="1000" spc="-10" dirty="0">
                <a:latin typeface="Calibri"/>
                <a:cs typeface="Calibri"/>
              </a:rPr>
              <a:t> </a:t>
            </a:r>
            <a:r>
              <a:rPr sz="1000" u="sng" dirty="0">
                <a:uFill>
                  <a:solidFill>
                    <a:srgbClr val="F7B615"/>
                  </a:solidFill>
                </a:uFill>
                <a:latin typeface="Calibri"/>
                <a:cs typeface="Calibri"/>
                <a:hlinkClick r:id="rId4"/>
              </a:rPr>
              <a:t>jaqlynes@hawaii.edu</a:t>
            </a:r>
            <a:endParaRPr sz="1000">
              <a:latin typeface="Calibri"/>
              <a:cs typeface="Calibri"/>
            </a:endParaRPr>
          </a:p>
        </p:txBody>
      </p:sp>
      <p:sp>
        <p:nvSpPr>
          <p:cNvPr id="38" name="object 38"/>
          <p:cNvSpPr/>
          <p:nvPr/>
        </p:nvSpPr>
        <p:spPr>
          <a:xfrm>
            <a:off x="3022136" y="410258"/>
            <a:ext cx="1243548" cy="1064205"/>
          </a:xfrm>
          <a:prstGeom prst="rect">
            <a:avLst/>
          </a:prstGeom>
          <a:blipFill>
            <a:blip r:embed="rId5" cstate="print"/>
            <a:stretch>
              <a:fillRect/>
            </a:stretch>
          </a:blipFill>
        </p:spPr>
        <p:txBody>
          <a:bodyPr wrap="square" lIns="0" tIns="0" rIns="0" bIns="0" rtlCol="0"/>
          <a:lstStyle/>
          <a:p>
            <a:endParaRPr/>
          </a:p>
        </p:txBody>
      </p:sp>
      <p:sp>
        <p:nvSpPr>
          <p:cNvPr id="39" name="object 39"/>
          <p:cNvSpPr/>
          <p:nvPr/>
        </p:nvSpPr>
        <p:spPr>
          <a:xfrm>
            <a:off x="3289594" y="13234292"/>
            <a:ext cx="1674852" cy="1843782"/>
          </a:xfrm>
          <a:prstGeom prst="rect">
            <a:avLst/>
          </a:prstGeom>
          <a:blipFill>
            <a:blip r:embed="rId6" cstate="print"/>
            <a:stretch>
              <a:fillRect/>
            </a:stretch>
          </a:blipFill>
        </p:spPr>
        <p:txBody>
          <a:bodyPr wrap="square" lIns="0" tIns="0" rIns="0" bIns="0" rtlCol="0"/>
          <a:lstStyle/>
          <a:p>
            <a:endParaRPr/>
          </a:p>
        </p:txBody>
      </p:sp>
      <p:sp>
        <p:nvSpPr>
          <p:cNvPr id="40" name="object 40"/>
          <p:cNvSpPr/>
          <p:nvPr/>
        </p:nvSpPr>
        <p:spPr>
          <a:xfrm>
            <a:off x="15810000" y="334031"/>
            <a:ext cx="1216694" cy="1216694"/>
          </a:xfrm>
          <a:prstGeom prst="rect">
            <a:avLst/>
          </a:prstGeom>
          <a:blipFill>
            <a:blip r:embed="rId7" cstate="print"/>
            <a:stretch>
              <a:fillRect/>
            </a:stretch>
          </a:blipFill>
        </p:spPr>
        <p:txBody>
          <a:bodyPr wrap="square" lIns="0" tIns="0" rIns="0" bIns="0" rtlCol="0"/>
          <a:lstStyle/>
          <a:p>
            <a:endParaRPr/>
          </a:p>
        </p:txBody>
      </p:sp>
      <p:sp>
        <p:nvSpPr>
          <p:cNvPr id="41" name="object 41"/>
          <p:cNvSpPr txBox="1"/>
          <p:nvPr/>
        </p:nvSpPr>
        <p:spPr>
          <a:xfrm>
            <a:off x="10468737" y="7186085"/>
            <a:ext cx="1583055" cy="401955"/>
          </a:xfrm>
          <a:prstGeom prst="rect">
            <a:avLst/>
          </a:prstGeom>
        </p:spPr>
        <p:txBody>
          <a:bodyPr vert="horz" wrap="square" lIns="0" tIns="15240" rIns="0" bIns="0" rtlCol="0">
            <a:spAutoFit/>
          </a:bodyPr>
          <a:lstStyle/>
          <a:p>
            <a:pPr marL="12700" marR="5080" algn="just">
              <a:lnSpc>
                <a:spcPct val="101899"/>
              </a:lnSpc>
              <a:spcBef>
                <a:spcPts val="120"/>
              </a:spcBef>
            </a:pPr>
            <a:r>
              <a:rPr sz="800" spc="25" dirty="0">
                <a:latin typeface="Arial"/>
                <a:cs typeface="Arial"/>
              </a:rPr>
              <a:t>How </a:t>
            </a:r>
            <a:r>
              <a:rPr sz="800" spc="20" dirty="0">
                <a:latin typeface="Arial"/>
                <a:cs typeface="Arial"/>
              </a:rPr>
              <a:t>many </a:t>
            </a:r>
            <a:r>
              <a:rPr sz="800" spc="15" dirty="0">
                <a:latin typeface="Arial"/>
                <a:cs typeface="Arial"/>
              </a:rPr>
              <a:t>calories are there in</a:t>
            </a:r>
            <a:r>
              <a:rPr sz="800" spc="-75" dirty="0">
                <a:latin typeface="Arial"/>
                <a:cs typeface="Arial"/>
              </a:rPr>
              <a:t> </a:t>
            </a:r>
            <a:r>
              <a:rPr sz="800" spc="20" dirty="0">
                <a:latin typeface="Arial"/>
                <a:cs typeface="Arial"/>
              </a:rPr>
              <a:t>a  </a:t>
            </a:r>
            <a:r>
              <a:rPr sz="800" spc="15" dirty="0">
                <a:latin typeface="Arial"/>
                <a:cs typeface="Arial"/>
              </a:rPr>
              <a:t>single serving of the food </a:t>
            </a:r>
            <a:r>
              <a:rPr sz="800" spc="20" dirty="0">
                <a:latin typeface="Arial"/>
                <a:cs typeface="Arial"/>
              </a:rPr>
              <a:t>on </a:t>
            </a:r>
            <a:r>
              <a:rPr sz="800" spc="15" dirty="0">
                <a:latin typeface="Arial"/>
                <a:cs typeface="Arial"/>
              </a:rPr>
              <a:t>this  label?</a:t>
            </a:r>
            <a:endParaRPr sz="800">
              <a:latin typeface="Arial"/>
              <a:cs typeface="Arial"/>
            </a:endParaRPr>
          </a:p>
        </p:txBody>
      </p:sp>
      <p:sp>
        <p:nvSpPr>
          <p:cNvPr id="42" name="object 42"/>
          <p:cNvSpPr/>
          <p:nvPr/>
        </p:nvSpPr>
        <p:spPr>
          <a:xfrm>
            <a:off x="10481437" y="7893025"/>
            <a:ext cx="1778000" cy="0"/>
          </a:xfrm>
          <a:custGeom>
            <a:avLst/>
            <a:gdLst/>
            <a:ahLst/>
            <a:cxnLst/>
            <a:rect l="l" t="t" r="r" b="b"/>
            <a:pathLst>
              <a:path w="1778000">
                <a:moveTo>
                  <a:pt x="0" y="0"/>
                </a:moveTo>
                <a:lnTo>
                  <a:pt x="1777463" y="0"/>
                </a:lnTo>
              </a:path>
            </a:pathLst>
          </a:custGeom>
          <a:ln w="5219">
            <a:solidFill>
              <a:srgbClr val="000000"/>
            </a:solidFill>
          </a:ln>
        </p:spPr>
        <p:txBody>
          <a:bodyPr wrap="square" lIns="0" tIns="0" rIns="0" bIns="0" rtlCol="0"/>
          <a:lstStyle/>
          <a:p>
            <a:endParaRPr/>
          </a:p>
        </p:txBody>
      </p:sp>
      <p:sp>
        <p:nvSpPr>
          <p:cNvPr id="43" name="object 43"/>
          <p:cNvSpPr txBox="1"/>
          <p:nvPr/>
        </p:nvSpPr>
        <p:spPr>
          <a:xfrm>
            <a:off x="10468737" y="8103972"/>
            <a:ext cx="1784350" cy="309880"/>
          </a:xfrm>
          <a:prstGeom prst="rect">
            <a:avLst/>
          </a:prstGeom>
        </p:spPr>
        <p:txBody>
          <a:bodyPr vert="horz" wrap="square" lIns="0" tIns="11430" rIns="0" bIns="0" rtlCol="0">
            <a:spAutoFit/>
          </a:bodyPr>
          <a:lstStyle/>
          <a:p>
            <a:pPr marL="12700" marR="5080">
              <a:lnSpc>
                <a:spcPct val="116500"/>
              </a:lnSpc>
              <a:spcBef>
                <a:spcPts val="90"/>
              </a:spcBef>
            </a:pPr>
            <a:r>
              <a:rPr sz="800" spc="25" dirty="0">
                <a:latin typeface="Arial"/>
                <a:cs typeface="Arial"/>
              </a:rPr>
              <a:t>Now </a:t>
            </a:r>
            <a:r>
              <a:rPr sz="800" spc="15" dirty="0">
                <a:latin typeface="Arial"/>
                <a:cs typeface="Arial"/>
              </a:rPr>
              <a:t>calculate </a:t>
            </a:r>
            <a:r>
              <a:rPr sz="800" spc="20" dirty="0">
                <a:latin typeface="Arial"/>
                <a:cs typeface="Arial"/>
              </a:rPr>
              <a:t>how many </a:t>
            </a:r>
            <a:r>
              <a:rPr sz="800" spc="15" dirty="0">
                <a:latin typeface="Arial"/>
                <a:cs typeface="Arial"/>
              </a:rPr>
              <a:t>calories</a:t>
            </a:r>
            <a:r>
              <a:rPr sz="800" spc="-60" dirty="0">
                <a:latin typeface="Arial"/>
                <a:cs typeface="Arial"/>
              </a:rPr>
              <a:t> </a:t>
            </a:r>
            <a:r>
              <a:rPr sz="800" spc="15" dirty="0">
                <a:latin typeface="Arial"/>
                <a:cs typeface="Arial"/>
              </a:rPr>
              <a:t>are  in the entire</a:t>
            </a:r>
            <a:r>
              <a:rPr sz="800" spc="-10" dirty="0">
                <a:latin typeface="Arial"/>
                <a:cs typeface="Arial"/>
              </a:rPr>
              <a:t> </a:t>
            </a:r>
            <a:r>
              <a:rPr sz="800" spc="15" dirty="0">
                <a:latin typeface="Arial"/>
                <a:cs typeface="Arial"/>
              </a:rPr>
              <a:t>container:</a:t>
            </a:r>
            <a:endParaRPr sz="800">
              <a:latin typeface="Arial"/>
              <a:cs typeface="Arial"/>
            </a:endParaRPr>
          </a:p>
        </p:txBody>
      </p:sp>
      <p:sp>
        <p:nvSpPr>
          <p:cNvPr id="44" name="object 44"/>
          <p:cNvSpPr/>
          <p:nvPr/>
        </p:nvSpPr>
        <p:spPr>
          <a:xfrm>
            <a:off x="10481437" y="8745215"/>
            <a:ext cx="1778000" cy="0"/>
          </a:xfrm>
          <a:custGeom>
            <a:avLst/>
            <a:gdLst/>
            <a:ahLst/>
            <a:cxnLst/>
            <a:rect l="l" t="t" r="r" b="b"/>
            <a:pathLst>
              <a:path w="1778000">
                <a:moveTo>
                  <a:pt x="0" y="0"/>
                </a:moveTo>
                <a:lnTo>
                  <a:pt x="1777463" y="0"/>
                </a:lnTo>
              </a:path>
            </a:pathLst>
          </a:custGeom>
          <a:ln w="5219">
            <a:solidFill>
              <a:srgbClr val="000000"/>
            </a:solidFill>
          </a:ln>
        </p:spPr>
        <p:txBody>
          <a:bodyPr wrap="square" lIns="0" tIns="0" rIns="0" bIns="0" rtlCol="0"/>
          <a:lstStyle/>
          <a:p>
            <a:endParaRPr/>
          </a:p>
        </p:txBody>
      </p:sp>
      <p:sp>
        <p:nvSpPr>
          <p:cNvPr id="45" name="object 45"/>
          <p:cNvSpPr txBox="1"/>
          <p:nvPr/>
        </p:nvSpPr>
        <p:spPr>
          <a:xfrm>
            <a:off x="10468737" y="8956168"/>
            <a:ext cx="1647825" cy="309880"/>
          </a:xfrm>
          <a:prstGeom prst="rect">
            <a:avLst/>
          </a:prstGeom>
        </p:spPr>
        <p:txBody>
          <a:bodyPr vert="horz" wrap="square" lIns="0" tIns="11430" rIns="0" bIns="0" rtlCol="0">
            <a:spAutoFit/>
          </a:bodyPr>
          <a:lstStyle/>
          <a:p>
            <a:pPr marL="12700" marR="5080">
              <a:lnSpc>
                <a:spcPct val="116500"/>
              </a:lnSpc>
              <a:spcBef>
                <a:spcPts val="90"/>
              </a:spcBef>
            </a:pPr>
            <a:r>
              <a:rPr sz="800" spc="25" dirty="0">
                <a:latin typeface="Arial"/>
                <a:cs typeface="Arial"/>
              </a:rPr>
              <a:t>How </a:t>
            </a:r>
            <a:r>
              <a:rPr sz="800" spc="20" dirty="0">
                <a:latin typeface="Arial"/>
                <a:cs typeface="Arial"/>
              </a:rPr>
              <a:t>many grams </a:t>
            </a:r>
            <a:r>
              <a:rPr sz="800" spc="15" dirty="0">
                <a:latin typeface="Arial"/>
                <a:cs typeface="Arial"/>
              </a:rPr>
              <a:t>of </a:t>
            </a:r>
            <a:r>
              <a:rPr sz="800" spc="20" dirty="0">
                <a:latin typeface="Arial"/>
                <a:cs typeface="Arial"/>
              </a:rPr>
              <a:t>added</a:t>
            </a:r>
            <a:r>
              <a:rPr sz="800" spc="-70" dirty="0">
                <a:latin typeface="Arial"/>
                <a:cs typeface="Arial"/>
              </a:rPr>
              <a:t> </a:t>
            </a:r>
            <a:r>
              <a:rPr sz="800" spc="15" dirty="0">
                <a:latin typeface="Arial"/>
                <a:cs typeface="Arial"/>
              </a:rPr>
              <a:t>sugars  are in </a:t>
            </a:r>
            <a:r>
              <a:rPr sz="800" spc="20" dirty="0">
                <a:latin typeface="Arial"/>
                <a:cs typeface="Arial"/>
              </a:rPr>
              <a:t>one</a:t>
            </a:r>
            <a:r>
              <a:rPr sz="800" spc="-10" dirty="0">
                <a:latin typeface="Arial"/>
                <a:cs typeface="Arial"/>
              </a:rPr>
              <a:t> </a:t>
            </a:r>
            <a:r>
              <a:rPr sz="800" spc="15" dirty="0">
                <a:latin typeface="Arial"/>
                <a:cs typeface="Arial"/>
              </a:rPr>
              <a:t>serving?</a:t>
            </a:r>
            <a:endParaRPr sz="800">
              <a:latin typeface="Arial"/>
              <a:cs typeface="Arial"/>
            </a:endParaRPr>
          </a:p>
        </p:txBody>
      </p:sp>
      <p:sp>
        <p:nvSpPr>
          <p:cNvPr id="46" name="object 46"/>
          <p:cNvSpPr/>
          <p:nvPr/>
        </p:nvSpPr>
        <p:spPr>
          <a:xfrm>
            <a:off x="10481437" y="9597411"/>
            <a:ext cx="1778000" cy="0"/>
          </a:xfrm>
          <a:custGeom>
            <a:avLst/>
            <a:gdLst/>
            <a:ahLst/>
            <a:cxnLst/>
            <a:rect l="l" t="t" r="r" b="b"/>
            <a:pathLst>
              <a:path w="1778000">
                <a:moveTo>
                  <a:pt x="0" y="0"/>
                </a:moveTo>
                <a:lnTo>
                  <a:pt x="1777463" y="0"/>
                </a:lnTo>
              </a:path>
            </a:pathLst>
          </a:custGeom>
          <a:ln w="5219">
            <a:solidFill>
              <a:srgbClr val="000000"/>
            </a:solidFill>
          </a:ln>
        </p:spPr>
        <p:txBody>
          <a:bodyPr wrap="square" lIns="0" tIns="0" rIns="0" bIns="0" rtlCol="0"/>
          <a:lstStyle/>
          <a:p>
            <a:endParaRPr/>
          </a:p>
        </p:txBody>
      </p:sp>
      <p:sp>
        <p:nvSpPr>
          <p:cNvPr id="47" name="object 47"/>
          <p:cNvSpPr txBox="1"/>
          <p:nvPr/>
        </p:nvSpPr>
        <p:spPr>
          <a:xfrm>
            <a:off x="10468737" y="9808358"/>
            <a:ext cx="1647825" cy="309880"/>
          </a:xfrm>
          <a:prstGeom prst="rect">
            <a:avLst/>
          </a:prstGeom>
        </p:spPr>
        <p:txBody>
          <a:bodyPr vert="horz" wrap="square" lIns="0" tIns="11430" rIns="0" bIns="0" rtlCol="0">
            <a:spAutoFit/>
          </a:bodyPr>
          <a:lstStyle/>
          <a:p>
            <a:pPr marL="12700" marR="5080">
              <a:lnSpc>
                <a:spcPct val="116500"/>
              </a:lnSpc>
              <a:spcBef>
                <a:spcPts val="90"/>
              </a:spcBef>
            </a:pPr>
            <a:r>
              <a:rPr sz="800" spc="25" dirty="0">
                <a:latin typeface="Arial"/>
                <a:cs typeface="Arial"/>
              </a:rPr>
              <a:t>How </a:t>
            </a:r>
            <a:r>
              <a:rPr sz="800" spc="20" dirty="0">
                <a:latin typeface="Arial"/>
                <a:cs typeface="Arial"/>
              </a:rPr>
              <a:t>many grams </a:t>
            </a:r>
            <a:r>
              <a:rPr sz="800" spc="15" dirty="0">
                <a:latin typeface="Arial"/>
                <a:cs typeface="Arial"/>
              </a:rPr>
              <a:t>of </a:t>
            </a:r>
            <a:r>
              <a:rPr sz="800" spc="20" dirty="0">
                <a:latin typeface="Arial"/>
                <a:cs typeface="Arial"/>
              </a:rPr>
              <a:t>added</a:t>
            </a:r>
            <a:r>
              <a:rPr sz="800" spc="-70" dirty="0">
                <a:latin typeface="Arial"/>
                <a:cs typeface="Arial"/>
              </a:rPr>
              <a:t> </a:t>
            </a:r>
            <a:r>
              <a:rPr sz="800" spc="15" dirty="0">
                <a:latin typeface="Arial"/>
                <a:cs typeface="Arial"/>
              </a:rPr>
              <a:t>sugars  are in the entire</a:t>
            </a:r>
            <a:r>
              <a:rPr sz="800" spc="-20" dirty="0">
                <a:latin typeface="Arial"/>
                <a:cs typeface="Arial"/>
              </a:rPr>
              <a:t> </a:t>
            </a:r>
            <a:r>
              <a:rPr sz="800" spc="15" dirty="0">
                <a:latin typeface="Arial"/>
                <a:cs typeface="Arial"/>
              </a:rPr>
              <a:t>container?</a:t>
            </a:r>
            <a:endParaRPr sz="800">
              <a:latin typeface="Arial"/>
              <a:cs typeface="Arial"/>
            </a:endParaRPr>
          </a:p>
        </p:txBody>
      </p:sp>
      <p:sp>
        <p:nvSpPr>
          <p:cNvPr id="48" name="object 48"/>
          <p:cNvSpPr/>
          <p:nvPr/>
        </p:nvSpPr>
        <p:spPr>
          <a:xfrm>
            <a:off x="10481437" y="10449605"/>
            <a:ext cx="1778000" cy="0"/>
          </a:xfrm>
          <a:custGeom>
            <a:avLst/>
            <a:gdLst/>
            <a:ahLst/>
            <a:cxnLst/>
            <a:rect l="l" t="t" r="r" b="b"/>
            <a:pathLst>
              <a:path w="1778000">
                <a:moveTo>
                  <a:pt x="0" y="0"/>
                </a:moveTo>
                <a:lnTo>
                  <a:pt x="1777463" y="0"/>
                </a:lnTo>
              </a:path>
            </a:pathLst>
          </a:custGeom>
          <a:ln w="5219">
            <a:solidFill>
              <a:srgbClr val="000000"/>
            </a:solidFill>
          </a:ln>
        </p:spPr>
        <p:txBody>
          <a:bodyPr wrap="square" lIns="0" tIns="0" rIns="0" bIns="0" rtlCol="0"/>
          <a:lstStyle/>
          <a:p>
            <a:endParaRPr/>
          </a:p>
        </p:txBody>
      </p:sp>
      <p:sp>
        <p:nvSpPr>
          <p:cNvPr id="49" name="object 49"/>
          <p:cNvSpPr txBox="1"/>
          <p:nvPr/>
        </p:nvSpPr>
        <p:spPr>
          <a:xfrm>
            <a:off x="10468737" y="10660552"/>
            <a:ext cx="1600835" cy="460375"/>
          </a:xfrm>
          <a:prstGeom prst="rect">
            <a:avLst/>
          </a:prstGeom>
        </p:spPr>
        <p:txBody>
          <a:bodyPr vert="horz" wrap="square" lIns="0" tIns="6985" rIns="0" bIns="0" rtlCol="0">
            <a:spAutoFit/>
          </a:bodyPr>
          <a:lstStyle/>
          <a:p>
            <a:pPr marL="12700" marR="5080">
              <a:lnSpc>
                <a:spcPct val="120100"/>
              </a:lnSpc>
              <a:spcBef>
                <a:spcPts val="55"/>
              </a:spcBef>
            </a:pPr>
            <a:r>
              <a:rPr sz="800" spc="25" dirty="0">
                <a:latin typeface="Arial"/>
                <a:cs typeface="Arial"/>
              </a:rPr>
              <a:t>How </a:t>
            </a:r>
            <a:r>
              <a:rPr sz="800" spc="20" dirty="0">
                <a:latin typeface="Arial"/>
                <a:cs typeface="Arial"/>
              </a:rPr>
              <a:t>many </a:t>
            </a:r>
            <a:r>
              <a:rPr sz="800" spc="15" dirty="0">
                <a:latin typeface="Arial"/>
                <a:cs typeface="Arial"/>
              </a:rPr>
              <a:t>macronutrients are  featured in </a:t>
            </a:r>
            <a:r>
              <a:rPr sz="800" spc="20" dirty="0">
                <a:latin typeface="Arial"/>
                <a:cs typeface="Arial"/>
              </a:rPr>
              <a:t>a </a:t>
            </a:r>
            <a:r>
              <a:rPr sz="800" spc="15" dirty="0">
                <a:latin typeface="Arial"/>
                <a:cs typeface="Arial"/>
              </a:rPr>
              <a:t>serving of this</a:t>
            </a:r>
            <a:r>
              <a:rPr sz="800" spc="-55" dirty="0">
                <a:latin typeface="Arial"/>
                <a:cs typeface="Arial"/>
              </a:rPr>
              <a:t> </a:t>
            </a:r>
            <a:r>
              <a:rPr sz="800" spc="15" dirty="0">
                <a:latin typeface="Arial"/>
                <a:cs typeface="Arial"/>
              </a:rPr>
              <a:t>food?  </a:t>
            </a:r>
            <a:r>
              <a:rPr sz="800" spc="20" dirty="0">
                <a:latin typeface="Arial"/>
                <a:cs typeface="Arial"/>
              </a:rPr>
              <a:t>What </a:t>
            </a:r>
            <a:r>
              <a:rPr sz="800" spc="15" dirty="0">
                <a:latin typeface="Arial"/>
                <a:cs typeface="Arial"/>
              </a:rPr>
              <a:t>about</a:t>
            </a:r>
            <a:r>
              <a:rPr sz="800" spc="-5" dirty="0">
                <a:latin typeface="Arial"/>
                <a:cs typeface="Arial"/>
              </a:rPr>
              <a:t> </a:t>
            </a:r>
            <a:r>
              <a:rPr sz="800" spc="15" dirty="0">
                <a:latin typeface="Arial"/>
                <a:cs typeface="Arial"/>
              </a:rPr>
              <a:t>micronutrients?</a:t>
            </a:r>
            <a:endParaRPr sz="800">
              <a:latin typeface="Arial"/>
              <a:cs typeface="Arial"/>
            </a:endParaRPr>
          </a:p>
        </p:txBody>
      </p:sp>
      <p:sp>
        <p:nvSpPr>
          <p:cNvPr id="50" name="object 50"/>
          <p:cNvSpPr/>
          <p:nvPr/>
        </p:nvSpPr>
        <p:spPr>
          <a:xfrm>
            <a:off x="10481437" y="11452707"/>
            <a:ext cx="1778000" cy="0"/>
          </a:xfrm>
          <a:custGeom>
            <a:avLst/>
            <a:gdLst/>
            <a:ahLst/>
            <a:cxnLst/>
            <a:rect l="l" t="t" r="r" b="b"/>
            <a:pathLst>
              <a:path w="1778000">
                <a:moveTo>
                  <a:pt x="0" y="0"/>
                </a:moveTo>
                <a:lnTo>
                  <a:pt x="1777463" y="0"/>
                </a:lnTo>
              </a:path>
            </a:pathLst>
          </a:custGeom>
          <a:ln w="5219">
            <a:solidFill>
              <a:srgbClr val="000000"/>
            </a:solidFill>
          </a:ln>
        </p:spPr>
        <p:txBody>
          <a:bodyPr wrap="square" lIns="0" tIns="0" rIns="0" bIns="0" rtlCol="0"/>
          <a:lstStyle/>
          <a:p>
            <a:endParaRPr/>
          </a:p>
        </p:txBody>
      </p:sp>
      <p:sp>
        <p:nvSpPr>
          <p:cNvPr id="51" name="object 51"/>
          <p:cNvSpPr txBox="1"/>
          <p:nvPr/>
        </p:nvSpPr>
        <p:spPr>
          <a:xfrm>
            <a:off x="7903278" y="11890907"/>
            <a:ext cx="1518920" cy="132080"/>
          </a:xfrm>
          <a:prstGeom prst="rect">
            <a:avLst/>
          </a:prstGeom>
        </p:spPr>
        <p:txBody>
          <a:bodyPr vert="horz" wrap="square" lIns="0" tIns="12065" rIns="0" bIns="0" rtlCol="0">
            <a:spAutoFit/>
          </a:bodyPr>
          <a:lstStyle/>
          <a:p>
            <a:pPr marL="12700">
              <a:lnSpc>
                <a:spcPct val="100000"/>
              </a:lnSpc>
              <a:spcBef>
                <a:spcPts val="95"/>
              </a:spcBef>
            </a:pPr>
            <a:r>
              <a:rPr sz="700" spc="25" dirty="0">
                <a:solidFill>
                  <a:srgbClr val="F1A000"/>
                </a:solidFill>
                <a:latin typeface="Arial"/>
                <a:cs typeface="Arial"/>
              </a:rPr>
              <a:t>Copyright</a:t>
            </a:r>
            <a:r>
              <a:rPr sz="700" spc="-55" dirty="0">
                <a:solidFill>
                  <a:srgbClr val="F1A000"/>
                </a:solidFill>
                <a:latin typeface="Arial"/>
                <a:cs typeface="Arial"/>
              </a:rPr>
              <a:t> </a:t>
            </a:r>
            <a:r>
              <a:rPr sz="700" u="sng" spc="25" dirty="0">
                <a:solidFill>
                  <a:srgbClr val="F1A000"/>
                </a:solidFill>
                <a:uFill>
                  <a:solidFill>
                    <a:srgbClr val="F1A000"/>
                  </a:solidFill>
                </a:uFill>
                <a:latin typeface="Arial"/>
                <a:cs typeface="Arial"/>
                <a:hlinkClick r:id="rId8"/>
              </a:rPr>
              <a:t>http://foodandhealth.com</a:t>
            </a:r>
            <a:endParaRPr sz="700">
              <a:latin typeface="Arial"/>
              <a:cs typeface="Arial"/>
            </a:endParaRPr>
          </a:p>
        </p:txBody>
      </p:sp>
      <p:sp>
        <p:nvSpPr>
          <p:cNvPr id="52" name="object 52"/>
          <p:cNvSpPr txBox="1"/>
          <p:nvPr/>
        </p:nvSpPr>
        <p:spPr>
          <a:xfrm>
            <a:off x="10602067" y="11893925"/>
            <a:ext cx="1694180" cy="132080"/>
          </a:xfrm>
          <a:prstGeom prst="rect">
            <a:avLst/>
          </a:prstGeom>
        </p:spPr>
        <p:txBody>
          <a:bodyPr vert="horz" wrap="square" lIns="0" tIns="12065" rIns="0" bIns="0" rtlCol="0">
            <a:spAutoFit/>
          </a:bodyPr>
          <a:lstStyle/>
          <a:p>
            <a:pPr marL="12700">
              <a:lnSpc>
                <a:spcPct val="100000"/>
              </a:lnSpc>
              <a:spcBef>
                <a:spcPts val="95"/>
              </a:spcBef>
              <a:tabLst>
                <a:tab pos="1680845" algn="l"/>
              </a:tabLst>
            </a:pPr>
            <a:r>
              <a:rPr sz="700" spc="20" dirty="0">
                <a:solidFill>
                  <a:srgbClr val="941751"/>
                </a:solidFill>
                <a:latin typeface="Arial"/>
                <a:cs typeface="Arial"/>
              </a:rPr>
              <a:t>Brought</a:t>
            </a:r>
            <a:r>
              <a:rPr sz="700" spc="-45" dirty="0">
                <a:solidFill>
                  <a:srgbClr val="941751"/>
                </a:solidFill>
                <a:latin typeface="Arial"/>
                <a:cs typeface="Arial"/>
              </a:rPr>
              <a:t> </a:t>
            </a:r>
            <a:r>
              <a:rPr sz="700" spc="35" dirty="0">
                <a:solidFill>
                  <a:srgbClr val="941751"/>
                </a:solidFill>
                <a:latin typeface="Arial"/>
                <a:cs typeface="Arial"/>
              </a:rPr>
              <a:t>to</a:t>
            </a:r>
            <a:r>
              <a:rPr sz="700" spc="-40" dirty="0">
                <a:solidFill>
                  <a:srgbClr val="941751"/>
                </a:solidFill>
                <a:latin typeface="Arial"/>
                <a:cs typeface="Arial"/>
              </a:rPr>
              <a:t> </a:t>
            </a:r>
            <a:r>
              <a:rPr sz="700" spc="15" dirty="0">
                <a:solidFill>
                  <a:srgbClr val="941751"/>
                </a:solidFill>
                <a:latin typeface="Arial"/>
                <a:cs typeface="Arial"/>
              </a:rPr>
              <a:t>you</a:t>
            </a:r>
            <a:r>
              <a:rPr sz="700" spc="-40" dirty="0">
                <a:solidFill>
                  <a:srgbClr val="941751"/>
                </a:solidFill>
                <a:latin typeface="Arial"/>
                <a:cs typeface="Arial"/>
              </a:rPr>
              <a:t> </a:t>
            </a:r>
            <a:r>
              <a:rPr sz="700" spc="20" dirty="0">
                <a:solidFill>
                  <a:srgbClr val="941751"/>
                </a:solidFill>
                <a:latin typeface="Arial"/>
                <a:cs typeface="Arial"/>
              </a:rPr>
              <a:t>by:</a:t>
            </a:r>
            <a:r>
              <a:rPr sz="700" spc="-20" dirty="0">
                <a:solidFill>
                  <a:srgbClr val="941751"/>
                </a:solidFill>
                <a:latin typeface="Arial"/>
                <a:cs typeface="Arial"/>
              </a:rPr>
              <a:t> </a:t>
            </a:r>
            <a:r>
              <a:rPr sz="700" u="sng" spc="-20" dirty="0">
                <a:solidFill>
                  <a:srgbClr val="941751"/>
                </a:solidFill>
                <a:uFill>
                  <a:solidFill>
                    <a:srgbClr val="931650"/>
                  </a:solidFill>
                </a:uFill>
                <a:latin typeface="Arial"/>
                <a:cs typeface="Arial"/>
              </a:rPr>
              <a:t> </a:t>
            </a:r>
            <a:r>
              <a:rPr sz="700" u="sng" dirty="0">
                <a:solidFill>
                  <a:srgbClr val="941751"/>
                </a:solidFill>
                <a:uFill>
                  <a:solidFill>
                    <a:srgbClr val="931650"/>
                  </a:solidFill>
                </a:uFill>
                <a:latin typeface="Arial"/>
                <a:cs typeface="Arial"/>
              </a:rPr>
              <a:t>	</a:t>
            </a:r>
            <a:endParaRPr sz="700">
              <a:latin typeface="Arial"/>
              <a:cs typeface="Arial"/>
            </a:endParaRPr>
          </a:p>
        </p:txBody>
      </p:sp>
      <p:sp>
        <p:nvSpPr>
          <p:cNvPr id="53" name="object 53"/>
          <p:cNvSpPr/>
          <p:nvPr/>
        </p:nvSpPr>
        <p:spPr>
          <a:xfrm>
            <a:off x="7800576" y="5689693"/>
            <a:ext cx="0" cy="6072505"/>
          </a:xfrm>
          <a:custGeom>
            <a:avLst/>
            <a:gdLst/>
            <a:ahLst/>
            <a:cxnLst/>
            <a:rect l="l" t="t" r="r" b="b"/>
            <a:pathLst>
              <a:path h="6072505">
                <a:moveTo>
                  <a:pt x="0" y="0"/>
                </a:moveTo>
                <a:lnTo>
                  <a:pt x="0" y="6071882"/>
                </a:lnTo>
              </a:path>
            </a:pathLst>
          </a:custGeom>
          <a:ln w="4438">
            <a:solidFill>
              <a:srgbClr val="929292"/>
            </a:solidFill>
          </a:ln>
        </p:spPr>
        <p:txBody>
          <a:bodyPr wrap="square" lIns="0" tIns="0" rIns="0" bIns="0" rtlCol="0"/>
          <a:lstStyle/>
          <a:p>
            <a:endParaRPr/>
          </a:p>
        </p:txBody>
      </p:sp>
      <p:sp>
        <p:nvSpPr>
          <p:cNvPr id="54" name="object 54"/>
          <p:cNvSpPr/>
          <p:nvPr/>
        </p:nvSpPr>
        <p:spPr>
          <a:xfrm>
            <a:off x="12398871" y="5689693"/>
            <a:ext cx="0" cy="6072505"/>
          </a:xfrm>
          <a:custGeom>
            <a:avLst/>
            <a:gdLst/>
            <a:ahLst/>
            <a:cxnLst/>
            <a:rect l="l" t="t" r="r" b="b"/>
            <a:pathLst>
              <a:path h="6072505">
                <a:moveTo>
                  <a:pt x="0" y="0"/>
                </a:moveTo>
                <a:lnTo>
                  <a:pt x="0" y="6071882"/>
                </a:lnTo>
              </a:path>
            </a:pathLst>
          </a:custGeom>
          <a:ln w="4438">
            <a:solidFill>
              <a:srgbClr val="929292"/>
            </a:solidFill>
          </a:ln>
        </p:spPr>
        <p:txBody>
          <a:bodyPr wrap="square" lIns="0" tIns="0" rIns="0" bIns="0" rtlCol="0"/>
          <a:lstStyle/>
          <a:p>
            <a:endParaRPr/>
          </a:p>
        </p:txBody>
      </p:sp>
      <p:sp>
        <p:nvSpPr>
          <p:cNvPr id="55" name="object 55"/>
          <p:cNvSpPr txBox="1"/>
          <p:nvPr/>
        </p:nvSpPr>
        <p:spPr>
          <a:xfrm>
            <a:off x="7921032" y="5925551"/>
            <a:ext cx="4358005" cy="1078230"/>
          </a:xfrm>
          <a:prstGeom prst="rect">
            <a:avLst/>
          </a:prstGeom>
        </p:spPr>
        <p:txBody>
          <a:bodyPr vert="horz" wrap="square" lIns="0" tIns="13970" rIns="0" bIns="0" rtlCol="0">
            <a:spAutoFit/>
          </a:bodyPr>
          <a:lstStyle/>
          <a:p>
            <a:pPr algn="ctr">
              <a:lnSpc>
                <a:spcPct val="100000"/>
              </a:lnSpc>
              <a:spcBef>
                <a:spcPts val="110"/>
              </a:spcBef>
              <a:tabLst>
                <a:tab pos="4331335" algn="l"/>
              </a:tabLst>
            </a:pPr>
            <a:r>
              <a:rPr sz="4950" u="sng" spc="-135" dirty="0">
                <a:solidFill>
                  <a:srgbClr val="941751"/>
                </a:solidFill>
                <a:uFill>
                  <a:solidFill>
                    <a:srgbClr val="929292"/>
                  </a:solidFill>
                </a:uFill>
                <a:latin typeface="Arial"/>
                <a:cs typeface="Arial"/>
              </a:rPr>
              <a:t> </a:t>
            </a:r>
            <a:r>
              <a:rPr sz="4950" u="sng" spc="110" dirty="0">
                <a:solidFill>
                  <a:srgbClr val="941751"/>
                </a:solidFill>
                <a:uFill>
                  <a:solidFill>
                    <a:srgbClr val="929292"/>
                  </a:solidFill>
                </a:uFill>
                <a:latin typeface="Arial"/>
                <a:cs typeface="Arial"/>
              </a:rPr>
              <a:t> </a:t>
            </a:r>
            <a:r>
              <a:rPr sz="4950" u="sng" spc="-280" dirty="0">
                <a:solidFill>
                  <a:srgbClr val="941751"/>
                </a:solidFill>
                <a:uFill>
                  <a:solidFill>
                    <a:srgbClr val="929292"/>
                  </a:solidFill>
                </a:uFill>
                <a:latin typeface="Arial"/>
                <a:cs typeface="Arial"/>
              </a:rPr>
              <a:t>LABEL</a:t>
            </a:r>
            <a:r>
              <a:rPr sz="4950" u="sng" spc="-455" dirty="0">
                <a:solidFill>
                  <a:srgbClr val="941751"/>
                </a:solidFill>
                <a:uFill>
                  <a:solidFill>
                    <a:srgbClr val="929292"/>
                  </a:solidFill>
                </a:uFill>
                <a:latin typeface="Arial"/>
                <a:cs typeface="Arial"/>
              </a:rPr>
              <a:t> </a:t>
            </a:r>
            <a:r>
              <a:rPr sz="4950" u="sng" spc="-90" dirty="0">
                <a:solidFill>
                  <a:srgbClr val="941751"/>
                </a:solidFill>
                <a:uFill>
                  <a:solidFill>
                    <a:srgbClr val="929292"/>
                  </a:solidFill>
                </a:uFill>
                <a:latin typeface="Arial"/>
                <a:cs typeface="Arial"/>
              </a:rPr>
              <a:t>MATH	</a:t>
            </a:r>
            <a:endParaRPr sz="4950">
              <a:latin typeface="Arial"/>
              <a:cs typeface="Arial"/>
            </a:endParaRPr>
          </a:p>
          <a:p>
            <a:pPr algn="ctr">
              <a:lnSpc>
                <a:spcPct val="100000"/>
              </a:lnSpc>
              <a:spcBef>
                <a:spcPts val="1255"/>
              </a:spcBef>
            </a:pPr>
            <a:r>
              <a:rPr sz="900" spc="25" dirty="0">
                <a:solidFill>
                  <a:srgbClr val="F1A000"/>
                </a:solidFill>
                <a:latin typeface="Arial"/>
                <a:cs typeface="Arial"/>
              </a:rPr>
              <a:t>Get</a:t>
            </a:r>
            <a:r>
              <a:rPr sz="900" spc="-5" dirty="0">
                <a:solidFill>
                  <a:srgbClr val="F1A000"/>
                </a:solidFill>
                <a:latin typeface="Arial"/>
                <a:cs typeface="Arial"/>
              </a:rPr>
              <a:t> </a:t>
            </a:r>
            <a:r>
              <a:rPr sz="900" spc="50" dirty="0">
                <a:solidFill>
                  <a:srgbClr val="F1A000"/>
                </a:solidFill>
                <a:latin typeface="Arial"/>
                <a:cs typeface="Arial"/>
              </a:rPr>
              <a:t>to</a:t>
            </a:r>
            <a:r>
              <a:rPr sz="900" spc="-5" dirty="0">
                <a:solidFill>
                  <a:srgbClr val="F1A000"/>
                </a:solidFill>
                <a:latin typeface="Arial"/>
                <a:cs typeface="Arial"/>
              </a:rPr>
              <a:t> </a:t>
            </a:r>
            <a:r>
              <a:rPr sz="900" spc="40" dirty="0">
                <a:solidFill>
                  <a:srgbClr val="F1A000"/>
                </a:solidFill>
                <a:latin typeface="Arial"/>
                <a:cs typeface="Arial"/>
              </a:rPr>
              <a:t>know</a:t>
            </a:r>
            <a:r>
              <a:rPr sz="900" spc="-5" dirty="0">
                <a:solidFill>
                  <a:srgbClr val="F1A000"/>
                </a:solidFill>
                <a:latin typeface="Arial"/>
                <a:cs typeface="Arial"/>
              </a:rPr>
              <a:t> </a:t>
            </a:r>
            <a:r>
              <a:rPr sz="900" spc="35" dirty="0">
                <a:solidFill>
                  <a:srgbClr val="F1A000"/>
                </a:solidFill>
                <a:latin typeface="Arial"/>
                <a:cs typeface="Arial"/>
              </a:rPr>
              <a:t>the</a:t>
            </a:r>
            <a:r>
              <a:rPr sz="900" spc="-5" dirty="0">
                <a:solidFill>
                  <a:srgbClr val="F1A000"/>
                </a:solidFill>
                <a:latin typeface="Arial"/>
                <a:cs typeface="Arial"/>
              </a:rPr>
              <a:t> </a:t>
            </a:r>
            <a:r>
              <a:rPr sz="900" spc="35" dirty="0">
                <a:solidFill>
                  <a:srgbClr val="F1A000"/>
                </a:solidFill>
                <a:latin typeface="Arial"/>
                <a:cs typeface="Arial"/>
              </a:rPr>
              <a:t>new</a:t>
            </a:r>
            <a:r>
              <a:rPr sz="900" spc="-5" dirty="0">
                <a:solidFill>
                  <a:srgbClr val="F1A000"/>
                </a:solidFill>
                <a:latin typeface="Arial"/>
                <a:cs typeface="Arial"/>
              </a:rPr>
              <a:t> </a:t>
            </a:r>
            <a:r>
              <a:rPr sz="900" spc="40" dirty="0">
                <a:solidFill>
                  <a:srgbClr val="F1A000"/>
                </a:solidFill>
                <a:latin typeface="Arial"/>
                <a:cs typeface="Arial"/>
              </a:rPr>
              <a:t>Nutrition</a:t>
            </a:r>
            <a:r>
              <a:rPr sz="900" spc="-5" dirty="0">
                <a:solidFill>
                  <a:srgbClr val="F1A000"/>
                </a:solidFill>
                <a:latin typeface="Arial"/>
                <a:cs typeface="Arial"/>
              </a:rPr>
              <a:t> </a:t>
            </a:r>
            <a:r>
              <a:rPr sz="900" spc="-15" dirty="0">
                <a:solidFill>
                  <a:srgbClr val="F1A000"/>
                </a:solidFill>
                <a:latin typeface="Arial"/>
                <a:cs typeface="Arial"/>
              </a:rPr>
              <a:t>Facts</a:t>
            </a:r>
            <a:r>
              <a:rPr sz="900" spc="-5" dirty="0">
                <a:solidFill>
                  <a:srgbClr val="F1A000"/>
                </a:solidFill>
                <a:latin typeface="Arial"/>
                <a:cs typeface="Arial"/>
              </a:rPr>
              <a:t> </a:t>
            </a:r>
            <a:r>
              <a:rPr sz="900" spc="35" dirty="0">
                <a:solidFill>
                  <a:srgbClr val="F1A000"/>
                </a:solidFill>
                <a:latin typeface="Arial"/>
                <a:cs typeface="Arial"/>
              </a:rPr>
              <a:t>label</a:t>
            </a:r>
            <a:endParaRPr sz="900">
              <a:latin typeface="Arial"/>
              <a:cs typeface="Arial"/>
            </a:endParaRPr>
          </a:p>
        </p:txBody>
      </p:sp>
      <p:sp>
        <p:nvSpPr>
          <p:cNvPr id="56" name="object 56"/>
          <p:cNvSpPr/>
          <p:nvPr/>
        </p:nvSpPr>
        <p:spPr>
          <a:xfrm>
            <a:off x="7933732" y="7069408"/>
            <a:ext cx="4332605" cy="0"/>
          </a:xfrm>
          <a:custGeom>
            <a:avLst/>
            <a:gdLst/>
            <a:ahLst/>
            <a:cxnLst/>
            <a:rect l="l" t="t" r="r" b="b"/>
            <a:pathLst>
              <a:path w="4332605">
                <a:moveTo>
                  <a:pt x="0" y="0"/>
                </a:moveTo>
                <a:lnTo>
                  <a:pt x="4331985" y="0"/>
                </a:lnTo>
              </a:path>
            </a:pathLst>
          </a:custGeom>
          <a:ln w="6657">
            <a:solidFill>
              <a:srgbClr val="929292"/>
            </a:solidFill>
          </a:ln>
        </p:spPr>
        <p:txBody>
          <a:bodyPr wrap="square" lIns="0" tIns="0" rIns="0" bIns="0" rtlCol="0"/>
          <a:lstStyle/>
          <a:p>
            <a:endParaRPr/>
          </a:p>
        </p:txBody>
      </p:sp>
      <p:sp>
        <p:nvSpPr>
          <p:cNvPr id="57" name="object 57"/>
          <p:cNvSpPr/>
          <p:nvPr/>
        </p:nvSpPr>
        <p:spPr>
          <a:xfrm>
            <a:off x="7933732" y="5884992"/>
            <a:ext cx="4331970" cy="0"/>
          </a:xfrm>
          <a:custGeom>
            <a:avLst/>
            <a:gdLst/>
            <a:ahLst/>
            <a:cxnLst/>
            <a:rect l="l" t="t" r="r" b="b"/>
            <a:pathLst>
              <a:path w="4331970">
                <a:moveTo>
                  <a:pt x="0" y="0"/>
                </a:moveTo>
                <a:lnTo>
                  <a:pt x="4331711" y="0"/>
                </a:lnTo>
              </a:path>
            </a:pathLst>
          </a:custGeom>
          <a:ln w="17754">
            <a:solidFill>
              <a:srgbClr val="7A7A7A"/>
            </a:solidFill>
          </a:ln>
        </p:spPr>
        <p:txBody>
          <a:bodyPr wrap="square" lIns="0" tIns="0" rIns="0" bIns="0" rtlCol="0"/>
          <a:lstStyle/>
          <a:p>
            <a:endParaRPr/>
          </a:p>
        </p:txBody>
      </p:sp>
      <p:sp>
        <p:nvSpPr>
          <p:cNvPr id="58" name="object 58"/>
          <p:cNvSpPr/>
          <p:nvPr/>
        </p:nvSpPr>
        <p:spPr>
          <a:xfrm>
            <a:off x="7915978" y="7140533"/>
            <a:ext cx="2458933" cy="4647673"/>
          </a:xfrm>
          <a:prstGeom prst="rect">
            <a:avLst/>
          </a:prstGeom>
          <a:blipFill>
            <a:blip r:embed="rId9" cstate="print"/>
            <a:stretch>
              <a:fillRect/>
            </a:stretch>
          </a:blip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TotalTime>
  <Words>1074</Words>
  <Application>Microsoft Office PowerPoint</Application>
  <PresentationFormat>Custom</PresentationFormat>
  <Paragraphs>42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Math + Nutrition = Life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 Nutrition = Life</dc:title>
  <dc:creator>Jaqlyn Silva</dc:creator>
  <cp:lastModifiedBy>Alphie Garcia</cp:lastModifiedBy>
  <cp:revision>2</cp:revision>
  <dcterms:created xsi:type="dcterms:W3CDTF">2020-04-06T22:50:32Z</dcterms:created>
  <dcterms:modified xsi:type="dcterms:W3CDTF">2020-04-21T07:16:42Z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2020-04-04T00:00:00Z</vt:filetime>
  </property>
  <property fmtid="{D5CDD505-2E9C-101B-9397-08002B2CF9AE}" pid="3" name="Creator">
    <vt:lpwstr>Keynote</vt:lpwstr>
  </property>
  <property fmtid="{D5CDD505-2E9C-101B-9397-08002B2CF9AE}" pid="4" name="LastSaved">
    <vt:filetime>2020-04-06T00:00:00Z</vt:filetime>
  </property>
</Properties>
</file>