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Georgia" panose="02040502050405020303" pitchFamily="18" charset="0"/>
      <p:regular r:id="rId26"/>
      <p:bold r:id="rId27"/>
      <p:italic r:id="rId28"/>
      <p:boldItalic r:id="rId29"/>
    </p:embeddedFont>
    <p:embeddedFont>
      <p:font typeface="Nunito Sans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8159B8-9131-4F48-A1C7-3D7CEA45ACF4}">
  <a:tblStyle styleId="{6E8159B8-9131-4F48-A1C7-3D7CEA45ACF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0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8293f2f72b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8293f2f72b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8293f2f72b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8293f2f72b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8293f2f72b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8293f2f72b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8293f2f72b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8293f2f72b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1c8d0b7f6e_0_3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1c8d0b7f6e_0_3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c8d0b7f6e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c8d0b7f6e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8293f2f72b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8293f2f72b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-688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68925" y="2387250"/>
            <a:ext cx="3636600" cy="22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4574900" y="-150"/>
            <a:ext cx="185400" cy="51435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1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3062200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5956701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2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3069325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2"/>
          </p:nvPr>
        </p:nvSpPr>
        <p:spPr>
          <a:xfrm>
            <a:off x="495100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body" idx="3"/>
          </p:nvPr>
        </p:nvSpPr>
        <p:spPr>
          <a:xfrm>
            <a:off x="683268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3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 flipH="1">
            <a:off x="-7125" y="0"/>
            <a:ext cx="2592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2585478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77100" y="3983050"/>
            <a:ext cx="2024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Georgia"/>
              <a:buNone/>
              <a:defRPr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1_2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 flipH="1">
            <a:off x="4568412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646550" y="1989500"/>
            <a:ext cx="3246900" cy="21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eorgia"/>
              <a:buNone/>
              <a:defRPr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" name="Google Shape;23;p4"/>
          <p:cNvSpPr/>
          <p:nvPr/>
        </p:nvSpPr>
        <p:spPr>
          <a:xfrm flipH="1">
            <a:off x="4455300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2"/>
          </p:nvPr>
        </p:nvSpPr>
        <p:spPr>
          <a:xfrm>
            <a:off x="5130225" y="1016000"/>
            <a:ext cx="34707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800"/>
              <a:buAutoNum type="arabicPeriod"/>
              <a:defRPr sz="1800"/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  <a:defRPr>
                <a:solidFill>
                  <a:srgbClr val="999999"/>
                </a:solidFill>
              </a:defRPr>
            </a:lvl2pPr>
            <a:lvl3pPr marL="1371600" lvl="2" indent="-317500" rtl="0">
              <a:spcBef>
                <a:spcPts val="1000"/>
              </a:spcBef>
              <a:spcAft>
                <a:spcPts val="0"/>
              </a:spcAft>
              <a:buSzPts val="1400"/>
              <a:buAutoNum type="romanLcPeriod"/>
              <a:defRPr>
                <a:solidFill>
                  <a:srgbClr val="999999"/>
                </a:solidFill>
              </a:defRPr>
            </a:lvl3pPr>
            <a:lvl4pPr marL="1828800" lvl="3" indent="-317500" rtl="0">
              <a:spcBef>
                <a:spcPts val="1000"/>
              </a:spcBef>
              <a:spcAft>
                <a:spcPts val="0"/>
              </a:spcAft>
              <a:buSzPts val="1400"/>
              <a:buAutoNum type="arabicPeriod"/>
              <a:defRPr>
                <a:solidFill>
                  <a:srgbClr val="999999"/>
                </a:solidFill>
              </a:defRPr>
            </a:lvl4pPr>
            <a:lvl5pPr marL="2286000" lvl="4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lphaLcPeriod"/>
              <a:defRPr>
                <a:solidFill>
                  <a:srgbClr val="999999"/>
                </a:solidFill>
              </a:defRPr>
            </a:lvl5pPr>
            <a:lvl6pPr marL="2743200" lvl="5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romanLcPeriod"/>
              <a:defRPr>
                <a:solidFill>
                  <a:srgbClr val="999999"/>
                </a:solidFill>
              </a:defRPr>
            </a:lvl6pPr>
            <a:lvl7pPr marL="3200400" lvl="6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rabicPeriod"/>
              <a:defRPr>
                <a:solidFill>
                  <a:srgbClr val="999999"/>
                </a:solidFill>
              </a:defRPr>
            </a:lvl7pPr>
            <a:lvl8pPr marL="3657600" lvl="7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lphaLcPeriod"/>
              <a:defRPr>
                <a:solidFill>
                  <a:srgbClr val="999999"/>
                </a:solidFill>
              </a:defRPr>
            </a:lvl8pPr>
            <a:lvl9pPr marL="4114800" lvl="8" indent="-317500" rtl="0">
              <a:spcBef>
                <a:spcPts val="1000"/>
              </a:spcBef>
              <a:spcAft>
                <a:spcPts val="1000"/>
              </a:spcAft>
              <a:buClr>
                <a:srgbClr val="999999"/>
              </a:buClr>
              <a:buSzPts val="1400"/>
              <a:buAutoNum type="romanLcPeriod"/>
              <a:defRPr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646573" y="1016000"/>
            <a:ext cx="3246900" cy="9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 rot="5400000" flipH="1">
            <a:off x="4518950" y="-3360875"/>
            <a:ext cx="113100" cy="91512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5"/>
          <p:cNvSpPr/>
          <p:nvPr/>
        </p:nvSpPr>
        <p:spPr>
          <a:xfrm>
            <a:off x="-7125" y="1271275"/>
            <a:ext cx="9151200" cy="387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1847275" y="1704600"/>
            <a:ext cx="5449500" cy="27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Font typeface="Georgia"/>
              <a:buChar char="▪"/>
              <a:defRPr sz="2400" i="1"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/>
          <p:nvPr/>
        </p:nvSpPr>
        <p:spPr>
          <a:xfrm>
            <a:off x="3593400" y="22772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“</a:t>
            </a:r>
            <a:endParaRPr sz="72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6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▪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with intro text">
  <p:cSld name="TITLE_AND_BODY_1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7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▪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3090625" y="2004313"/>
            <a:ext cx="55962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 with intro text">
  <p:cSld name="TITLE_AND_BODY_1_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8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▪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3090625" y="2004325"/>
            <a:ext cx="27270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3"/>
          </p:nvPr>
        </p:nvSpPr>
        <p:spPr>
          <a:xfrm>
            <a:off x="5959744" y="2004325"/>
            <a:ext cx="27270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left">
  <p:cSld name="TITLE_AND_BODY_1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/>
          <p:nvPr/>
        </p:nvSpPr>
        <p:spPr>
          <a:xfrm flipH="1">
            <a:off x="-7125" y="0"/>
            <a:ext cx="2592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9"/>
          <p:cNvSpPr/>
          <p:nvPr/>
        </p:nvSpPr>
        <p:spPr>
          <a:xfrm>
            <a:off x="2585478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▪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_1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/>
          <p:nvPr/>
        </p:nvSpPr>
        <p:spPr>
          <a:xfrm flipH="1">
            <a:off x="-688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0"/>
          <p:cNvSpPr/>
          <p:nvPr/>
        </p:nvSpPr>
        <p:spPr>
          <a:xfrm>
            <a:off x="4574903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511425" y="575500"/>
            <a:ext cx="3517200" cy="9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511425" y="1598600"/>
            <a:ext cx="3517200" cy="295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▪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6703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▪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2.png"/><Relationship Id="rId5" Type="http://schemas.openxmlformats.org/officeDocument/2006/relationships/image" Target="../media/image11.jp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2.png"/><Relationship Id="rId5" Type="http://schemas.openxmlformats.org/officeDocument/2006/relationships/image" Target="../media/image12.jp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2.png"/><Relationship Id="rId5" Type="http://schemas.openxmlformats.org/officeDocument/2006/relationships/image" Target="../media/image13.jp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2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6.gif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ctrTitle"/>
          </p:nvPr>
        </p:nvSpPr>
        <p:spPr>
          <a:xfrm>
            <a:off x="468925" y="2387250"/>
            <a:ext cx="3636600" cy="22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School Suspensions in Hawaii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By: Anthony Amos</a:t>
            </a:r>
            <a:endParaRPr sz="1400" dirty="0"/>
          </a:p>
        </p:txBody>
      </p:sp>
      <p:grpSp>
        <p:nvGrpSpPr>
          <p:cNvPr id="92" name="Google Shape;92;p15"/>
          <p:cNvGrpSpPr/>
          <p:nvPr/>
        </p:nvGrpSpPr>
        <p:grpSpPr>
          <a:xfrm>
            <a:off x="572752" y="1899264"/>
            <a:ext cx="549262" cy="487982"/>
            <a:chOff x="5292575" y="3681900"/>
            <a:chExt cx="420150" cy="373275"/>
          </a:xfrm>
        </p:grpSpPr>
        <p:sp>
          <p:nvSpPr>
            <p:cNvPr id="93" name="Google Shape;93;p15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FD49ED4F-B98F-4DBF-95AB-A7E3383E32D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37.478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3309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3.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Policy Options</a:t>
            </a:r>
            <a:endParaRPr/>
          </a:p>
        </p:txBody>
      </p:sp>
      <p:sp>
        <p:nvSpPr>
          <p:cNvPr id="191" name="Google Shape;191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22F3FD1C-88CF-4FC4-B064-4D2F0AABC1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0667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>
            <a:spLocks noGrp="1"/>
          </p:cNvSpPr>
          <p:nvPr>
            <p:ph type="ctrTitle" idx="4294967295"/>
          </p:nvPr>
        </p:nvSpPr>
        <p:spPr>
          <a:xfrm>
            <a:off x="685800" y="28025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/>
              <a:t>Policy Option #1:</a:t>
            </a:r>
            <a:endParaRPr sz="7200" b="1"/>
          </a:p>
        </p:txBody>
      </p:sp>
      <p:sp>
        <p:nvSpPr>
          <p:cNvPr id="197" name="Google Shape;197;p25"/>
          <p:cNvSpPr txBox="1">
            <a:spLocks noGrp="1"/>
          </p:cNvSpPr>
          <p:nvPr>
            <p:ph type="subTitle" idx="4294967295"/>
          </p:nvPr>
        </p:nvSpPr>
        <p:spPr>
          <a:xfrm>
            <a:off x="685800" y="3868754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Establish a Pilot Program to reduce or ban suspension use with alternative rehabilitative practices</a:t>
            </a:r>
            <a:endParaRPr>
              <a:solidFill>
                <a:srgbClr val="FFFFFF"/>
              </a:solidFill>
            </a:endParaRPr>
          </a:p>
        </p:txBody>
      </p:sp>
      <p:grpSp>
        <p:nvGrpSpPr>
          <p:cNvPr id="198" name="Google Shape;198;p25"/>
          <p:cNvGrpSpPr/>
          <p:nvPr/>
        </p:nvGrpSpPr>
        <p:grpSpPr>
          <a:xfrm>
            <a:off x="6791059" y="345962"/>
            <a:ext cx="1590883" cy="1590858"/>
            <a:chOff x="6643075" y="3664250"/>
            <a:chExt cx="407950" cy="407975"/>
          </a:xfrm>
        </p:grpSpPr>
        <p:sp>
          <p:nvSpPr>
            <p:cNvPr id="199" name="Google Shape;199;p25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5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1" name="Google Shape;201;p25"/>
          <p:cNvGrpSpPr/>
          <p:nvPr/>
        </p:nvGrpSpPr>
        <p:grpSpPr>
          <a:xfrm rot="1508271">
            <a:off x="798753" y="1851401"/>
            <a:ext cx="654063" cy="654026"/>
            <a:chOff x="576250" y="4319400"/>
            <a:chExt cx="442075" cy="442050"/>
          </a:xfrm>
        </p:grpSpPr>
        <p:sp>
          <p:nvSpPr>
            <p:cNvPr id="202" name="Google Shape;202;p25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5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5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5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6" name="Google Shape;206;p25"/>
          <p:cNvSpPr/>
          <p:nvPr/>
        </p:nvSpPr>
        <p:spPr>
          <a:xfrm>
            <a:off x="6410281" y="713293"/>
            <a:ext cx="248676" cy="237445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5"/>
          <p:cNvSpPr/>
          <p:nvPr/>
        </p:nvSpPr>
        <p:spPr>
          <a:xfrm rot="2697569">
            <a:off x="8048925" y="1928866"/>
            <a:ext cx="377468" cy="360421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5"/>
          <p:cNvSpPr/>
          <p:nvPr/>
        </p:nvSpPr>
        <p:spPr>
          <a:xfrm>
            <a:off x="8347545" y="1723093"/>
            <a:ext cx="151199" cy="14440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25"/>
          <p:cNvSpPr/>
          <p:nvPr/>
        </p:nvSpPr>
        <p:spPr>
          <a:xfrm rot="1280187">
            <a:off x="6238008" y="1429475"/>
            <a:ext cx="151179" cy="14439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211" name="Google Shape;211;p25"/>
          <p:cNvSpPr/>
          <p:nvPr/>
        </p:nvSpPr>
        <p:spPr>
          <a:xfrm>
            <a:off x="1635350" y="1665933"/>
            <a:ext cx="5956025" cy="1074500"/>
          </a:xfrm>
          <a:custGeom>
            <a:avLst/>
            <a:gdLst/>
            <a:ahLst/>
            <a:cxnLst/>
            <a:rect l="l" t="t" r="r" b="b"/>
            <a:pathLst>
              <a:path w="238241" h="42980" extrusionOk="0">
                <a:moveTo>
                  <a:pt x="0" y="14049"/>
                </a:moveTo>
                <a:cubicBezTo>
                  <a:pt x="5476" y="8573"/>
                  <a:pt x="13935" y="7254"/>
                  <a:pt x="21126" y="4377"/>
                </a:cubicBezTo>
                <a:cubicBezTo>
                  <a:pt x="34915" y="-1140"/>
                  <a:pt x="51579" y="-1336"/>
                  <a:pt x="65669" y="3359"/>
                </a:cubicBezTo>
                <a:cubicBezTo>
                  <a:pt x="71835" y="5414"/>
                  <a:pt x="79874" y="8507"/>
                  <a:pt x="81450" y="14813"/>
                </a:cubicBezTo>
                <a:cubicBezTo>
                  <a:pt x="82973" y="20904"/>
                  <a:pt x="84783" y="28176"/>
                  <a:pt x="81704" y="33648"/>
                </a:cubicBezTo>
                <a:cubicBezTo>
                  <a:pt x="77323" y="41435"/>
                  <a:pt x="64779" y="44711"/>
                  <a:pt x="56251" y="42047"/>
                </a:cubicBezTo>
                <a:cubicBezTo>
                  <a:pt x="49198" y="39844"/>
                  <a:pt x="46785" y="28700"/>
                  <a:pt x="48107" y="21430"/>
                </a:cubicBezTo>
                <a:cubicBezTo>
                  <a:pt x="48970" y="16684"/>
                  <a:pt x="53054" y="12574"/>
                  <a:pt x="57270" y="10231"/>
                </a:cubicBezTo>
                <a:cubicBezTo>
                  <a:pt x="87007" y="-6292"/>
                  <a:pt x="121672" y="33365"/>
                  <a:pt x="155264" y="38739"/>
                </a:cubicBezTo>
                <a:cubicBezTo>
                  <a:pt x="174115" y="41755"/>
                  <a:pt x="194150" y="44396"/>
                  <a:pt x="212533" y="39248"/>
                </a:cubicBezTo>
                <a:cubicBezTo>
                  <a:pt x="225473" y="35624"/>
                  <a:pt x="238241" y="21633"/>
                  <a:pt x="238241" y="8195"/>
                </a:cubicBezTo>
              </a:path>
            </a:pathLst>
          </a:custGeom>
          <a:noFill/>
          <a:ln w="9525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5D05D040-68C8-40A1-AF14-2CFDEFFAD81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6198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"/>
          <p:cNvSpPr/>
          <p:nvPr/>
        </p:nvSpPr>
        <p:spPr>
          <a:xfrm>
            <a:off x="5183313" y="632610"/>
            <a:ext cx="472800" cy="472800"/>
          </a:xfrm>
          <a:prstGeom prst="ellipse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6"/>
          <p:cNvSpPr/>
          <p:nvPr/>
        </p:nvSpPr>
        <p:spPr>
          <a:xfrm>
            <a:off x="7063350" y="632610"/>
            <a:ext cx="472800" cy="472800"/>
          </a:xfrm>
          <a:prstGeom prst="ellipse">
            <a:avLst/>
          </a:prstGeom>
          <a:solidFill>
            <a:srgbClr val="F67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6"/>
          <p:cNvSpPr/>
          <p:nvPr/>
        </p:nvSpPr>
        <p:spPr>
          <a:xfrm>
            <a:off x="3303275" y="2719263"/>
            <a:ext cx="472800" cy="472800"/>
          </a:xfrm>
          <a:prstGeom prst="ellipse">
            <a:avLst/>
          </a:prstGeom>
          <a:solidFill>
            <a:srgbClr val="DD7E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6"/>
          <p:cNvSpPr/>
          <p:nvPr/>
        </p:nvSpPr>
        <p:spPr>
          <a:xfrm>
            <a:off x="5183313" y="2719263"/>
            <a:ext cx="472800" cy="4728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26"/>
          <p:cNvSpPr/>
          <p:nvPr/>
        </p:nvSpPr>
        <p:spPr>
          <a:xfrm>
            <a:off x="7063350" y="2719263"/>
            <a:ext cx="472800" cy="472800"/>
          </a:xfrm>
          <a:prstGeom prst="ellipse">
            <a:avLst/>
          </a:prstGeom>
          <a:solidFill>
            <a:srgbClr val="ED0036">
              <a:alpha val="7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6"/>
          <p:cNvSpPr/>
          <p:nvPr/>
        </p:nvSpPr>
        <p:spPr>
          <a:xfrm>
            <a:off x="3303275" y="632610"/>
            <a:ext cx="472800" cy="4728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Policy Option #1</a:t>
            </a:r>
            <a:endParaRPr/>
          </a:p>
        </p:txBody>
      </p:sp>
      <p:sp>
        <p:nvSpPr>
          <p:cNvPr id="223" name="Google Shape;223;p26"/>
          <p:cNvSpPr txBox="1">
            <a:spLocks noGrp="1"/>
          </p:cNvSpPr>
          <p:nvPr>
            <p:ph type="body" idx="1"/>
          </p:nvPr>
        </p:nvSpPr>
        <p:spPr>
          <a:xfrm>
            <a:off x="3069325" y="123420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Reduces Maximum</a:t>
            </a:r>
            <a:endParaRPr b="1"/>
          </a:p>
          <a:p>
            <a:pPr marL="457200" lvl="0" indent="-285750" algn="l" rtl="0">
              <a:spcBef>
                <a:spcPts val="600"/>
              </a:spcBef>
              <a:spcAft>
                <a:spcPts val="0"/>
              </a:spcAft>
              <a:buSzPts val="900"/>
              <a:buChar char="-"/>
            </a:pPr>
            <a:r>
              <a:rPr lang="en"/>
              <a:t>Decreases the maximum number of days suspension is allowed</a:t>
            </a:r>
            <a:endParaRPr/>
          </a:p>
        </p:txBody>
      </p:sp>
      <p:sp>
        <p:nvSpPr>
          <p:cNvPr id="224" name="Google Shape;224;p26"/>
          <p:cNvSpPr txBox="1">
            <a:spLocks noGrp="1"/>
          </p:cNvSpPr>
          <p:nvPr>
            <p:ph type="body" idx="2"/>
          </p:nvPr>
        </p:nvSpPr>
        <p:spPr>
          <a:xfrm>
            <a:off x="4951002" y="123420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Behavior Management</a:t>
            </a:r>
            <a:endParaRPr b="1"/>
          </a:p>
          <a:p>
            <a:pPr marL="457200" lvl="0" indent="-285750" algn="l" rtl="0">
              <a:spcBef>
                <a:spcPts val="600"/>
              </a:spcBef>
              <a:spcAft>
                <a:spcPts val="0"/>
              </a:spcAft>
              <a:buSzPts val="900"/>
              <a:buChar char="-"/>
            </a:pPr>
            <a:r>
              <a:rPr lang="en"/>
              <a:t>Focuses on student competence and student support</a:t>
            </a:r>
            <a:endParaRPr/>
          </a:p>
        </p:txBody>
      </p:sp>
      <p:sp>
        <p:nvSpPr>
          <p:cNvPr id="225" name="Google Shape;225;p26"/>
          <p:cNvSpPr txBox="1">
            <a:spLocks noGrp="1"/>
          </p:cNvSpPr>
          <p:nvPr>
            <p:ph type="body" idx="3"/>
          </p:nvPr>
        </p:nvSpPr>
        <p:spPr>
          <a:xfrm>
            <a:off x="6832679" y="123420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Reporting</a:t>
            </a:r>
            <a:endParaRPr b="1"/>
          </a:p>
          <a:p>
            <a:pPr marL="457200" lvl="0" indent="-285750" algn="l" rtl="0">
              <a:spcBef>
                <a:spcPts val="600"/>
              </a:spcBef>
              <a:spcAft>
                <a:spcPts val="0"/>
              </a:spcAft>
              <a:buSzPts val="900"/>
              <a:buChar char="-"/>
            </a:pPr>
            <a:r>
              <a:rPr lang="en"/>
              <a:t>Focuses on more individualized, characteristic-driven reporting data</a:t>
            </a:r>
            <a:endParaRPr/>
          </a:p>
        </p:txBody>
      </p:sp>
      <p:sp>
        <p:nvSpPr>
          <p:cNvPr id="226" name="Google Shape;226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27" name="Google Shape;227;p26"/>
          <p:cNvSpPr txBox="1">
            <a:spLocks noGrp="1"/>
          </p:cNvSpPr>
          <p:nvPr>
            <p:ph type="body" idx="1"/>
          </p:nvPr>
        </p:nvSpPr>
        <p:spPr>
          <a:xfrm>
            <a:off x="3069325" y="328285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Controversial</a:t>
            </a:r>
            <a:endParaRPr b="1"/>
          </a:p>
          <a:p>
            <a:pPr marL="457200" lvl="0" indent="-285750" algn="l" rtl="0">
              <a:spcBef>
                <a:spcPts val="600"/>
              </a:spcBef>
              <a:spcAft>
                <a:spcPts val="0"/>
              </a:spcAft>
              <a:buSzPts val="900"/>
              <a:buChar char="-"/>
            </a:pPr>
            <a:r>
              <a:rPr lang="en"/>
              <a:t>Divisive and lacks support</a:t>
            </a:r>
            <a:endParaRPr/>
          </a:p>
        </p:txBody>
      </p:sp>
      <p:sp>
        <p:nvSpPr>
          <p:cNvPr id="228" name="Google Shape;228;p26"/>
          <p:cNvSpPr txBox="1">
            <a:spLocks noGrp="1"/>
          </p:cNvSpPr>
          <p:nvPr>
            <p:ph type="body" idx="2"/>
          </p:nvPr>
        </p:nvSpPr>
        <p:spPr>
          <a:xfrm>
            <a:off x="4951002" y="328285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Stunts Academic Growth?</a:t>
            </a:r>
            <a:endParaRPr b="1"/>
          </a:p>
          <a:p>
            <a:pPr marL="457200" lvl="0" indent="-285750" algn="l" rtl="0">
              <a:spcBef>
                <a:spcPts val="600"/>
              </a:spcBef>
              <a:spcAft>
                <a:spcPts val="0"/>
              </a:spcAft>
              <a:buSzPts val="900"/>
              <a:buChar char="-"/>
            </a:pPr>
            <a:r>
              <a:rPr lang="en"/>
              <a:t>Negative effects on academic performance</a:t>
            </a:r>
            <a:endParaRPr/>
          </a:p>
        </p:txBody>
      </p:sp>
      <p:sp>
        <p:nvSpPr>
          <p:cNvPr id="229" name="Google Shape;229;p26"/>
          <p:cNvSpPr txBox="1">
            <a:spLocks noGrp="1"/>
          </p:cNvSpPr>
          <p:nvPr>
            <p:ph type="body" idx="3"/>
          </p:nvPr>
        </p:nvSpPr>
        <p:spPr>
          <a:xfrm>
            <a:off x="6832679" y="328285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Economic Cost</a:t>
            </a:r>
            <a:endParaRPr b="1"/>
          </a:p>
          <a:p>
            <a:pPr marL="457200" lvl="0" indent="-285750" algn="l" rtl="0">
              <a:spcBef>
                <a:spcPts val="600"/>
              </a:spcBef>
              <a:spcAft>
                <a:spcPts val="0"/>
              </a:spcAft>
              <a:buSzPts val="900"/>
              <a:buChar char="-"/>
            </a:pPr>
            <a:r>
              <a:rPr lang="en"/>
              <a:t>Requires millions and a lot of time</a:t>
            </a:r>
            <a:endParaRPr/>
          </a:p>
        </p:txBody>
      </p:sp>
      <p:grpSp>
        <p:nvGrpSpPr>
          <p:cNvPr id="230" name="Google Shape;230;p26"/>
          <p:cNvGrpSpPr/>
          <p:nvPr/>
        </p:nvGrpSpPr>
        <p:grpSpPr>
          <a:xfrm>
            <a:off x="3160982" y="899397"/>
            <a:ext cx="472824" cy="393575"/>
            <a:chOff x="1247825" y="322750"/>
            <a:chExt cx="443300" cy="369000"/>
          </a:xfrm>
        </p:grpSpPr>
        <p:sp>
          <p:nvSpPr>
            <p:cNvPr id="231" name="Google Shape;231;p26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32" name="Google Shape;232;p26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33" name="Google Shape;233;p26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34" name="Google Shape;234;p26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35" name="Google Shape;235;p26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sp>
        <p:nvSpPr>
          <p:cNvPr id="236" name="Google Shape;236;p26"/>
          <p:cNvSpPr/>
          <p:nvPr/>
        </p:nvSpPr>
        <p:spPr>
          <a:xfrm>
            <a:off x="3160975" y="2909070"/>
            <a:ext cx="427360" cy="427360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434343"/>
              </a:highlight>
            </a:endParaRPr>
          </a:p>
        </p:txBody>
      </p:sp>
      <p:grpSp>
        <p:nvGrpSpPr>
          <p:cNvPr id="237" name="Google Shape;237;p26"/>
          <p:cNvGrpSpPr/>
          <p:nvPr/>
        </p:nvGrpSpPr>
        <p:grpSpPr>
          <a:xfrm>
            <a:off x="5055108" y="2858407"/>
            <a:ext cx="455918" cy="478023"/>
            <a:chOff x="5961125" y="1623900"/>
            <a:chExt cx="427450" cy="448175"/>
          </a:xfrm>
        </p:grpSpPr>
        <p:sp>
          <p:nvSpPr>
            <p:cNvPr id="238" name="Google Shape;238;p26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39" name="Google Shape;239;p26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40" name="Google Shape;240;p26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41" name="Google Shape;241;p26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42" name="Google Shape;242;p26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43" name="Google Shape;243;p26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44" name="Google Shape;244;p26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grpSp>
        <p:nvGrpSpPr>
          <p:cNvPr id="245" name="Google Shape;245;p26"/>
          <p:cNvGrpSpPr/>
          <p:nvPr/>
        </p:nvGrpSpPr>
        <p:grpSpPr>
          <a:xfrm>
            <a:off x="5049913" y="928622"/>
            <a:ext cx="466318" cy="364351"/>
            <a:chOff x="1923075" y="3694075"/>
            <a:chExt cx="437200" cy="341600"/>
          </a:xfrm>
        </p:grpSpPr>
        <p:sp>
          <p:nvSpPr>
            <p:cNvPr id="246" name="Google Shape;246;p26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47" name="Google Shape;247;p26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48" name="Google Shape;248;p26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49" name="Google Shape;249;p26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50" name="Google Shape;250;p26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51" name="Google Shape;251;p26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52" name="Google Shape;252;p26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53" name="Google Shape;253;p26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54" name="Google Shape;254;p26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grpSp>
        <p:nvGrpSpPr>
          <p:cNvPr id="255" name="Google Shape;255;p26"/>
          <p:cNvGrpSpPr/>
          <p:nvPr/>
        </p:nvGrpSpPr>
        <p:grpSpPr>
          <a:xfrm>
            <a:off x="6918724" y="2923363"/>
            <a:ext cx="500075" cy="413068"/>
            <a:chOff x="5268225" y="4341925"/>
            <a:chExt cx="468850" cy="387275"/>
          </a:xfrm>
        </p:grpSpPr>
        <p:sp>
          <p:nvSpPr>
            <p:cNvPr id="256" name="Google Shape;256;p26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57" name="Google Shape;257;p26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58" name="Google Shape;258;p26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59" name="Google Shape;259;p26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60" name="Google Shape;260;p26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61" name="Google Shape;261;p26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62" name="Google Shape;262;p26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63" name="Google Shape;263;p26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grpSp>
        <p:nvGrpSpPr>
          <p:cNvPr id="264" name="Google Shape;264;p26"/>
          <p:cNvGrpSpPr/>
          <p:nvPr/>
        </p:nvGrpSpPr>
        <p:grpSpPr>
          <a:xfrm>
            <a:off x="6932359" y="835747"/>
            <a:ext cx="472824" cy="457225"/>
            <a:chOff x="1247825" y="5001950"/>
            <a:chExt cx="443300" cy="428675"/>
          </a:xfrm>
        </p:grpSpPr>
        <p:sp>
          <p:nvSpPr>
            <p:cNvPr id="265" name="Google Shape;265;p26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66" name="Google Shape;266;p26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67" name="Google Shape;267;p26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68" name="Google Shape;268;p26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69" name="Google Shape;269;p26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270" name="Google Shape;270;p26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466DA266-B987-4CE4-AA68-E27EF54ED8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70116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7"/>
          <p:cNvSpPr txBox="1">
            <a:spLocks noGrp="1"/>
          </p:cNvSpPr>
          <p:nvPr>
            <p:ph type="ctrTitle" idx="4294967295"/>
          </p:nvPr>
        </p:nvSpPr>
        <p:spPr>
          <a:xfrm>
            <a:off x="685800" y="28025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/>
              <a:t>Policy Option #2:</a:t>
            </a:r>
            <a:endParaRPr sz="7200" b="1"/>
          </a:p>
        </p:txBody>
      </p:sp>
      <p:sp>
        <p:nvSpPr>
          <p:cNvPr id="276" name="Google Shape;276;p27"/>
          <p:cNvSpPr txBox="1">
            <a:spLocks noGrp="1"/>
          </p:cNvSpPr>
          <p:nvPr>
            <p:ph type="subTitle" idx="4294967295"/>
          </p:nvPr>
        </p:nvSpPr>
        <p:spPr>
          <a:xfrm>
            <a:off x="685800" y="3868754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Do not adjust the school suspension policies and clarify that it is effective as is</a:t>
            </a:r>
            <a:endParaRPr>
              <a:solidFill>
                <a:srgbClr val="FFFFFF"/>
              </a:solidFill>
            </a:endParaRPr>
          </a:p>
        </p:txBody>
      </p:sp>
      <p:grpSp>
        <p:nvGrpSpPr>
          <p:cNvPr id="277" name="Google Shape;277;p27"/>
          <p:cNvGrpSpPr/>
          <p:nvPr/>
        </p:nvGrpSpPr>
        <p:grpSpPr>
          <a:xfrm>
            <a:off x="6791059" y="345962"/>
            <a:ext cx="1590883" cy="1590858"/>
            <a:chOff x="6643075" y="3664250"/>
            <a:chExt cx="407950" cy="407975"/>
          </a:xfrm>
        </p:grpSpPr>
        <p:sp>
          <p:nvSpPr>
            <p:cNvPr id="278" name="Google Shape;278;p27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7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" name="Google Shape;280;p27"/>
          <p:cNvGrpSpPr/>
          <p:nvPr/>
        </p:nvGrpSpPr>
        <p:grpSpPr>
          <a:xfrm rot="1508271">
            <a:off x="798753" y="1851401"/>
            <a:ext cx="654063" cy="654026"/>
            <a:chOff x="576250" y="4319400"/>
            <a:chExt cx="442075" cy="442050"/>
          </a:xfrm>
        </p:grpSpPr>
        <p:sp>
          <p:nvSpPr>
            <p:cNvPr id="281" name="Google Shape;281;p27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7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7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7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5" name="Google Shape;285;p27"/>
          <p:cNvSpPr/>
          <p:nvPr/>
        </p:nvSpPr>
        <p:spPr>
          <a:xfrm>
            <a:off x="6410281" y="713293"/>
            <a:ext cx="248676" cy="237445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27"/>
          <p:cNvSpPr/>
          <p:nvPr/>
        </p:nvSpPr>
        <p:spPr>
          <a:xfrm rot="2697569">
            <a:off x="8048925" y="1928866"/>
            <a:ext cx="377468" cy="360421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27"/>
          <p:cNvSpPr/>
          <p:nvPr/>
        </p:nvSpPr>
        <p:spPr>
          <a:xfrm>
            <a:off x="8347545" y="1723093"/>
            <a:ext cx="151199" cy="14440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27"/>
          <p:cNvSpPr/>
          <p:nvPr/>
        </p:nvSpPr>
        <p:spPr>
          <a:xfrm rot="1280187">
            <a:off x="6238008" y="1429475"/>
            <a:ext cx="151179" cy="14439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290" name="Google Shape;290;p27"/>
          <p:cNvSpPr/>
          <p:nvPr/>
        </p:nvSpPr>
        <p:spPr>
          <a:xfrm>
            <a:off x="1635350" y="1665933"/>
            <a:ext cx="5956025" cy="1074500"/>
          </a:xfrm>
          <a:custGeom>
            <a:avLst/>
            <a:gdLst/>
            <a:ahLst/>
            <a:cxnLst/>
            <a:rect l="l" t="t" r="r" b="b"/>
            <a:pathLst>
              <a:path w="238241" h="42980" extrusionOk="0">
                <a:moveTo>
                  <a:pt x="0" y="14049"/>
                </a:moveTo>
                <a:cubicBezTo>
                  <a:pt x="5476" y="8573"/>
                  <a:pt x="13935" y="7254"/>
                  <a:pt x="21126" y="4377"/>
                </a:cubicBezTo>
                <a:cubicBezTo>
                  <a:pt x="34915" y="-1140"/>
                  <a:pt x="51579" y="-1336"/>
                  <a:pt x="65669" y="3359"/>
                </a:cubicBezTo>
                <a:cubicBezTo>
                  <a:pt x="71835" y="5414"/>
                  <a:pt x="79874" y="8507"/>
                  <a:pt x="81450" y="14813"/>
                </a:cubicBezTo>
                <a:cubicBezTo>
                  <a:pt x="82973" y="20904"/>
                  <a:pt x="84783" y="28176"/>
                  <a:pt x="81704" y="33648"/>
                </a:cubicBezTo>
                <a:cubicBezTo>
                  <a:pt x="77323" y="41435"/>
                  <a:pt x="64779" y="44711"/>
                  <a:pt x="56251" y="42047"/>
                </a:cubicBezTo>
                <a:cubicBezTo>
                  <a:pt x="49198" y="39844"/>
                  <a:pt x="46785" y="28700"/>
                  <a:pt x="48107" y="21430"/>
                </a:cubicBezTo>
                <a:cubicBezTo>
                  <a:pt x="48970" y="16684"/>
                  <a:pt x="53054" y="12574"/>
                  <a:pt x="57270" y="10231"/>
                </a:cubicBezTo>
                <a:cubicBezTo>
                  <a:pt x="87007" y="-6292"/>
                  <a:pt x="121672" y="33365"/>
                  <a:pt x="155264" y="38739"/>
                </a:cubicBezTo>
                <a:cubicBezTo>
                  <a:pt x="174115" y="41755"/>
                  <a:pt x="194150" y="44396"/>
                  <a:pt x="212533" y="39248"/>
                </a:cubicBezTo>
                <a:cubicBezTo>
                  <a:pt x="225473" y="35624"/>
                  <a:pt x="238241" y="21633"/>
                  <a:pt x="238241" y="8195"/>
                </a:cubicBezTo>
              </a:path>
            </a:pathLst>
          </a:custGeom>
          <a:noFill/>
          <a:ln w="9525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23637211-070C-42C5-BCFB-FDBDD01545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597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Policy Option #2</a:t>
            </a:r>
            <a:endParaRPr/>
          </a:p>
        </p:txBody>
      </p:sp>
      <p:sp>
        <p:nvSpPr>
          <p:cNvPr id="296" name="Google Shape;296;p28"/>
          <p:cNvSpPr/>
          <p:nvPr/>
        </p:nvSpPr>
        <p:spPr>
          <a:xfrm>
            <a:off x="4662978" y="1743500"/>
            <a:ext cx="2424600" cy="1656600"/>
          </a:xfrm>
          <a:prstGeom prst="chevron">
            <a:avLst>
              <a:gd name="adj" fmla="val 29853"/>
            </a:avLst>
          </a:prstGeom>
          <a:solidFill>
            <a:srgbClr val="F67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Administrative Support</a:t>
            </a:r>
            <a:endParaRPr dirty="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97" name="Google Shape;297;p2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298" name="Google Shape;298;p28"/>
          <p:cNvSpPr/>
          <p:nvPr/>
        </p:nvSpPr>
        <p:spPr>
          <a:xfrm>
            <a:off x="6211315" y="1557400"/>
            <a:ext cx="2424600" cy="2028900"/>
          </a:xfrm>
          <a:prstGeom prst="chevron">
            <a:avLst>
              <a:gd name="adj" fmla="val 29853"/>
            </a:avLst>
          </a:prstGeom>
          <a:solidFill>
            <a:srgbClr val="ED0036">
              <a:alpha val="7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Overall Costs</a:t>
            </a:r>
            <a:endParaRPr dirty="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99" name="Google Shape;299;p28"/>
          <p:cNvSpPr/>
          <p:nvPr/>
        </p:nvSpPr>
        <p:spPr>
          <a:xfrm>
            <a:off x="2989550" y="1909250"/>
            <a:ext cx="2424600" cy="1325100"/>
          </a:xfrm>
          <a:prstGeom prst="chevron">
            <a:avLst>
              <a:gd name="adj" fmla="val 29853"/>
            </a:avLst>
          </a:prstGeom>
          <a:solidFill>
            <a:srgbClr val="FFA400">
              <a:alpha val="7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Inflated Data</a:t>
            </a:r>
            <a:endParaRPr dirty="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596AF674-46E7-4607-820E-143601E8A9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0016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9"/>
          <p:cNvSpPr txBox="1">
            <a:spLocks noGrp="1"/>
          </p:cNvSpPr>
          <p:nvPr>
            <p:ph type="ctrTitle" idx="4294967295"/>
          </p:nvPr>
        </p:nvSpPr>
        <p:spPr>
          <a:xfrm>
            <a:off x="685800" y="28025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/>
              <a:t>Policy Option #3:</a:t>
            </a:r>
            <a:endParaRPr sz="7200" b="1"/>
          </a:p>
        </p:txBody>
      </p:sp>
      <p:sp>
        <p:nvSpPr>
          <p:cNvPr id="305" name="Google Shape;305;p29"/>
          <p:cNvSpPr txBox="1">
            <a:spLocks noGrp="1"/>
          </p:cNvSpPr>
          <p:nvPr>
            <p:ph type="subTitle" idx="4294967295"/>
          </p:nvPr>
        </p:nvSpPr>
        <p:spPr>
          <a:xfrm>
            <a:off x="685800" y="3868754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Establish a working group to evaluate research and discuss appropriate measures to reduce school suspension use</a:t>
            </a:r>
            <a:endParaRPr>
              <a:solidFill>
                <a:srgbClr val="FFFFFF"/>
              </a:solidFill>
            </a:endParaRPr>
          </a:p>
        </p:txBody>
      </p:sp>
      <p:grpSp>
        <p:nvGrpSpPr>
          <p:cNvPr id="306" name="Google Shape;306;p29"/>
          <p:cNvGrpSpPr/>
          <p:nvPr/>
        </p:nvGrpSpPr>
        <p:grpSpPr>
          <a:xfrm>
            <a:off x="6791059" y="345962"/>
            <a:ext cx="1590883" cy="1590858"/>
            <a:chOff x="6643075" y="3664250"/>
            <a:chExt cx="407950" cy="407975"/>
          </a:xfrm>
        </p:grpSpPr>
        <p:sp>
          <p:nvSpPr>
            <p:cNvPr id="307" name="Google Shape;307;p29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9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9" name="Google Shape;309;p29"/>
          <p:cNvGrpSpPr/>
          <p:nvPr/>
        </p:nvGrpSpPr>
        <p:grpSpPr>
          <a:xfrm rot="1508271">
            <a:off x="798753" y="1851401"/>
            <a:ext cx="654063" cy="654026"/>
            <a:chOff x="576250" y="4319400"/>
            <a:chExt cx="442075" cy="442050"/>
          </a:xfrm>
        </p:grpSpPr>
        <p:sp>
          <p:nvSpPr>
            <p:cNvPr id="310" name="Google Shape;310;p29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9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9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9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4" name="Google Shape;314;p29"/>
          <p:cNvSpPr/>
          <p:nvPr/>
        </p:nvSpPr>
        <p:spPr>
          <a:xfrm>
            <a:off x="6410281" y="713293"/>
            <a:ext cx="248676" cy="237445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29"/>
          <p:cNvSpPr/>
          <p:nvPr/>
        </p:nvSpPr>
        <p:spPr>
          <a:xfrm rot="2697569">
            <a:off x="8048925" y="1928866"/>
            <a:ext cx="377468" cy="360421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29"/>
          <p:cNvSpPr/>
          <p:nvPr/>
        </p:nvSpPr>
        <p:spPr>
          <a:xfrm>
            <a:off x="8347545" y="1723093"/>
            <a:ext cx="151199" cy="14440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29"/>
          <p:cNvSpPr/>
          <p:nvPr/>
        </p:nvSpPr>
        <p:spPr>
          <a:xfrm rot="1280187">
            <a:off x="6238008" y="1429475"/>
            <a:ext cx="151179" cy="14439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319" name="Google Shape;319;p29"/>
          <p:cNvSpPr/>
          <p:nvPr/>
        </p:nvSpPr>
        <p:spPr>
          <a:xfrm>
            <a:off x="1635350" y="1665933"/>
            <a:ext cx="5956025" cy="1074500"/>
          </a:xfrm>
          <a:custGeom>
            <a:avLst/>
            <a:gdLst/>
            <a:ahLst/>
            <a:cxnLst/>
            <a:rect l="l" t="t" r="r" b="b"/>
            <a:pathLst>
              <a:path w="238241" h="42980" extrusionOk="0">
                <a:moveTo>
                  <a:pt x="0" y="14049"/>
                </a:moveTo>
                <a:cubicBezTo>
                  <a:pt x="5476" y="8573"/>
                  <a:pt x="13935" y="7254"/>
                  <a:pt x="21126" y="4377"/>
                </a:cubicBezTo>
                <a:cubicBezTo>
                  <a:pt x="34915" y="-1140"/>
                  <a:pt x="51579" y="-1336"/>
                  <a:pt x="65669" y="3359"/>
                </a:cubicBezTo>
                <a:cubicBezTo>
                  <a:pt x="71835" y="5414"/>
                  <a:pt x="79874" y="8507"/>
                  <a:pt x="81450" y="14813"/>
                </a:cubicBezTo>
                <a:cubicBezTo>
                  <a:pt x="82973" y="20904"/>
                  <a:pt x="84783" y="28176"/>
                  <a:pt x="81704" y="33648"/>
                </a:cubicBezTo>
                <a:cubicBezTo>
                  <a:pt x="77323" y="41435"/>
                  <a:pt x="64779" y="44711"/>
                  <a:pt x="56251" y="42047"/>
                </a:cubicBezTo>
                <a:cubicBezTo>
                  <a:pt x="49198" y="39844"/>
                  <a:pt x="46785" y="28700"/>
                  <a:pt x="48107" y="21430"/>
                </a:cubicBezTo>
                <a:cubicBezTo>
                  <a:pt x="48970" y="16684"/>
                  <a:pt x="53054" y="12574"/>
                  <a:pt x="57270" y="10231"/>
                </a:cubicBezTo>
                <a:cubicBezTo>
                  <a:pt x="87007" y="-6292"/>
                  <a:pt x="121672" y="33365"/>
                  <a:pt x="155264" y="38739"/>
                </a:cubicBezTo>
                <a:cubicBezTo>
                  <a:pt x="174115" y="41755"/>
                  <a:pt x="194150" y="44396"/>
                  <a:pt x="212533" y="39248"/>
                </a:cubicBezTo>
                <a:cubicBezTo>
                  <a:pt x="225473" y="35624"/>
                  <a:pt x="238241" y="21633"/>
                  <a:pt x="238241" y="8195"/>
                </a:cubicBezTo>
              </a:path>
            </a:pathLst>
          </a:custGeom>
          <a:noFill/>
          <a:ln w="9525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D98174A5-45BA-4AF8-81E6-59E2D581E73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1776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0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Policy Option #3</a:t>
            </a:r>
            <a:endParaRPr/>
          </a:p>
        </p:txBody>
      </p:sp>
      <p:sp>
        <p:nvSpPr>
          <p:cNvPr id="325" name="Google Shape;325;p3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16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326" name="Google Shape;326;p30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60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Working group functions</a:t>
            </a:r>
            <a:endParaRPr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Time and Cost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u="sng"/>
              <a:t>Note</a:t>
            </a:r>
            <a:r>
              <a:rPr lang="en"/>
              <a:t>: Policy Options 1 and 3 are currently in the legislature as resolutions</a:t>
            </a:r>
            <a:endParaRPr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F008CC15-07BF-4BE0-A26D-E1CFE801F2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54213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1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207400" cy="383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4.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Recommendations</a:t>
            </a:r>
            <a:endParaRPr sz="1800"/>
          </a:p>
        </p:txBody>
      </p:sp>
      <p:sp>
        <p:nvSpPr>
          <p:cNvPr id="332" name="Google Shape;332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7E1E8ED-5EAC-41E7-BDF6-7B749609A0E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9446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2"/>
          <p:cNvSpPr txBox="1">
            <a:spLocks noGrp="1"/>
          </p:cNvSpPr>
          <p:nvPr>
            <p:ph type="title"/>
          </p:nvPr>
        </p:nvSpPr>
        <p:spPr>
          <a:xfrm>
            <a:off x="257888" y="1257975"/>
            <a:ext cx="2046300" cy="195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Policy Option #3 is the Best</a:t>
            </a:r>
            <a:endParaRPr/>
          </a:p>
        </p:txBody>
      </p:sp>
      <p:sp>
        <p:nvSpPr>
          <p:cNvPr id="338" name="Google Shape;338;p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339" name="Google Shape;339;p32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0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Policy Option #3 has the following advantages that make it the best option to be implemented:</a:t>
            </a:r>
            <a:endParaRPr/>
          </a:p>
        </p:txBody>
      </p:sp>
      <p:graphicFrame>
        <p:nvGraphicFramePr>
          <p:cNvPr id="340" name="Google Shape;340;p32"/>
          <p:cNvGraphicFramePr/>
          <p:nvPr/>
        </p:nvGraphicFramePr>
        <p:xfrm>
          <a:off x="3243900" y="1713050"/>
          <a:ext cx="5289650" cy="3129130"/>
        </p:xfrm>
        <a:graphic>
          <a:graphicData uri="http://schemas.openxmlformats.org/drawingml/2006/table">
            <a:tbl>
              <a:tblPr>
                <a:noFill/>
                <a:tableStyleId>{6E8159B8-9131-4F48-A1C7-3D7CEA45ACF4}</a:tableStyleId>
              </a:tblPr>
              <a:tblGrid>
                <a:gridCol w="2644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4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4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Cost Effective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$35,000</a:t>
                      </a:r>
                      <a:endParaRPr sz="24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Diverse Opinions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Senate Approval</a:t>
                      </a:r>
                      <a:endParaRPr sz="24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4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High Likelihood of Success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/>
                        <a:t>Led to reduction in suspension rates by 89.1%</a:t>
                      </a:r>
                      <a:endParaRPr sz="24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41" name="Google Shape;341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9475" y="2937488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856D9533-D11B-43C9-AB7F-00A65C7E94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50239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3"/>
          <p:cNvSpPr txBox="1">
            <a:spLocks noGrp="1"/>
          </p:cNvSpPr>
          <p:nvPr>
            <p:ph type="title"/>
          </p:nvPr>
        </p:nvSpPr>
        <p:spPr>
          <a:xfrm>
            <a:off x="511425" y="1549400"/>
            <a:ext cx="3517200" cy="9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very much for your time</a:t>
            </a:r>
            <a:endParaRPr/>
          </a:p>
        </p:txBody>
      </p:sp>
      <p:sp>
        <p:nvSpPr>
          <p:cNvPr id="347" name="Google Shape;347;p3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348" name="Google Shape;348;p33"/>
          <p:cNvSpPr txBox="1">
            <a:spLocks noGrp="1"/>
          </p:cNvSpPr>
          <p:nvPr>
            <p:ph type="body" idx="1"/>
          </p:nvPr>
        </p:nvSpPr>
        <p:spPr>
          <a:xfrm>
            <a:off x="511425" y="2572500"/>
            <a:ext cx="3517200" cy="178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If you have any questions about this presentation please don’t hesitate to contact me at:</a:t>
            </a:r>
            <a:endParaRPr/>
          </a:p>
          <a:p>
            <a:pPr marL="457200" lvl="0" indent="-304800" algn="l" rtl="0">
              <a:spcBef>
                <a:spcPts val="600"/>
              </a:spcBef>
              <a:spcAft>
                <a:spcPts val="1000"/>
              </a:spcAft>
              <a:buSzPts val="1200"/>
              <a:buChar char="▪"/>
            </a:pPr>
            <a:r>
              <a:rPr lang="en"/>
              <a:t>aamos@hawaii.edu</a:t>
            </a:r>
            <a:endParaRPr/>
          </a:p>
        </p:txBody>
      </p:sp>
      <p:grpSp>
        <p:nvGrpSpPr>
          <p:cNvPr id="349" name="Google Shape;349;p33"/>
          <p:cNvGrpSpPr/>
          <p:nvPr/>
        </p:nvGrpSpPr>
        <p:grpSpPr>
          <a:xfrm>
            <a:off x="628402" y="1039422"/>
            <a:ext cx="542234" cy="510157"/>
            <a:chOff x="5972700" y="2330200"/>
            <a:chExt cx="411625" cy="387275"/>
          </a:xfrm>
        </p:grpSpPr>
        <p:sp>
          <p:nvSpPr>
            <p:cNvPr id="350" name="Google Shape;350;p33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F670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3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F670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3036F5E4-B78E-4D00-9E2B-90CCCC23E8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5812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533648" y="2085000"/>
            <a:ext cx="3246900" cy="9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2"/>
          </p:nvPr>
        </p:nvSpPr>
        <p:spPr>
          <a:xfrm>
            <a:off x="5130225" y="1016000"/>
            <a:ext cx="34707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Background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Analysis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Policy Options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Pilot Program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Do not Adjust</a:t>
            </a:r>
            <a:endParaRPr/>
          </a:p>
          <a:p>
            <a:pPr marL="914400" lvl="1" indent="-317500" algn="l" rtl="0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Working Group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1000"/>
              </a:spcAft>
              <a:buSzPts val="1800"/>
              <a:buAutoNum type="arabicPeriod"/>
            </a:pPr>
            <a:r>
              <a:rPr lang="en"/>
              <a:t>Recommendations</a:t>
            </a:r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8FF120BB-2CC3-4ED6-AEA1-FED82FCC17A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43713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1.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4B8B80C4-657C-4455-BBA2-73F135E5A11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32734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Legislative and Educational History</a:t>
            </a: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cxnSp>
        <p:nvCxnSpPr>
          <p:cNvPr id="119" name="Google Shape;119;p18"/>
          <p:cNvCxnSpPr/>
          <p:nvPr/>
        </p:nvCxnSpPr>
        <p:spPr>
          <a:xfrm>
            <a:off x="5831350" y="-10275"/>
            <a:ext cx="10200" cy="300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0" name="Google Shape;12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49525" y="162675"/>
            <a:ext cx="1752600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70900" y="162675"/>
            <a:ext cx="2190750" cy="2085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2" name="Google Shape;122;p18"/>
          <p:cNvCxnSpPr/>
          <p:nvPr/>
        </p:nvCxnSpPr>
        <p:spPr>
          <a:xfrm>
            <a:off x="2556250" y="2995725"/>
            <a:ext cx="6560400" cy="20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123;p18"/>
          <p:cNvSpPr/>
          <p:nvPr/>
        </p:nvSpPr>
        <p:spPr>
          <a:xfrm>
            <a:off x="5006050" y="3482650"/>
            <a:ext cx="1660800" cy="1660800"/>
          </a:xfrm>
          <a:prstGeom prst="ellipse">
            <a:avLst/>
          </a:prstGeom>
          <a:solidFill>
            <a:srgbClr val="F67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Get involved in delinquent and criminal behavior</a:t>
            </a:r>
            <a:endParaRPr sz="1200"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4" name="Google Shape;124;p18"/>
          <p:cNvSpPr/>
          <p:nvPr/>
        </p:nvSpPr>
        <p:spPr>
          <a:xfrm>
            <a:off x="6870538" y="3482650"/>
            <a:ext cx="1660800" cy="1660800"/>
          </a:xfrm>
          <a:prstGeom prst="ellipse">
            <a:avLst/>
          </a:prstGeom>
          <a:solidFill>
            <a:srgbClr val="ED00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Require incarceration or medical care</a:t>
            </a:r>
            <a:endParaRPr sz="1200"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5" name="Google Shape;125;p18"/>
          <p:cNvSpPr/>
          <p:nvPr/>
        </p:nvSpPr>
        <p:spPr>
          <a:xfrm>
            <a:off x="3141563" y="3482650"/>
            <a:ext cx="1660800" cy="1660800"/>
          </a:xfrm>
          <a:prstGeom prst="ellipse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Dropout</a:t>
            </a:r>
            <a:endParaRPr sz="1200"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cxnSp>
        <p:nvCxnSpPr>
          <p:cNvPr id="126" name="Google Shape;126;p18"/>
          <p:cNvCxnSpPr/>
          <p:nvPr/>
        </p:nvCxnSpPr>
        <p:spPr>
          <a:xfrm>
            <a:off x="4447939" y="4322600"/>
            <a:ext cx="9099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oval" w="sm" len="sm"/>
            <a:tailEnd type="triangle" w="sm" len="sm"/>
          </a:ln>
        </p:spPr>
      </p:cxnSp>
      <p:cxnSp>
        <p:nvCxnSpPr>
          <p:cNvPr id="127" name="Google Shape;127;p18"/>
          <p:cNvCxnSpPr/>
          <p:nvPr/>
        </p:nvCxnSpPr>
        <p:spPr>
          <a:xfrm>
            <a:off x="6267514" y="4322600"/>
            <a:ext cx="9099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oval" w="sm" len="sm"/>
            <a:tailEnd type="triangle" w="sm" len="sm"/>
          </a:ln>
        </p:spPr>
      </p:cxn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88F9CD8B-716B-4F23-8569-BFE3C1E2FE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78412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ctrTitle" idx="4294967295"/>
          </p:nvPr>
        </p:nvSpPr>
        <p:spPr>
          <a:xfrm>
            <a:off x="685800" y="1055567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/>
              <a:t>1.2 Million High School Dropouts in the US Annually</a:t>
            </a:r>
            <a:endParaRPr sz="6000" b="1"/>
          </a:p>
        </p:txBody>
      </p:sp>
      <p:sp>
        <p:nvSpPr>
          <p:cNvPr id="133" name="Google Shape;133;p1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pSp>
        <p:nvGrpSpPr>
          <p:cNvPr id="134" name="Google Shape;134;p19"/>
          <p:cNvGrpSpPr/>
          <p:nvPr/>
        </p:nvGrpSpPr>
        <p:grpSpPr>
          <a:xfrm>
            <a:off x="4193157" y="242656"/>
            <a:ext cx="757693" cy="549894"/>
            <a:chOff x="3932350" y="3714775"/>
            <a:chExt cx="439650" cy="319075"/>
          </a:xfrm>
        </p:grpSpPr>
        <p:sp>
          <p:nvSpPr>
            <p:cNvPr id="135" name="Google Shape;135;p19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9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9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9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9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7B88785-5B68-4A8A-949B-0D18784377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51288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CCCCCC"/>
                </a:solidFill>
              </a:rPr>
              <a:t>6</a:t>
            </a:fld>
            <a:endParaRPr>
              <a:solidFill>
                <a:srgbClr val="CCCCCC"/>
              </a:solidFill>
            </a:endParaRPr>
          </a:p>
        </p:txBody>
      </p:sp>
      <p:sp>
        <p:nvSpPr>
          <p:cNvPr id="145" name="Google Shape;145;p20"/>
          <p:cNvSpPr txBox="1">
            <a:spLocks noGrp="1"/>
          </p:cNvSpPr>
          <p:nvPr>
            <p:ph type="ctrTitle" idx="4294967295"/>
          </p:nvPr>
        </p:nvSpPr>
        <p:spPr>
          <a:xfrm>
            <a:off x="3400100" y="545955"/>
            <a:ext cx="5058000" cy="1268700"/>
          </a:xfrm>
          <a:prstGeom prst="rect">
            <a:avLst/>
          </a:prstGeom>
          <a:solidFill>
            <a:srgbClr val="FFA400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$168,880</a:t>
            </a:r>
            <a:endParaRPr sz="3600" b="1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The Average Cost per dropout</a:t>
            </a:r>
            <a:endParaRPr sz="3600" b="1"/>
          </a:p>
        </p:txBody>
      </p:sp>
      <p:sp>
        <p:nvSpPr>
          <p:cNvPr id="146" name="Google Shape;146;p20"/>
          <p:cNvSpPr txBox="1">
            <a:spLocks noGrp="1"/>
          </p:cNvSpPr>
          <p:nvPr>
            <p:ph type="ctrTitle" idx="4294967295"/>
          </p:nvPr>
        </p:nvSpPr>
        <p:spPr>
          <a:xfrm>
            <a:off x="3400100" y="1902136"/>
            <a:ext cx="5058000" cy="1268700"/>
          </a:xfrm>
          <a:prstGeom prst="rect">
            <a:avLst/>
          </a:prstGeom>
          <a:solidFill>
            <a:srgbClr val="F6703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/>
              <a:t>Over 70,000 Days</a:t>
            </a:r>
            <a:endParaRPr sz="3600"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Missed by students due to suspension in Hawaii</a:t>
            </a:r>
            <a:endParaRPr sz="3600" b="1"/>
          </a:p>
        </p:txBody>
      </p:sp>
      <p:sp>
        <p:nvSpPr>
          <p:cNvPr id="147" name="Google Shape;147;p20"/>
          <p:cNvSpPr txBox="1">
            <a:spLocks noGrp="1"/>
          </p:cNvSpPr>
          <p:nvPr>
            <p:ph type="ctrTitle" idx="4294967295"/>
          </p:nvPr>
        </p:nvSpPr>
        <p:spPr>
          <a:xfrm>
            <a:off x="3400100" y="3258327"/>
            <a:ext cx="5058000" cy="1268700"/>
          </a:xfrm>
          <a:prstGeom prst="rect">
            <a:avLst/>
          </a:prstGeom>
          <a:solidFill>
            <a:srgbClr val="ED0036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="1"/>
              <a:t>92-Day</a:t>
            </a:r>
            <a:endParaRPr sz="3600"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Maximum for length of time a student can be suspended</a:t>
            </a:r>
            <a:endParaRPr sz="3600" b="1"/>
          </a:p>
        </p:txBody>
      </p:sp>
      <p:sp>
        <p:nvSpPr>
          <p:cNvPr id="148" name="Google Shape;148;p20"/>
          <p:cNvSpPr/>
          <p:nvPr/>
        </p:nvSpPr>
        <p:spPr>
          <a:xfrm>
            <a:off x="7479934" y="2252270"/>
            <a:ext cx="539172" cy="568452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9" name="Google Shape;149;p20"/>
          <p:cNvGrpSpPr/>
          <p:nvPr/>
        </p:nvGrpSpPr>
        <p:grpSpPr>
          <a:xfrm rot="10800000">
            <a:off x="7458387" y="3618777"/>
            <a:ext cx="582244" cy="547800"/>
            <a:chOff x="5972700" y="2330200"/>
            <a:chExt cx="411625" cy="387275"/>
          </a:xfrm>
        </p:grpSpPr>
        <p:sp>
          <p:nvSpPr>
            <p:cNvPr id="150" name="Google Shape;150;p20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0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" name="Google Shape;152;p20"/>
          <p:cNvGrpSpPr/>
          <p:nvPr/>
        </p:nvGrpSpPr>
        <p:grpSpPr>
          <a:xfrm>
            <a:off x="7415332" y="940852"/>
            <a:ext cx="668351" cy="513322"/>
            <a:chOff x="568950" y="3686775"/>
            <a:chExt cx="472500" cy="362900"/>
          </a:xfrm>
        </p:grpSpPr>
        <p:sp>
          <p:nvSpPr>
            <p:cNvPr id="153" name="Google Shape;153;p20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0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0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6" name="Google Shape;15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3475" y="1329363"/>
            <a:ext cx="2260775" cy="241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662E9D7F-BF15-4676-BA78-CE71D57F558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3458.721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67703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2.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Analysis</a:t>
            </a:r>
            <a:endParaRPr/>
          </a:p>
        </p:txBody>
      </p:sp>
      <p:sp>
        <p:nvSpPr>
          <p:cNvPr id="162" name="Google Shape;162;p2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05FF7D2-0DF7-4C9C-819A-3A1667456E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0206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>
            <a:spLocks noGrp="1"/>
          </p:cNvSpPr>
          <p:nvPr>
            <p:ph type="title"/>
          </p:nvPr>
        </p:nvSpPr>
        <p:spPr>
          <a:xfrm>
            <a:off x="511425" y="575500"/>
            <a:ext cx="3517200" cy="9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ACLU and Department of Education Statistics</a:t>
            </a:r>
            <a:endParaRPr/>
          </a:p>
        </p:txBody>
      </p:sp>
      <p:sp>
        <p:nvSpPr>
          <p:cNvPr id="168" name="Google Shape;168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body" idx="1"/>
          </p:nvPr>
        </p:nvSpPr>
        <p:spPr>
          <a:xfrm>
            <a:off x="511425" y="1598600"/>
            <a:ext cx="3517200" cy="295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60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Disparities in the cumulative days missed by Native Hawaiian and Pacific Islander Students</a:t>
            </a:r>
            <a:endParaRPr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Disparities in the cumulative days missed by Students with Disabilities</a:t>
            </a:r>
            <a:endParaRPr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/>
              <a:t>Lack of Educational Training</a:t>
            </a:r>
            <a:endParaRPr/>
          </a:p>
        </p:txBody>
      </p:sp>
      <p:pic>
        <p:nvPicPr>
          <p:cNvPr id="170" name="Google Shape;170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2428" y="3132975"/>
            <a:ext cx="3198897" cy="201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504C5410-A88F-4974-87E2-3E42E8C398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107715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Impacts of Disparities in Suspension</a:t>
            </a:r>
            <a:endParaRPr/>
          </a:p>
        </p:txBody>
      </p:sp>
      <p:sp>
        <p:nvSpPr>
          <p:cNvPr id="176" name="Google Shape;176;p2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grpSp>
        <p:nvGrpSpPr>
          <p:cNvPr id="177" name="Google Shape;177;p23"/>
          <p:cNvGrpSpPr/>
          <p:nvPr/>
        </p:nvGrpSpPr>
        <p:grpSpPr>
          <a:xfrm>
            <a:off x="3618625" y="437725"/>
            <a:ext cx="4271950" cy="4256550"/>
            <a:chOff x="3618600" y="537300"/>
            <a:chExt cx="4271950" cy="4256550"/>
          </a:xfrm>
        </p:grpSpPr>
        <p:sp>
          <p:nvSpPr>
            <p:cNvPr id="178" name="Google Shape;178;p23"/>
            <p:cNvSpPr/>
            <p:nvPr/>
          </p:nvSpPr>
          <p:spPr>
            <a:xfrm>
              <a:off x="3680275" y="537300"/>
              <a:ext cx="1906800" cy="1906800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Not Homogenous</a:t>
              </a: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9" name="Google Shape;179;p23"/>
            <p:cNvSpPr/>
            <p:nvPr/>
          </p:nvSpPr>
          <p:spPr>
            <a:xfrm>
              <a:off x="5983750" y="537300"/>
              <a:ext cx="1906800" cy="1906800"/>
            </a:xfrm>
            <a:prstGeom prst="ellipse">
              <a:avLst/>
            </a:prstGeom>
            <a:solidFill>
              <a:srgbClr val="F670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0" name="Google Shape;180;p23"/>
            <p:cNvSpPr/>
            <p:nvPr/>
          </p:nvSpPr>
          <p:spPr>
            <a:xfrm>
              <a:off x="3618600" y="2887050"/>
              <a:ext cx="1906800" cy="1906800"/>
            </a:xfrm>
            <a:prstGeom prst="ellipse">
              <a:avLst/>
            </a:prstGeom>
            <a:solidFill>
              <a:srgbClr val="CC41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1" name="Google Shape;181;p23"/>
            <p:cNvSpPr/>
            <p:nvPr/>
          </p:nvSpPr>
          <p:spPr>
            <a:xfrm>
              <a:off x="5983750" y="2887050"/>
              <a:ext cx="1906800" cy="1906800"/>
            </a:xfrm>
            <a:prstGeom prst="ellipse">
              <a:avLst/>
            </a:prstGeom>
            <a:solidFill>
              <a:srgbClr val="ED0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Ineffective Mode of Deterrence</a:t>
              </a:r>
              <a:endParaRPr sz="1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82" name="Google Shape;182;p23"/>
          <p:cNvSpPr/>
          <p:nvPr/>
        </p:nvSpPr>
        <p:spPr>
          <a:xfrm>
            <a:off x="4701175" y="1518350"/>
            <a:ext cx="2106600" cy="2106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rPr>
              <a:t>THE</a:t>
            </a:r>
            <a:endParaRPr>
              <a:solidFill>
                <a:srgbClr val="66666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rPr>
              <a:t>CONCEPT</a:t>
            </a:r>
            <a:endParaRPr>
              <a:solidFill>
                <a:srgbClr val="66666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3" name="Google Shape;183;p23"/>
          <p:cNvSpPr/>
          <p:nvPr/>
        </p:nvSpPr>
        <p:spPr>
          <a:xfrm>
            <a:off x="4840050" y="1651475"/>
            <a:ext cx="1829100" cy="1829100"/>
          </a:xfrm>
          <a:prstGeom prst="donut">
            <a:avLst>
              <a:gd name="adj" fmla="val 11468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4" name="Google Shape;184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83324" y="867249"/>
            <a:ext cx="1271100" cy="84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66480" y="3480575"/>
            <a:ext cx="1205745" cy="84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FF7E2CA7-D7B8-4F0C-B454-40F5A990A61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04238" y="4503738"/>
            <a:ext cx="487362" cy="487362"/>
          </a:xfrm>
          <a:prstGeom prst="rect">
            <a:avLst/>
          </a:prstGeom>
        </p:spPr>
      </p:pic>
    </p:spTree>
  </p:cSld>
  <p:clrMapOvr>
    <a:masterClrMapping/>
  </p:clrMapOvr>
  <p:transition advTm="98039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Ulysse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379</Words>
  <Application>Microsoft Office PowerPoint</Application>
  <PresentationFormat>On-screen Show (16:9)</PresentationFormat>
  <Paragraphs>102</Paragraphs>
  <Slides>19</Slides>
  <Notes>19</Notes>
  <HiddenSlides>0</HiddenSlides>
  <MMClips>19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Nunito Sans</vt:lpstr>
      <vt:lpstr>Georgia</vt:lpstr>
      <vt:lpstr>Ulysses template</vt:lpstr>
      <vt:lpstr>School Suspensions in Hawaii  By: Anthony Amos</vt:lpstr>
      <vt:lpstr>Overview</vt:lpstr>
      <vt:lpstr>1. Background</vt:lpstr>
      <vt:lpstr>Legislative and Educational History</vt:lpstr>
      <vt:lpstr>1.2 Million High School Dropouts in the US Annually</vt:lpstr>
      <vt:lpstr>$168,880 The Average Cost per dropout</vt:lpstr>
      <vt:lpstr>2. Analysis</vt:lpstr>
      <vt:lpstr>ACLU and Department of Education Statistics</vt:lpstr>
      <vt:lpstr>The Impacts of Disparities in Suspension</vt:lpstr>
      <vt:lpstr>3. Policy Options</vt:lpstr>
      <vt:lpstr>Policy Option #1:</vt:lpstr>
      <vt:lpstr>Policy Option #1</vt:lpstr>
      <vt:lpstr>Policy Option #2:</vt:lpstr>
      <vt:lpstr>Policy Option #2</vt:lpstr>
      <vt:lpstr>Policy Option #3:</vt:lpstr>
      <vt:lpstr>Policy Option #3</vt:lpstr>
      <vt:lpstr>4. Recommendations</vt:lpstr>
      <vt:lpstr>Why Policy Option #3 is the Best</vt:lpstr>
      <vt:lpstr>Thank you very much for your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Suspensions in Hawaii</dc:title>
  <dc:creator>Anthony Amos</dc:creator>
  <cp:lastModifiedBy>Alphie Garcia</cp:lastModifiedBy>
  <cp:revision>6</cp:revision>
  <dcterms:modified xsi:type="dcterms:W3CDTF">2020-04-21T07:31:59Z</dcterms:modified>
</cp:coreProperties>
</file>