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1" r:id="rId1"/>
  </p:sldMasterIdLst>
  <p:sldIdLst>
    <p:sldId id="256" r:id="rId2"/>
  </p:sldIdLst>
  <p:sldSz cx="43891200" cy="32918400"/>
  <p:notesSz cx="7004050" cy="92900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854" autoAdjust="0"/>
    <p:restoredTop sz="94676" autoAdjust="0"/>
  </p:normalViewPr>
  <p:slideViewPr>
    <p:cSldViewPr>
      <p:cViewPr>
        <p:scale>
          <a:sx n="40" d="100"/>
          <a:sy n="40" d="100"/>
        </p:scale>
        <p:origin x="-576" y="64"/>
      </p:cViewPr>
      <p:guideLst>
        <p:guide orient="horz" pos="10368"/>
        <p:guide pos="13824"/>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842579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19329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4263917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5" name="Rectangle 14"/>
          <p:cNvSpPr/>
          <p:nvPr userDrawn="1"/>
        </p:nvSpPr>
        <p:spPr>
          <a:xfrm>
            <a:off x="43159680"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6" name="Rectangle 15"/>
          <p:cNvSpPr/>
          <p:nvPr userDrawn="1"/>
        </p:nvSpPr>
        <p:spPr>
          <a:xfrm>
            <a:off x="-3"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7" name="Rectangle 16"/>
          <p:cNvSpPr/>
          <p:nvPr userDrawn="1"/>
        </p:nvSpPr>
        <p:spPr>
          <a:xfrm>
            <a:off x="0" y="0"/>
            <a:ext cx="43891200" cy="4114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8" name="Rectangle 17"/>
          <p:cNvSpPr/>
          <p:nvPr userDrawn="1"/>
        </p:nvSpPr>
        <p:spPr>
          <a:xfrm>
            <a:off x="0" y="28803600"/>
            <a:ext cx="43891200" cy="4114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1" name="Instructions"/>
          <p:cNvSpPr/>
          <p:nvPr userDrawn="1"/>
        </p:nvSpPr>
        <p:spPr>
          <a:xfrm>
            <a:off x="-10515600" y="0"/>
            <a:ext cx="96012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1421" tIns="171421" rIns="171421" bIns="171421"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rgbClr val="7F7F7F"/>
                </a:solidFill>
                <a:latin typeface="Calibri" pitchFamily="34" charset="0"/>
                <a:cs typeface="Calibri" panose="020F0502020204030204" pitchFamily="34" charset="0"/>
              </a:rPr>
              <a:t>Poster Print Size:</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Placeholders</a:t>
            </a:r>
            <a:r>
              <a:rPr sz="7200" dirty="0">
                <a:solidFill>
                  <a:srgbClr val="7F7F7F"/>
                </a:solidFill>
                <a:latin typeface="Calibri" pitchFamily="34" charset="0"/>
                <a:cs typeface="Calibri" panose="020F0502020204030204" pitchFamily="34" charset="0"/>
              </a:rPr>
              <a:t>:</a:t>
            </a:r>
          </a:p>
          <a:p>
            <a:pPr lvl="0">
              <a:spcBef>
                <a:spcPts val="0"/>
              </a:spcBef>
              <a:spcAft>
                <a:spcPts val="1800"/>
              </a:spcAft>
            </a:pPr>
            <a:r>
              <a:rPr sz="4900" dirty="0">
                <a:solidFill>
                  <a:srgbClr val="7F7F7F"/>
                </a:solidFill>
                <a:latin typeface="Calibri" pitchFamily="34" charset="0"/>
                <a:cs typeface="Calibri" panose="020F0502020204030204" pitchFamily="34" charset="0"/>
              </a:rPr>
              <a:t>The </a:t>
            </a:r>
            <a:r>
              <a:rPr lang="en-US" sz="4900" dirty="0">
                <a:solidFill>
                  <a:srgbClr val="7F7F7F"/>
                </a:solidFill>
                <a:latin typeface="Calibri" pitchFamily="34" charset="0"/>
                <a:cs typeface="Calibri" panose="020F0502020204030204" pitchFamily="34" charset="0"/>
              </a:rPr>
              <a:t>various elements included</a:t>
            </a:r>
            <a:r>
              <a:rPr sz="4900" dirty="0">
                <a:solidFill>
                  <a:srgbClr val="7F7F7F"/>
                </a:solidFill>
                <a:latin typeface="Calibri" pitchFamily="34" charset="0"/>
                <a:cs typeface="Calibri" panose="020F0502020204030204" pitchFamily="34" charset="0"/>
              </a:rPr>
              <a:t> in this </a:t>
            </a:r>
            <a:r>
              <a:rPr lang="en-US" sz="4900" dirty="0">
                <a:solidFill>
                  <a:srgbClr val="7F7F7F"/>
                </a:solidFill>
                <a:latin typeface="Calibri" pitchFamily="34" charset="0"/>
                <a:cs typeface="Calibri" panose="020F0502020204030204" pitchFamily="34" charset="0"/>
              </a:rPr>
              <a:t>poster are ones</a:t>
            </a:r>
            <a:r>
              <a:rPr lang="en-US" sz="4900" baseline="0" dirty="0">
                <a:solidFill>
                  <a:srgbClr val="7F7F7F"/>
                </a:solidFill>
                <a:latin typeface="Calibri" pitchFamily="34" charset="0"/>
                <a:cs typeface="Calibri" panose="020F0502020204030204" pitchFamily="34" charset="0"/>
              </a:rPr>
              <a:t> we often see in medical, research, and scientific posters.</a:t>
            </a:r>
            <a:r>
              <a:rPr sz="4900" dirty="0">
                <a:solidFill>
                  <a:srgbClr val="7F7F7F"/>
                </a:solidFill>
                <a:latin typeface="Calibri" pitchFamily="34" charset="0"/>
                <a:cs typeface="Calibri" panose="020F0502020204030204" pitchFamily="34" charset="0"/>
              </a:rPr>
              <a:t> </a:t>
            </a:r>
            <a:r>
              <a:rPr lang="en-US" sz="4900" dirty="0">
                <a:solidFill>
                  <a:srgbClr val="7F7F7F"/>
                </a:solidFill>
                <a:latin typeface="Calibri" pitchFamily="34" charset="0"/>
                <a:cs typeface="Calibri" panose="020F0502020204030204" pitchFamily="34" charset="0"/>
              </a:rPr>
              <a:t>Feel</a:t>
            </a:r>
            <a:r>
              <a:rPr lang="en-US" sz="49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Image</a:t>
            </a:r>
            <a:r>
              <a:rPr lang="en-US" sz="7200" baseline="0" dirty="0">
                <a:solidFill>
                  <a:srgbClr val="7F7F7F"/>
                </a:solidFill>
                <a:latin typeface="Calibri" pitchFamily="34" charset="0"/>
                <a:cs typeface="Calibri" panose="020F0502020204030204" pitchFamily="34" charset="0"/>
              </a:rPr>
              <a:t> Quality</a:t>
            </a:r>
            <a:r>
              <a:rPr lang="en-US" sz="7200" dirty="0">
                <a:solidFill>
                  <a:srgbClr val="7F7F7F"/>
                </a:solidFill>
                <a:latin typeface="Calibri" pitchFamily="34" charset="0"/>
                <a:cs typeface="Calibri" panose="020F0502020204030204" pitchFamily="34" charset="0"/>
              </a:rPr>
              <a:t>:</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You can place digital photos or logo art in your poster file by selecting the </a:t>
            </a:r>
            <a:r>
              <a:rPr lang="en-US" sz="4900" b="1" dirty="0">
                <a:solidFill>
                  <a:srgbClr val="7F7F7F"/>
                </a:solidFill>
                <a:latin typeface="Calibri" pitchFamily="34" charset="0"/>
                <a:cs typeface="Calibri" panose="020F0502020204030204" pitchFamily="34" charset="0"/>
              </a:rPr>
              <a:t>Insert, Picture</a:t>
            </a:r>
            <a:r>
              <a:rPr lang="en-US" sz="49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4900" b="1" dirty="0">
                <a:solidFill>
                  <a:srgbClr val="7F7F7F"/>
                </a:solidFill>
                <a:latin typeface="Calibri" pitchFamily="34" charset="0"/>
                <a:cs typeface="Calibri" panose="020F0502020204030204" pitchFamily="34" charset="0"/>
              </a:rPr>
              <a:t>150-200 pixels per inch in their final printed size</a:t>
            </a:r>
            <a:r>
              <a:rPr lang="en-US" sz="4900" dirty="0">
                <a:solidFill>
                  <a:srgbClr val="7F7F7F"/>
                </a:solidFill>
                <a:latin typeface="Calibri" pitchFamily="34" charset="0"/>
                <a:cs typeface="Calibri" panose="020F0502020204030204" pitchFamily="34" charset="0"/>
              </a:rPr>
              <a:t>. For instance, a 1600 x 1200 pixel</a:t>
            </a:r>
            <a:r>
              <a:rPr lang="en-US" sz="4900" baseline="0" dirty="0">
                <a:solidFill>
                  <a:srgbClr val="7F7F7F"/>
                </a:solidFill>
                <a:latin typeface="Calibri" pitchFamily="34" charset="0"/>
                <a:cs typeface="Calibri" panose="020F0502020204030204" pitchFamily="34" charset="0"/>
              </a:rPr>
              <a:t> photo will usually look fine up to </a:t>
            </a:r>
            <a:r>
              <a:rPr lang="en-US" sz="4900" dirty="0">
                <a:solidFill>
                  <a:srgbClr val="7F7F7F"/>
                </a:solidFill>
                <a:latin typeface="Calibri" pitchFamily="34" charset="0"/>
                <a:cs typeface="Calibri" panose="020F0502020204030204" pitchFamily="34" charset="0"/>
              </a:rPr>
              <a:t>8“-10” wide on your printed poster.</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800"/>
              </a:spcAft>
            </a:pPr>
            <a:r>
              <a:rPr lang="en-US" sz="3600" dirty="0">
                <a:solidFill>
                  <a:srgbClr val="7F7F7F"/>
                </a:solidFill>
                <a:latin typeface="Calibri" pitchFamily="34" charset="0"/>
                <a:cs typeface="Calibri" panose="020F0502020204030204" pitchFamily="34" charset="0"/>
              </a:rPr>
              <a:t/>
            </a:r>
            <a:br>
              <a:rPr lang="en-US" sz="3600" dirty="0">
                <a:solidFill>
                  <a:srgbClr val="7F7F7F"/>
                </a:solidFill>
                <a:latin typeface="Calibri" pitchFamily="34" charset="0"/>
                <a:cs typeface="Calibri" panose="020F0502020204030204" pitchFamily="34" charset="0"/>
              </a:rPr>
            </a:br>
            <a:r>
              <a:rPr lang="en-US" sz="360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44805600" y="0"/>
            <a:ext cx="9601200" cy="329184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Change</a:t>
              </a:r>
              <a:r>
                <a:rPr lang="en-US" sz="7200" baseline="0" dirty="0">
                  <a:solidFill>
                    <a:schemeClr val="bg1">
                      <a:lumMod val="50000"/>
                    </a:schemeClr>
                  </a:solidFill>
                  <a:latin typeface="Calibri" pitchFamily="34" charset="0"/>
                  <a:cs typeface="Calibri" panose="020F0502020204030204" pitchFamily="34" charset="0"/>
                </a:rPr>
                <a:t> Color Theme</a:t>
              </a:r>
              <a:r>
                <a:rPr lang="en-US" sz="7200" dirty="0">
                  <a:solidFill>
                    <a:schemeClr val="bg1">
                      <a:lumMod val="50000"/>
                    </a:schemeClr>
                  </a:solidFill>
                  <a:latin typeface="Calibri" pitchFamily="34" charset="0"/>
                  <a:cs typeface="Calibri" panose="020F0502020204030204" pitchFamily="34" charset="0"/>
                </a:rPr>
                <a:t>:</a:t>
              </a:r>
              <a:endParaRPr sz="720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49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To change the color theme, select the </a:t>
              </a:r>
              <a:r>
                <a:rPr lang="en-US" sz="4900" b="1" baseline="0" dirty="0">
                  <a:solidFill>
                    <a:schemeClr val="bg1">
                      <a:lumMod val="50000"/>
                    </a:schemeClr>
                  </a:solidFill>
                  <a:latin typeface="Calibri" pitchFamily="34" charset="0"/>
                  <a:cs typeface="Calibri" panose="020F0502020204030204" pitchFamily="34" charset="0"/>
                </a:rPr>
                <a:t>Design</a:t>
              </a:r>
              <a:r>
                <a:rPr lang="en-US" sz="4900" baseline="0" dirty="0">
                  <a:solidFill>
                    <a:schemeClr val="bg1">
                      <a:lumMod val="50000"/>
                    </a:schemeClr>
                  </a:solidFill>
                  <a:latin typeface="Calibri" pitchFamily="34" charset="0"/>
                  <a:cs typeface="Calibri" panose="020F0502020204030204" pitchFamily="34" charset="0"/>
                </a:rPr>
                <a:t> tab, then select the </a:t>
              </a:r>
              <a:r>
                <a:rPr lang="en-US" sz="4900" b="1" baseline="0" dirty="0">
                  <a:solidFill>
                    <a:schemeClr val="bg1">
                      <a:lumMod val="50000"/>
                    </a:schemeClr>
                  </a:solidFill>
                  <a:latin typeface="Calibri" pitchFamily="34" charset="0"/>
                  <a:cs typeface="Calibri" panose="020F0502020204030204" pitchFamily="34" charset="0"/>
                </a:rPr>
                <a:t>Colors</a:t>
              </a:r>
              <a:r>
                <a:rPr lang="en-US" sz="49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Once your poster file is ready, visit</a:t>
              </a:r>
              <a:r>
                <a:rPr lang="en-US" sz="4900" baseline="0" dirty="0">
                  <a:solidFill>
                    <a:schemeClr val="bg1">
                      <a:lumMod val="50000"/>
                    </a:schemeClr>
                  </a:solidFill>
                  <a:latin typeface="Calibri" pitchFamily="34" charset="0"/>
                  <a:cs typeface="Calibri" panose="020F0502020204030204" pitchFamily="34" charset="0"/>
                </a:rPr>
                <a:t> </a:t>
              </a:r>
              <a:r>
                <a:rPr lang="en-US" sz="4900" b="1" baseline="0" dirty="0">
                  <a:solidFill>
                    <a:schemeClr val="bg1">
                      <a:lumMod val="50000"/>
                    </a:schemeClr>
                  </a:solidFill>
                  <a:latin typeface="Calibri" pitchFamily="34" charset="0"/>
                  <a:cs typeface="Calibri" panose="020F0502020204030204" pitchFamily="34" charset="0"/>
                </a:rPr>
                <a:t>www.genigraphics.com</a:t>
              </a:r>
              <a:r>
                <a:rPr lang="en-US" sz="49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49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4900" baseline="0" dirty="0">
                  <a:solidFill>
                    <a:schemeClr val="bg1">
                      <a:lumMod val="50000"/>
                    </a:schemeClr>
                  </a:solidFill>
                  <a:latin typeface="Calibri" pitchFamily="34" charset="0"/>
                  <a:cs typeface="Calibri" panose="020F0502020204030204" pitchFamily="34" charset="0"/>
                </a:rPr>
                <a:t>US and Canada:  1-800-790-4001</a:t>
              </a:r>
              <a:br>
                <a:rPr lang="en-US" sz="4900" baseline="0" dirty="0">
                  <a:solidFill>
                    <a:schemeClr val="bg1">
                      <a:lumMod val="50000"/>
                    </a:schemeClr>
                  </a:solidFill>
                  <a:latin typeface="Calibri" pitchFamily="34" charset="0"/>
                  <a:cs typeface="Calibri" panose="020F0502020204030204" pitchFamily="34" charset="0"/>
                </a:rPr>
              </a:br>
              <a:r>
                <a:rPr lang="en-US" sz="49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r>
                <a:rPr lang="en-US" sz="3600" dirty="0">
                  <a:solidFill>
                    <a:schemeClr val="bg1">
                      <a:lumMod val="50000"/>
                    </a:schemeClr>
                  </a:solidFill>
                  <a:latin typeface="Calibri" pitchFamily="34" charset="0"/>
                  <a:cs typeface="Calibri" panose="020F0502020204030204" pitchFamily="34" charset="0"/>
                </a:rPr>
                <a:t/>
              </a:r>
              <a:br>
                <a:rPr lang="en-US" sz="3600" dirty="0">
                  <a:solidFill>
                    <a:schemeClr val="bg1">
                      <a:lumMod val="50000"/>
                    </a:schemeClr>
                  </a:solidFill>
                  <a:latin typeface="Calibri" pitchFamily="34" charset="0"/>
                  <a:cs typeface="Calibri" panose="020F0502020204030204" pitchFamily="34" charset="0"/>
                </a:rPr>
              </a:br>
              <a:r>
                <a:rPr lang="en-US" sz="360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extLst>
      <p:ext uri="{BB962C8B-B14F-4D97-AF65-F5344CB8AC3E}">
        <p14:creationId xmlns:p14="http://schemas.microsoft.com/office/powerpoint/2010/main" val="2928668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892046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1927051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1437537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862869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90173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3714088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1519137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34029343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985D6BDF-9D0E-4E2B-85B8-D8F4790360C9}" type="datetimeFigureOut">
              <a:rPr lang="en-US" smtClean="0"/>
              <a:t>11/17/20</a:t>
            </a:fld>
            <a:endParaRPr lang="en-US" dirty="0"/>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3175886555"/>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5257800" y="553997"/>
            <a:ext cx="32918400" cy="1800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7137" tIns="342842" rIns="137137" bIns="342842"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7200" b="1" dirty="0">
                <a:solidFill>
                  <a:schemeClr val="accent3">
                    <a:lumMod val="20000"/>
                    <a:lumOff val="80000"/>
                  </a:schemeClr>
                </a:solidFill>
                <a:latin typeface="+mn-lt"/>
              </a:rPr>
              <a:t>Complexity Increasing Password Security</a:t>
            </a:r>
          </a:p>
        </p:txBody>
      </p:sp>
      <p:sp>
        <p:nvSpPr>
          <p:cNvPr id="5" name="Text Box 123"/>
          <p:cNvSpPr txBox="1">
            <a:spLocks noChangeArrowheads="1"/>
          </p:cNvSpPr>
          <p:nvPr/>
        </p:nvSpPr>
        <p:spPr bwMode="auto">
          <a:xfrm>
            <a:off x="5486400" y="2400300"/>
            <a:ext cx="329184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7137" tIns="137137" rIns="137137" bIns="137137"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000" dirty="0">
                <a:solidFill>
                  <a:schemeClr val="accent3">
                    <a:lumMod val="20000"/>
                    <a:lumOff val="80000"/>
                  </a:schemeClr>
                </a:solidFill>
                <a:latin typeface="+mn-lt"/>
              </a:rPr>
              <a:t>April Joy </a:t>
            </a:r>
            <a:r>
              <a:rPr lang="en-US" sz="4000" dirty="0" err="1">
                <a:solidFill>
                  <a:schemeClr val="accent3">
                    <a:lumMod val="20000"/>
                    <a:lumOff val="80000"/>
                  </a:schemeClr>
                </a:solidFill>
                <a:latin typeface="+mn-lt"/>
              </a:rPr>
              <a:t>Bucaneg</a:t>
            </a:r>
            <a:r>
              <a:rPr lang="en-US" sz="4000" dirty="0">
                <a:solidFill>
                  <a:schemeClr val="accent3">
                    <a:lumMod val="20000"/>
                    <a:lumOff val="80000"/>
                  </a:schemeClr>
                </a:solidFill>
                <a:latin typeface="+mn-lt"/>
              </a:rPr>
              <a:t>; </a:t>
            </a:r>
            <a:endParaRPr lang="en-US" sz="4000" baseline="30000" dirty="0">
              <a:solidFill>
                <a:schemeClr val="accent3">
                  <a:lumMod val="20000"/>
                  <a:lumOff val="80000"/>
                </a:schemeClr>
              </a:solidFill>
              <a:latin typeface="+mn-lt"/>
            </a:endParaRPr>
          </a:p>
          <a:p>
            <a:pPr algn="ctr" eaLnBrk="1" hangingPunct="1"/>
            <a:r>
              <a:rPr lang="en-US" sz="4000" baseline="30000" dirty="0">
                <a:solidFill>
                  <a:schemeClr val="accent3">
                    <a:lumMod val="20000"/>
                    <a:lumOff val="80000"/>
                  </a:schemeClr>
                </a:solidFill>
                <a:latin typeface="+mn-lt"/>
              </a:rPr>
              <a:t>1</a:t>
            </a:r>
            <a:r>
              <a:rPr lang="en-US" sz="4000" dirty="0">
                <a:solidFill>
                  <a:schemeClr val="accent3">
                    <a:lumMod val="20000"/>
                    <a:lumOff val="80000"/>
                  </a:schemeClr>
                </a:solidFill>
                <a:latin typeface="+mn-lt"/>
              </a:rPr>
              <a:t>University of Hawaii – West Oahu, </a:t>
            </a:r>
          </a:p>
        </p:txBody>
      </p:sp>
      <p:sp>
        <p:nvSpPr>
          <p:cNvPr id="24" name="TextBox 23"/>
          <p:cNvSpPr txBox="1"/>
          <p:nvPr/>
        </p:nvSpPr>
        <p:spPr>
          <a:xfrm>
            <a:off x="1681480" y="29892848"/>
            <a:ext cx="4995895" cy="1792786"/>
          </a:xfrm>
          <a:prstGeom prst="rect">
            <a:avLst/>
          </a:prstGeom>
          <a:solidFill>
            <a:schemeClr val="accent1">
              <a:lumMod val="40000"/>
              <a:lumOff val="60000"/>
            </a:schemeClr>
          </a:solidFill>
        </p:spPr>
        <p:txBody>
          <a:bodyPr wrap="none" lIns="68568" tIns="34284" rIns="68568" bIns="34284" rtlCol="0">
            <a:spAutoFit/>
          </a:bodyPr>
          <a:lstStyle/>
          <a:p>
            <a:r>
              <a:rPr lang="en-US" sz="2800" dirty="0"/>
              <a:t>April Joy </a:t>
            </a:r>
            <a:r>
              <a:rPr lang="en-US" sz="2800" dirty="0" err="1"/>
              <a:t>Bucaneg</a:t>
            </a:r>
            <a:endParaRPr lang="en-US" sz="2800" dirty="0"/>
          </a:p>
          <a:p>
            <a:r>
              <a:rPr lang="en-US" sz="2800" dirty="0"/>
              <a:t>University of Hawaii – West Oahu</a:t>
            </a:r>
          </a:p>
          <a:p>
            <a:r>
              <a:rPr lang="en-US" sz="2800" dirty="0"/>
              <a:t>Email: </a:t>
            </a:r>
            <a:r>
              <a:rPr lang="en-US" sz="2800" dirty="0" err="1"/>
              <a:t>ajib@hawaii.edu</a:t>
            </a:r>
            <a:endParaRPr lang="en-US" sz="2800" dirty="0"/>
          </a:p>
          <a:p>
            <a:endParaRPr lang="en-US" sz="2800" dirty="0"/>
          </a:p>
        </p:txBody>
      </p:sp>
      <p:sp>
        <p:nvSpPr>
          <p:cNvPr id="25" name="TextBox 24"/>
          <p:cNvSpPr txBox="1"/>
          <p:nvPr/>
        </p:nvSpPr>
        <p:spPr>
          <a:xfrm>
            <a:off x="1706880" y="29146502"/>
            <a:ext cx="1937494" cy="746346"/>
          </a:xfrm>
          <a:prstGeom prst="rect">
            <a:avLst/>
          </a:prstGeom>
          <a:noFill/>
        </p:spPr>
        <p:txBody>
          <a:bodyPr wrap="none" lIns="68568" tIns="34284" rIns="68568" bIns="34284" rtlCol="0">
            <a:spAutoFit/>
          </a:bodyPr>
          <a:lstStyle/>
          <a:p>
            <a:r>
              <a:rPr lang="en-US" sz="4400" b="1" dirty="0"/>
              <a:t>Contact</a:t>
            </a:r>
          </a:p>
        </p:txBody>
      </p:sp>
      <p:sp>
        <p:nvSpPr>
          <p:cNvPr id="26" name="TextBox 25"/>
          <p:cNvSpPr txBox="1"/>
          <p:nvPr/>
        </p:nvSpPr>
        <p:spPr>
          <a:xfrm>
            <a:off x="21945600" y="30038039"/>
            <a:ext cx="19507200" cy="2194560"/>
          </a:xfrm>
          <a:prstGeom prst="rect">
            <a:avLst/>
          </a:prstGeom>
          <a:noFill/>
        </p:spPr>
        <p:txBody>
          <a:bodyPr wrap="square" lIns="68568" tIns="68568" rIns="68568" bIns="68568" numCol="1" spcCol="342842" rtlCol="0">
            <a:noAutofit/>
          </a:bodyPr>
          <a:lstStyle/>
          <a:p>
            <a:pPr marL="342842" indent="-342842">
              <a:buFont typeface="+mj-lt"/>
              <a:buAutoNum type="arabicPeriod"/>
            </a:pPr>
            <a:r>
              <a:rPr lang="en-US" sz="1400" dirty="0"/>
              <a:t>de </a:t>
            </a:r>
            <a:r>
              <a:rPr lang="en-US" sz="1400" dirty="0" err="1"/>
              <a:t>Carné</a:t>
            </a:r>
            <a:r>
              <a:rPr lang="en-US" sz="1400" dirty="0"/>
              <a:t> de </a:t>
            </a:r>
            <a:r>
              <a:rPr lang="en-US" sz="1400" dirty="0" err="1"/>
              <a:t>Carnavalet</a:t>
            </a:r>
            <a:r>
              <a:rPr lang="en-US" sz="1400" dirty="0"/>
              <a:t>, X., &amp; Mannan, M. (2014). From very weak to very strong: Analyzing password-strength meters. In Network and Distributed System Security Symposium (NDSS 2014). Internet Society.</a:t>
            </a:r>
          </a:p>
          <a:p>
            <a:pPr marL="342842" indent="-342842">
              <a:buFont typeface="+mj-lt"/>
              <a:buAutoNum type="arabicPeriod"/>
            </a:pPr>
            <a:r>
              <a:rPr lang="en-US" sz="1400" dirty="0"/>
              <a:t>Florencio, D., </a:t>
            </a:r>
            <a:r>
              <a:rPr lang="en-US" sz="1400" dirty="0" err="1"/>
              <a:t>Herley</a:t>
            </a:r>
            <a:r>
              <a:rPr lang="en-US" sz="1400" dirty="0"/>
              <a:t>, C., &amp; Coskun, B. (2007). Do strong web passwords accomplish anything? </a:t>
            </a:r>
            <a:r>
              <a:rPr lang="en-US" sz="1400" dirty="0" err="1"/>
              <a:t>HotSec</a:t>
            </a:r>
            <a:r>
              <a:rPr lang="en-US" sz="1400" dirty="0"/>
              <a:t>, 7(6), 159. </a:t>
            </a:r>
          </a:p>
          <a:p>
            <a:pPr marL="342842" indent="-342842">
              <a:buFont typeface="+mj-lt"/>
              <a:buAutoNum type="arabicPeriod"/>
            </a:pPr>
            <a:r>
              <a:rPr lang="en-US" sz="1400" dirty="0"/>
              <a:t>Han, A. L. F., Wong, D. F., &amp; Chao, L. S. (2014). Password cracking and countermeasures in computer security: A survey. </a:t>
            </a:r>
            <a:r>
              <a:rPr lang="en-US" sz="1400" dirty="0" err="1"/>
              <a:t>arXiv</a:t>
            </a:r>
            <a:r>
              <a:rPr lang="en-US" sz="1400" dirty="0"/>
              <a:t> preprint arXiv:1411.7803.</a:t>
            </a:r>
          </a:p>
          <a:p>
            <a:pPr marL="342842" indent="-342842">
              <a:buFont typeface="+mj-lt"/>
              <a:buAutoNum type="arabicPeriod"/>
            </a:pPr>
            <a:r>
              <a:rPr lang="en-US" sz="1400" dirty="0"/>
              <a:t>Kelley, P. G., </a:t>
            </a:r>
            <a:r>
              <a:rPr lang="en-US" sz="1400" dirty="0" err="1"/>
              <a:t>Komanduri</a:t>
            </a:r>
            <a:r>
              <a:rPr lang="en-US" sz="1400" dirty="0"/>
              <a:t>, S., Mazurek, M. L., Shay, R., </a:t>
            </a:r>
            <a:r>
              <a:rPr lang="en-US" sz="1400" dirty="0" err="1"/>
              <a:t>Vidas</a:t>
            </a:r>
            <a:r>
              <a:rPr lang="en-US" sz="1400" dirty="0"/>
              <a:t>, T., Bauer, L., ... &amp; Lopez, J. (2012, May). Guess again (and again and again): Measuring password strength by simulating password-cracking algorithms. In 2012 IEEE symposium on security and privacy (pp. 523-537). IEEE. </a:t>
            </a:r>
          </a:p>
          <a:p>
            <a:pPr marL="342842" indent="-342842">
              <a:buFont typeface="+mj-lt"/>
              <a:buAutoNum type="arabicPeriod"/>
            </a:pPr>
            <a:r>
              <a:rPr lang="en-US" sz="1400" dirty="0" err="1"/>
              <a:t>Keszthelyi</a:t>
            </a:r>
            <a:r>
              <a:rPr lang="en-US" sz="1400" dirty="0"/>
              <a:t>, A. (2013). About Password. Acta </a:t>
            </a:r>
            <a:r>
              <a:rPr lang="en-US" sz="1400" dirty="0" err="1"/>
              <a:t>Polytechnica</a:t>
            </a:r>
            <a:r>
              <a:rPr lang="en-US" sz="1400" dirty="0"/>
              <a:t> </a:t>
            </a:r>
            <a:r>
              <a:rPr lang="en-US" sz="1400" dirty="0" err="1"/>
              <a:t>Hungaria</a:t>
            </a:r>
            <a:r>
              <a:rPr lang="en-US" sz="1400" dirty="0"/>
              <a:t>, 10(6), 99-118. </a:t>
            </a:r>
          </a:p>
          <a:p>
            <a:pPr marL="342842" indent="-342842">
              <a:buFont typeface="+mj-lt"/>
              <a:buAutoNum type="arabicPeriod"/>
            </a:pPr>
            <a:r>
              <a:rPr lang="en-US" sz="1400" dirty="0"/>
              <a:t>Pittman, J. M., &amp; Robinson, N. (2020). Shades of Perception-User Factors in Identifying Password Strength. </a:t>
            </a:r>
            <a:r>
              <a:rPr lang="en-US" sz="1400" dirty="0" err="1"/>
              <a:t>arXiv</a:t>
            </a:r>
            <a:r>
              <a:rPr lang="en-US" sz="1400" dirty="0"/>
              <a:t> preprint arXiv:2001.04930. </a:t>
            </a:r>
          </a:p>
          <a:p>
            <a:pPr marL="342842" indent="-342842">
              <a:buFont typeface="+mj-lt"/>
              <a:buAutoNum type="arabicPeriod"/>
            </a:pPr>
            <a:r>
              <a:rPr lang="en-US" sz="1400" dirty="0"/>
              <a:t>Sanders, C. (2010). How I Cracked your Windows Password (Part 1). Retrieved from </a:t>
            </a:r>
            <a:r>
              <a:rPr lang="en-US" sz="1400" dirty="0" err="1"/>
              <a:t>WindowsSecurity.com</a:t>
            </a:r>
            <a:r>
              <a:rPr lang="en-US" sz="1400" dirty="0"/>
              <a:t>. </a:t>
            </a:r>
          </a:p>
          <a:p>
            <a:pPr marL="342842" indent="-342842">
              <a:buFont typeface="+mj-lt"/>
              <a:buAutoNum type="arabicPeriod"/>
            </a:pPr>
            <a:r>
              <a:rPr lang="en-US" sz="1400" dirty="0"/>
              <a:t>Summers, W. C., &amp; Bosworth, E. (2004, January). Password policy: the good, the bad, and the ugly. In Proceedings of the winter international </a:t>
            </a:r>
            <a:r>
              <a:rPr lang="en-US" sz="1400" dirty="0" err="1"/>
              <a:t>synposium</a:t>
            </a:r>
            <a:r>
              <a:rPr lang="en-US" sz="1400" dirty="0"/>
              <a:t> on Information and communication technologies (pp. 1-6).  </a:t>
            </a:r>
          </a:p>
          <a:p>
            <a:pPr marL="342842" indent="-342842">
              <a:buFont typeface="+mj-lt"/>
              <a:buAutoNum type="arabicPeriod"/>
            </a:pPr>
            <a:r>
              <a:rPr lang="en-US" sz="1400" dirty="0" err="1"/>
              <a:t>Varrone</a:t>
            </a:r>
            <a:r>
              <a:rPr lang="en-US" sz="1400" dirty="0"/>
              <a:t>, A. (2011). Ethical Hacking. </a:t>
            </a:r>
          </a:p>
          <a:p>
            <a:pPr marL="342842" indent="-342842">
              <a:buFont typeface="+mj-lt"/>
              <a:buAutoNum type="arabicPeriod"/>
            </a:pPr>
            <a:r>
              <a:rPr lang="en-US" sz="1400" dirty="0"/>
              <a:t> </a:t>
            </a:r>
            <a:r>
              <a:rPr lang="en-US" sz="1400" dirty="0" err="1"/>
              <a:t>Wiercioch</a:t>
            </a:r>
            <a:r>
              <a:rPr lang="en-US" sz="1400" dirty="0"/>
              <a:t>, A., Teufel, S., &amp; Teufel, B. (2018). The Authentication Dilemma. Journal of Communications, 13(8). </a:t>
            </a:r>
          </a:p>
          <a:p>
            <a:pPr marL="342842" indent="-342842">
              <a:buFont typeface="+mj-lt"/>
              <a:buAutoNum type="arabicPeriod"/>
            </a:pPr>
            <a:endParaRPr lang="en-US" sz="1400" dirty="0"/>
          </a:p>
        </p:txBody>
      </p:sp>
      <p:sp>
        <p:nvSpPr>
          <p:cNvPr id="27" name="TextBox 26"/>
          <p:cNvSpPr txBox="1"/>
          <p:nvPr/>
        </p:nvSpPr>
        <p:spPr>
          <a:xfrm>
            <a:off x="21945603" y="29146502"/>
            <a:ext cx="2703473" cy="746346"/>
          </a:xfrm>
          <a:prstGeom prst="rect">
            <a:avLst/>
          </a:prstGeom>
          <a:noFill/>
        </p:spPr>
        <p:txBody>
          <a:bodyPr wrap="none" lIns="68568" tIns="34284" rIns="68568" bIns="34284" rtlCol="0">
            <a:spAutoFit/>
          </a:bodyPr>
          <a:lstStyle/>
          <a:p>
            <a:r>
              <a:rPr lang="en-US" sz="4400" b="1" dirty="0"/>
              <a:t>References</a:t>
            </a:r>
          </a:p>
        </p:txBody>
      </p:sp>
      <p:sp>
        <p:nvSpPr>
          <p:cNvPr id="10" name="Text Box 189"/>
          <p:cNvSpPr txBox="1">
            <a:spLocks noChangeArrowheads="1"/>
          </p:cNvSpPr>
          <p:nvPr/>
        </p:nvSpPr>
        <p:spPr bwMode="auto">
          <a:xfrm>
            <a:off x="1463040" y="5257800"/>
            <a:ext cx="13167360" cy="9140917"/>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     In most cases, a password is what prevents a criminal from gaining unauthorized access to protected information. Online services that handle sensitive information require users to create passwords by following their criteria for selecting a strong password. The criterion can include meeting a certain length of characters that consist of uppercase letters, lowercase letters, numbers, and special characters. Meeting the criterion assists in making passwords harder but not impossible to be discovered by criminals.</a:t>
            </a:r>
          </a:p>
          <a:p>
            <a:pPr eaLnBrk="1" hangingPunct="1"/>
            <a:r>
              <a:rPr lang="en-US" sz="3200" dirty="0">
                <a:latin typeface="Calibri" pitchFamily="34" charset="0"/>
              </a:rPr>
              <a:t>	The results of this project intend to support the idea of how creating strong user password are essential for preventing unauthorized access to sensitive information and guide future studies in methods of increasing technical security:</a:t>
            </a:r>
          </a:p>
          <a:p>
            <a:pPr marL="457200" indent="-457200" eaLnBrk="1" hangingPunct="1">
              <a:buFont typeface="Arial" panose="020B0604020202020204" pitchFamily="34" charset="0"/>
              <a:buChar char="•"/>
            </a:pPr>
            <a:r>
              <a:rPr lang="en-US" sz="3200" dirty="0">
                <a:latin typeface="Calibri" pitchFamily="34" charset="0"/>
              </a:rPr>
              <a:t>Average users and corporations are the intended stakeholders that can benefit from this project</a:t>
            </a:r>
          </a:p>
          <a:p>
            <a:pPr marL="457200" indent="-457200" eaLnBrk="1" hangingPunct="1">
              <a:buFont typeface="Arial" panose="020B0604020202020204" pitchFamily="34" charset="0"/>
              <a:buChar char="•"/>
            </a:pPr>
            <a:r>
              <a:rPr lang="en-US" sz="3200" dirty="0">
                <a:latin typeface="Calibri" pitchFamily="34" charset="0"/>
              </a:rPr>
              <a:t>Average users can become more aware of how managing their passwords for accounts can impact the likelihood of criminals gaining access to sensitive information.</a:t>
            </a:r>
          </a:p>
          <a:p>
            <a:pPr marL="457200" indent="-457200" eaLnBrk="1" hangingPunct="1">
              <a:buFont typeface="Arial" panose="020B0604020202020204" pitchFamily="34" charset="0"/>
              <a:buChar char="•"/>
            </a:pPr>
            <a:r>
              <a:rPr lang="en-US" sz="3200" dirty="0">
                <a:latin typeface="Calibri" pitchFamily="34" charset="0"/>
              </a:rPr>
              <a:t>Corporations in establishing proper password guidelines for corporate accounts.</a:t>
            </a:r>
          </a:p>
        </p:txBody>
      </p:sp>
      <p:sp>
        <p:nvSpPr>
          <p:cNvPr id="32" name="Rectangle 31"/>
          <p:cNvSpPr/>
          <p:nvPr/>
        </p:nvSpPr>
        <p:spPr>
          <a:xfrm>
            <a:off x="1463040" y="45720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Abstract</a:t>
            </a:r>
          </a:p>
        </p:txBody>
      </p:sp>
      <p:sp>
        <p:nvSpPr>
          <p:cNvPr id="15" name="Text Box 194"/>
          <p:cNvSpPr txBox="1">
            <a:spLocks noChangeArrowheads="1"/>
          </p:cNvSpPr>
          <p:nvPr/>
        </p:nvSpPr>
        <p:spPr bwMode="auto">
          <a:xfrm>
            <a:off x="15361024" y="15936068"/>
            <a:ext cx="13167360" cy="5201377"/>
          </a:xfrm>
          <a:prstGeom prst="rect">
            <a:avLst/>
          </a:prstGeom>
          <a:solidFill>
            <a:schemeClr val="bg1"/>
          </a:solidFill>
          <a:ln w="12700">
            <a:solidFill>
              <a:schemeClr val="accent1">
                <a:lumMod val="75000"/>
              </a:schemeClr>
            </a:solid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    The amount of time to discover each password variation are as shown in Table 1. The password chosen as a baseline for this project was the word “password”. The baseline characteristics included a minimum length of eight characters in length containing only lowercase letters and the password was discovered using </a:t>
            </a:r>
            <a:r>
              <a:rPr lang="en-US" sz="3200" dirty="0" err="1">
                <a:latin typeface="Calibri" pitchFamily="34" charset="0"/>
              </a:rPr>
              <a:t>Hashcat</a:t>
            </a:r>
            <a:r>
              <a:rPr lang="en-US" sz="3200" dirty="0">
                <a:latin typeface="Calibri" pitchFamily="34" charset="0"/>
              </a:rPr>
              <a:t> in 39 seconds. The letter “p” in the second variation was converted to an uppercase letter which increased discovery time to three minutes and eight seconds. The letter “o” was changed to the number zero in the third variation which increased the discovery time to 8 minutes and 31 seconds. In the final variation, the letter “a” was changed to the “@” symbol which increased discovery time to 12 minutes and 17 seconds.</a:t>
            </a:r>
          </a:p>
        </p:txBody>
      </p:sp>
      <p:sp>
        <p:nvSpPr>
          <p:cNvPr id="33" name="Rectangle 32"/>
          <p:cNvSpPr/>
          <p:nvPr/>
        </p:nvSpPr>
        <p:spPr>
          <a:xfrm>
            <a:off x="1463040" y="15235153"/>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Introduction &amp; Research Question </a:t>
            </a:r>
          </a:p>
        </p:txBody>
      </p:sp>
      <p:sp>
        <p:nvSpPr>
          <p:cNvPr id="13" name="Text Box 192"/>
          <p:cNvSpPr txBox="1">
            <a:spLocks noChangeArrowheads="1"/>
          </p:cNvSpPr>
          <p:nvPr/>
        </p:nvSpPr>
        <p:spPr bwMode="auto">
          <a:xfrm>
            <a:off x="15361920" y="5257800"/>
            <a:ext cx="13167360" cy="9140917"/>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     The method used to collect data to support the theory for this project is through an experimental design. There will be four different passwords that will be tested. The complexity of each one will increase by adding a different characteristic to each password in combination with previous password characteristics. The characteristics are a length of at least eight characters, including lowercase letters and uppercase letters, numbers, and symbols. Each password was converted into an MD5 hash. The reason for using the hash of the passwords is because typically user passwords in systems are stored as hashes.</a:t>
            </a:r>
          </a:p>
          <a:p>
            <a:pPr eaLnBrk="1" hangingPunct="1"/>
            <a:r>
              <a:rPr lang="en-US" sz="3200" dirty="0">
                <a:latin typeface="Calibri" pitchFamily="34" charset="0"/>
              </a:rPr>
              <a:t>     The method of password cracking would simulate an offline attack. A password cracking tool called </a:t>
            </a:r>
            <a:r>
              <a:rPr lang="en-US" sz="3200" dirty="0" err="1">
                <a:latin typeface="Calibri" pitchFamily="34" charset="0"/>
              </a:rPr>
              <a:t>Hashcat</a:t>
            </a:r>
            <a:r>
              <a:rPr lang="en-US" sz="3200" dirty="0">
                <a:latin typeface="Calibri" pitchFamily="34" charset="0"/>
              </a:rPr>
              <a:t> was used to test the MD5 hashes. The passwords are going to be tested against </a:t>
            </a:r>
            <a:r>
              <a:rPr lang="en-US" sz="3200" dirty="0" err="1">
                <a:latin typeface="Calibri" pitchFamily="34" charset="0"/>
              </a:rPr>
              <a:t>Hashcat’s</a:t>
            </a:r>
            <a:r>
              <a:rPr lang="en-US" sz="3200" dirty="0">
                <a:latin typeface="Calibri" pitchFamily="34" charset="0"/>
              </a:rPr>
              <a:t> brute force attack mode with the use of a wordlist.</a:t>
            </a:r>
          </a:p>
          <a:p>
            <a:pPr eaLnBrk="1" hangingPunct="1"/>
            <a:r>
              <a:rPr lang="en-US" sz="3200" dirty="0">
                <a:latin typeface="Calibri" pitchFamily="34" charset="0"/>
              </a:rPr>
              <a:t>     The experiment was performed using the latest version of a virtualization software VMware Fusion installed on a MacBook Air laptop. A virtual machine was configured with the Kali Linux 2020 distribution that includes </a:t>
            </a:r>
            <a:r>
              <a:rPr lang="en-US" sz="3200" dirty="0" err="1">
                <a:latin typeface="Calibri" pitchFamily="34" charset="0"/>
              </a:rPr>
              <a:t>Hashcat</a:t>
            </a:r>
            <a:r>
              <a:rPr lang="en-US" sz="3200" dirty="0">
                <a:latin typeface="Calibri" pitchFamily="34" charset="0"/>
              </a:rPr>
              <a:t> to perform password recovery. Data collection included four password strings, MD5 values, and the time to discover each password. </a:t>
            </a:r>
          </a:p>
        </p:txBody>
      </p:sp>
      <p:sp>
        <p:nvSpPr>
          <p:cNvPr id="34" name="Rectangle 33"/>
          <p:cNvSpPr/>
          <p:nvPr/>
        </p:nvSpPr>
        <p:spPr>
          <a:xfrm>
            <a:off x="15361920" y="45720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Research Design &amp; Data Collection </a:t>
            </a:r>
          </a:p>
        </p:txBody>
      </p:sp>
      <p:sp>
        <p:nvSpPr>
          <p:cNvPr id="12" name="Text Box 191"/>
          <p:cNvSpPr txBox="1">
            <a:spLocks noChangeArrowheads="1"/>
          </p:cNvSpPr>
          <p:nvPr/>
        </p:nvSpPr>
        <p:spPr bwMode="auto">
          <a:xfrm>
            <a:off x="29260800" y="13016138"/>
            <a:ext cx="13167360" cy="6186262"/>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     As shown in the Graph 1, there is a positive linear relationship between the two variables. There was an increase in time to discover a password with each addition of a different characteristic. There is also a clear difference in duration when comparing the password with the lowest level of complexity to the password with the highest level of complexity. The time difference between the two variations was 11 minutes and 38 seconds. A detail that is interesting about the results is the time difference to discover the second password and the third password was 5 minutes and 23 seconds. The addition of a digit roughly doubled the amount of time required to discover the password. The time differences between the first variation and the second variation were two minutes and 29 seconds. The third variation and fourth variation had a time difference of three minutes and 46 seconds.</a:t>
            </a:r>
          </a:p>
        </p:txBody>
      </p:sp>
      <p:sp>
        <p:nvSpPr>
          <p:cNvPr id="35" name="Rectangle 34"/>
          <p:cNvSpPr/>
          <p:nvPr/>
        </p:nvSpPr>
        <p:spPr>
          <a:xfrm>
            <a:off x="29260800" y="12330338"/>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Discussion</a:t>
            </a:r>
          </a:p>
        </p:txBody>
      </p:sp>
      <p:sp>
        <p:nvSpPr>
          <p:cNvPr id="14" name="Text Box 193"/>
          <p:cNvSpPr txBox="1">
            <a:spLocks noChangeArrowheads="1"/>
          </p:cNvSpPr>
          <p:nvPr/>
        </p:nvSpPr>
        <p:spPr bwMode="auto">
          <a:xfrm>
            <a:off x="29260800" y="21163823"/>
            <a:ext cx="13167360" cy="5201377"/>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     In conclusion, the experiment produced results that support the hypothesis that length and complexity in passwords has an impact on the effectiveness of attack methods in terms of how likely an attacker may recover a password in a short or reasonable amount of time. There was a clear difference in the time required for </a:t>
            </a:r>
            <a:r>
              <a:rPr lang="en-US" sz="3200" dirty="0" err="1">
                <a:latin typeface="Calibri" pitchFamily="34" charset="0"/>
              </a:rPr>
              <a:t>Hashcat</a:t>
            </a:r>
            <a:r>
              <a:rPr lang="en-US" sz="3200" dirty="0">
                <a:latin typeface="Calibri" pitchFamily="34" charset="0"/>
              </a:rPr>
              <a:t> to discover the password with the lowest level and highest level of complexity. Also, the amount of time required to discover each password increased by two to three minutes after adding a new characteristic. The results from this experiment not only supports the proposed hypothesis but also helps to highlight the importance of passwords of sufficient complexity and length to secure user data.</a:t>
            </a:r>
          </a:p>
        </p:txBody>
      </p:sp>
      <p:sp>
        <p:nvSpPr>
          <p:cNvPr id="36" name="Rectangle 35"/>
          <p:cNvSpPr/>
          <p:nvPr/>
        </p:nvSpPr>
        <p:spPr>
          <a:xfrm>
            <a:off x="29260800" y="20478022"/>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Conclusions</a:t>
            </a:r>
          </a:p>
        </p:txBody>
      </p:sp>
      <p:sp>
        <p:nvSpPr>
          <p:cNvPr id="11" name="Text Box 190"/>
          <p:cNvSpPr txBox="1">
            <a:spLocks noChangeArrowheads="1"/>
          </p:cNvSpPr>
          <p:nvPr/>
        </p:nvSpPr>
        <p:spPr bwMode="auto">
          <a:xfrm>
            <a:off x="1463040" y="15920953"/>
            <a:ext cx="13167360" cy="9633360"/>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b="1" dirty="0">
                <a:latin typeface="+mn-lt"/>
              </a:rPr>
              <a:t>Introduction</a:t>
            </a:r>
          </a:p>
          <a:p>
            <a:pPr eaLnBrk="1" hangingPunct="1"/>
            <a:r>
              <a:rPr lang="en-US" sz="3200" dirty="0">
                <a:latin typeface="+mn-lt"/>
              </a:rPr>
              <a:t>    The use of passwords is the most common method of securing user data. Studies have shown that users tend to create weak or predictable passwords, especially when the user is not required to meet a certain criterion to create a strong password. Users who do not follow the criterion are vulnerable to guessing attacks or brute force attacks. In addition, there are many password cracking tools available online that are accessible to malicious actors. Malicious actors are aware of and take advantage of this trend. This has led to many cases of identity theft and financial fraud which can be difficult to recover from. Taking note of this trend in weak passwords presents the need to reinforce the requirement for users to follow the criterion for creating stronger passwords. </a:t>
            </a:r>
            <a:r>
              <a:rPr lang="en-US" sz="3200" dirty="0">
                <a:latin typeface="Calibri" pitchFamily="34" charset="0"/>
              </a:rPr>
              <a:t>The purpose of this project is to compare the amount of time required to generate and compare hash values corresponding to increasingly complex passwords to determine a potential match condition through the use of a well-known password cracking tool called </a:t>
            </a:r>
            <a:r>
              <a:rPr lang="en-US" sz="3200" dirty="0" err="1">
                <a:latin typeface="Calibri" pitchFamily="34" charset="0"/>
              </a:rPr>
              <a:t>Hashcat</a:t>
            </a:r>
            <a:r>
              <a:rPr lang="en-US" sz="3200" dirty="0">
                <a:latin typeface="Calibri" pitchFamily="34" charset="0"/>
              </a:rPr>
              <a:t>. </a:t>
            </a:r>
          </a:p>
          <a:p>
            <a:pPr eaLnBrk="1" hangingPunct="1"/>
            <a:endParaRPr lang="en-US" sz="3200" dirty="0">
              <a:latin typeface="+mn-lt"/>
            </a:endParaRPr>
          </a:p>
          <a:p>
            <a:pPr eaLnBrk="1" hangingPunct="1"/>
            <a:r>
              <a:rPr lang="en-US" sz="3200" b="1" dirty="0">
                <a:latin typeface="+mn-lt"/>
              </a:rPr>
              <a:t>Hypothesis</a:t>
            </a:r>
            <a:r>
              <a:rPr lang="en-US" sz="3200" dirty="0">
                <a:latin typeface="+mn-lt"/>
              </a:rPr>
              <a:t> </a:t>
            </a:r>
          </a:p>
          <a:p>
            <a:pPr eaLnBrk="1" hangingPunct="1"/>
            <a:r>
              <a:rPr lang="en-US" sz="3200" dirty="0">
                <a:latin typeface="+mn-lt"/>
              </a:rPr>
              <a:t>Password length and complexity has an impact on the effectiveness on password attack methods.</a:t>
            </a:r>
          </a:p>
        </p:txBody>
      </p:sp>
      <p:sp>
        <p:nvSpPr>
          <p:cNvPr id="45" name="Rectangle 44"/>
          <p:cNvSpPr/>
          <p:nvPr/>
        </p:nvSpPr>
        <p:spPr>
          <a:xfrm>
            <a:off x="15361024" y="15250268"/>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Results</a:t>
            </a:r>
          </a:p>
        </p:txBody>
      </p:sp>
      <p:sp>
        <p:nvSpPr>
          <p:cNvPr id="53" name="Text Box 180"/>
          <p:cNvSpPr txBox="1">
            <a:spLocks noChangeArrowheads="1"/>
          </p:cNvSpPr>
          <p:nvPr/>
        </p:nvSpPr>
        <p:spPr bwMode="auto">
          <a:xfrm>
            <a:off x="18881464" y="25393231"/>
            <a:ext cx="5669280"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400" b="1" dirty="0">
                <a:latin typeface="Calibri" pitchFamily="34" charset="0"/>
              </a:rPr>
              <a:t>Table 1. Durations recorded from testing</a:t>
            </a:r>
            <a:endParaRPr lang="en-US" sz="2400" dirty="0">
              <a:latin typeface="Calibri" pitchFamily="34" charset="0"/>
            </a:endParaRPr>
          </a:p>
        </p:txBody>
      </p:sp>
      <p:sp>
        <p:nvSpPr>
          <p:cNvPr id="37" name="Text Box 180"/>
          <p:cNvSpPr txBox="1">
            <a:spLocks noChangeArrowheads="1"/>
          </p:cNvSpPr>
          <p:nvPr/>
        </p:nvSpPr>
        <p:spPr bwMode="auto">
          <a:xfrm>
            <a:off x="32269649" y="10915231"/>
            <a:ext cx="6701170"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400" b="1" dirty="0">
                <a:latin typeface="Calibri" pitchFamily="34" charset="0"/>
              </a:rPr>
              <a:t>Graph 1.</a:t>
            </a:r>
            <a:r>
              <a:rPr lang="en-US" sz="2400" dirty="0">
                <a:latin typeface="Calibri" pitchFamily="34" charset="0"/>
              </a:rPr>
              <a:t> Results from Table 1 converted into a graph</a:t>
            </a:r>
          </a:p>
        </p:txBody>
      </p:sp>
      <p:pic>
        <p:nvPicPr>
          <p:cNvPr id="7" name="Picture 6" descr="Text&#10;&#10;Description automatically generated">
            <a:extLst>
              <a:ext uri="{FF2B5EF4-FFF2-40B4-BE49-F238E27FC236}">
                <a16:creationId xmlns:a16="http://schemas.microsoft.com/office/drawing/2014/main" xmlns="" id="{CEDAACE3-F27C-8441-A522-E9F63FC462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07640" y="22814563"/>
            <a:ext cx="13120744" cy="2301251"/>
          </a:xfrm>
          <a:prstGeom prst="rect">
            <a:avLst/>
          </a:prstGeom>
          <a:ln w="38100">
            <a:solidFill>
              <a:schemeClr val="accent1">
                <a:lumMod val="75000"/>
              </a:schemeClr>
            </a:solidFill>
          </a:ln>
          <a:effectLst>
            <a:outerShdw blurRad="228600" dist="177800" dir="5400000" algn="t" rotWithShape="0">
              <a:prstClr val="black">
                <a:alpha val="15000"/>
              </a:prstClr>
            </a:outerShdw>
          </a:effectLst>
        </p:spPr>
      </p:pic>
      <p:pic>
        <p:nvPicPr>
          <p:cNvPr id="9" name="Picture 8">
            <a:extLst>
              <a:ext uri="{FF2B5EF4-FFF2-40B4-BE49-F238E27FC236}">
                <a16:creationId xmlns:a16="http://schemas.microsoft.com/office/drawing/2014/main" xmlns="" id="{8E22108B-BB78-8742-9C3E-B9E0509175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49669" y="5022528"/>
            <a:ext cx="10141131" cy="5749154"/>
          </a:xfrm>
          <a:prstGeom prst="rect">
            <a:avLst/>
          </a:prstGeom>
          <a:ln w="38100">
            <a:solidFill>
              <a:schemeClr val="accent1">
                <a:lumMod val="75000"/>
              </a:schemeClr>
            </a:solidFill>
          </a:ln>
          <a:effectLst>
            <a:outerShdw blurRad="228600" dist="177800" dir="5400000" algn="t" rotWithShape="0">
              <a:prstClr val="black">
                <a:alpha val="15000"/>
              </a:prstClr>
            </a:outerShdw>
          </a:effectLst>
        </p:spPr>
      </p:pic>
      <p:grpSp>
        <p:nvGrpSpPr>
          <p:cNvPr id="23" name="Group 22">
            <a:extLst>
              <a:ext uri="{FF2B5EF4-FFF2-40B4-BE49-F238E27FC236}">
                <a16:creationId xmlns:a16="http://schemas.microsoft.com/office/drawing/2014/main" xmlns="" id="{4E3CBCF0-3FA6-7E45-AD63-EA494BA233B9}"/>
              </a:ext>
            </a:extLst>
          </p:cNvPr>
          <p:cNvGrpSpPr/>
          <p:nvPr/>
        </p:nvGrpSpPr>
        <p:grpSpPr>
          <a:xfrm>
            <a:off x="35844480" y="323182"/>
            <a:ext cx="8458200" cy="4493419"/>
            <a:chOff x="35844480" y="323182"/>
            <a:chExt cx="8458200" cy="4493419"/>
          </a:xfrm>
        </p:grpSpPr>
        <p:sp>
          <p:nvSpPr>
            <p:cNvPr id="22" name="Oval 21">
              <a:extLst>
                <a:ext uri="{FF2B5EF4-FFF2-40B4-BE49-F238E27FC236}">
                  <a16:creationId xmlns:a16="http://schemas.microsoft.com/office/drawing/2014/main" xmlns="" id="{8E03ED5E-25EC-1345-BE83-D5194CB8A39B}"/>
                </a:ext>
              </a:extLst>
            </p:cNvPr>
            <p:cNvSpPr/>
            <p:nvPr/>
          </p:nvSpPr>
          <p:spPr>
            <a:xfrm>
              <a:off x="39243000" y="990600"/>
              <a:ext cx="1498600" cy="1524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descr="A picture containing text&#10;&#10;Description automatically generated">
              <a:extLst>
                <a:ext uri="{FF2B5EF4-FFF2-40B4-BE49-F238E27FC236}">
                  <a16:creationId xmlns:a16="http://schemas.microsoft.com/office/drawing/2014/main" xmlns="" id="{CF3FAE13-73F6-AA45-923E-28A0281958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44480" y="323182"/>
              <a:ext cx="8458200" cy="4493419"/>
            </a:xfrm>
            <a:prstGeom prst="rect">
              <a:avLst/>
            </a:prstGeom>
          </p:spPr>
        </p:pic>
      </p:grpSp>
      <p:grpSp>
        <p:nvGrpSpPr>
          <p:cNvPr id="43" name="Group 42">
            <a:extLst>
              <a:ext uri="{FF2B5EF4-FFF2-40B4-BE49-F238E27FC236}">
                <a16:creationId xmlns:a16="http://schemas.microsoft.com/office/drawing/2014/main" xmlns="" id="{CBE922AD-D206-F042-8E7A-E4572E7FD6F8}"/>
              </a:ext>
            </a:extLst>
          </p:cNvPr>
          <p:cNvGrpSpPr/>
          <p:nvPr/>
        </p:nvGrpSpPr>
        <p:grpSpPr>
          <a:xfrm>
            <a:off x="-381000" y="475582"/>
            <a:ext cx="8458200" cy="4493419"/>
            <a:chOff x="35844480" y="323182"/>
            <a:chExt cx="8458200" cy="4493419"/>
          </a:xfrm>
        </p:grpSpPr>
        <p:sp>
          <p:nvSpPr>
            <p:cNvPr id="46" name="Oval 45">
              <a:extLst>
                <a:ext uri="{FF2B5EF4-FFF2-40B4-BE49-F238E27FC236}">
                  <a16:creationId xmlns:a16="http://schemas.microsoft.com/office/drawing/2014/main" xmlns="" id="{C30BB991-4316-5F48-9879-418F5BE0F493}"/>
                </a:ext>
              </a:extLst>
            </p:cNvPr>
            <p:cNvSpPr/>
            <p:nvPr/>
          </p:nvSpPr>
          <p:spPr>
            <a:xfrm>
              <a:off x="39243000" y="990600"/>
              <a:ext cx="1498600" cy="15240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descr="A picture containing text&#10;&#10;Description automatically generated">
              <a:extLst>
                <a:ext uri="{FF2B5EF4-FFF2-40B4-BE49-F238E27FC236}">
                  <a16:creationId xmlns:a16="http://schemas.microsoft.com/office/drawing/2014/main" xmlns="" id="{3A302E84-EBB1-1548-8EA8-32005F16E2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44480" y="323182"/>
              <a:ext cx="8458200" cy="4493419"/>
            </a:xfrm>
            <a:prstGeom prst="rect">
              <a:avLst/>
            </a:prstGeom>
          </p:spPr>
        </p:pic>
      </p:grpSp>
    </p:spTree>
    <p:extLst>
      <p:ext uri="{BB962C8B-B14F-4D97-AF65-F5344CB8AC3E}">
        <p14:creationId xmlns:p14="http://schemas.microsoft.com/office/powerpoint/2010/main" val="2251251862"/>
      </p:ext>
    </p:extLst>
  </p:cSld>
  <p:clrMapOvr>
    <a:masterClrMapping/>
  </p:clrMapOvr>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3156</TotalTime>
  <Words>1013</Words>
  <Application>Microsoft Macintosh PowerPoint</Application>
  <PresentationFormat>Custom</PresentationFormat>
  <Paragraphs>42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Genigraphics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36x48</dc:title>
  <dc:creator>Jay Larson</dc:creator>
  <dc:description>Quality poster printing
www.genigraphics.com
1-800-790-4001</dc:description>
  <cp:lastModifiedBy>Microsoft Office</cp:lastModifiedBy>
  <cp:revision>122</cp:revision>
  <cp:lastPrinted>2013-02-12T02:21:55Z</cp:lastPrinted>
  <dcterms:created xsi:type="dcterms:W3CDTF">2013-02-10T21:14:48Z</dcterms:created>
  <dcterms:modified xsi:type="dcterms:W3CDTF">2020-11-17T17:25:18Z</dcterms:modified>
</cp:coreProperties>
</file>