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x="6858000" cy="9144000"/>
  <p:embeddedFontLst>
    <p:embeddedFont>
      <p:font typeface="Economica"/>
      <p:regular r:id="rId18"/>
      <p:bold r:id="rId19"/>
      <p:italic r:id="rId20"/>
      <p:boldItalic r:id="rId21"/>
    </p:embeddedFont>
    <p:embeddedFont>
      <p:font typeface="Open Sans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Economica-italic.fntdata"/><Relationship Id="rId22" Type="http://schemas.openxmlformats.org/officeDocument/2006/relationships/font" Target="fonts/OpenSans-regular.fntdata"/><Relationship Id="rId21" Type="http://schemas.openxmlformats.org/officeDocument/2006/relationships/font" Target="fonts/Economica-boldItalic.fntdata"/><Relationship Id="rId24" Type="http://schemas.openxmlformats.org/officeDocument/2006/relationships/font" Target="fonts/OpenSans-italic.fntdata"/><Relationship Id="rId23" Type="http://schemas.openxmlformats.org/officeDocument/2006/relationships/font" Target="fonts/Open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5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Economica-bold.fntdata"/><Relationship Id="rId18" Type="http://schemas.openxmlformats.org/officeDocument/2006/relationships/font" Target="fonts/Economic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64c88a499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3" name="Google Shape;113;g64c88a499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649bbbe7f8_0_7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649bbbe7f8_0_7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649bbbe7f8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649bbbe7f8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649bbbe7f8_0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649bbbe7f8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649bbbe7f8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649bbbe7f8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649bbbe7f8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649bbbe7f8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64b7c23743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64b7c23743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4b7c23743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4b7c23743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64b7c23743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64b7c23743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64c83007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64c83007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64b7c23743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64b7c23743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2744013" y="756700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1" name="Google Shape;11;p2"/>
          <p:cNvSpPr/>
          <p:nvPr/>
        </p:nvSpPr>
        <p:spPr>
          <a:xfrm rot="10800000">
            <a:off x="5318350" y="32667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Font typeface="Economica"/>
              <a:buNone/>
              <a:defRPr sz="21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1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11"/>
          <p:cNvSpPr txBox="1"/>
          <p:nvPr>
            <p:ph hasCustomPrompt="1" type="title"/>
          </p:nvPr>
        </p:nvSpPr>
        <p:spPr>
          <a:xfrm>
            <a:off x="311700" y="957125"/>
            <a:ext cx="8520600" cy="212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0"/>
              <a:buNone/>
              <a:defRPr sz="16000">
                <a:solidFill>
                  <a:schemeClr val="lt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4" name="Google Shape;54;p11"/>
          <p:cNvSpPr txBox="1"/>
          <p:nvPr>
            <p:ph idx="1" type="body"/>
          </p:nvPr>
        </p:nvSpPr>
        <p:spPr>
          <a:xfrm>
            <a:off x="311700" y="316200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/>
          <p:nvPr/>
        </p:nvSpPr>
        <p:spPr>
          <a:xfrm flipH="1">
            <a:off x="7595938" y="4602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7" name="Google Shape;17;p3"/>
          <p:cNvSpPr/>
          <p:nvPr/>
        </p:nvSpPr>
        <p:spPr>
          <a:xfrm flipH="1" rot="10800000">
            <a:off x="466425" y="3558325"/>
            <a:ext cx="1081625" cy="1124950"/>
          </a:xfrm>
          <a:custGeom>
            <a:rect b="b" l="l" r="r" t="t"/>
            <a:pathLst>
              <a:path extrusionOk="0" h="44998" w="43265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cap="flat" cmpd="sng" w="28575">
            <a:solidFill>
              <a:schemeClr val="lt2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18" name="Google Shape;18;p3"/>
          <p:cNvSpPr txBox="1"/>
          <p:nvPr>
            <p:ph type="title"/>
          </p:nvPr>
        </p:nvSpPr>
        <p:spPr>
          <a:xfrm>
            <a:off x="773700" y="1806450"/>
            <a:ext cx="7596600" cy="1530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4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4" name="Google Shape;24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7" name="Google Shape;27;p5"/>
          <p:cNvSpPr txBox="1"/>
          <p:nvPr>
            <p:ph idx="1" type="body"/>
          </p:nvPr>
        </p:nvSpPr>
        <p:spPr>
          <a:xfrm>
            <a:off x="3117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2" type="body"/>
          </p:nvPr>
        </p:nvSpPr>
        <p:spPr>
          <a:xfrm>
            <a:off x="4832400" y="1225225"/>
            <a:ext cx="39999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6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35" name="Google Shape;35;p7"/>
          <p:cNvSpPr txBox="1"/>
          <p:nvPr>
            <p:ph idx="1" type="body"/>
          </p:nvPr>
        </p:nvSpPr>
        <p:spPr>
          <a:xfrm>
            <a:off x="311700" y="1399400"/>
            <a:ext cx="2808000" cy="2784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8"/>
          <p:cNvSpPr txBox="1"/>
          <p:nvPr>
            <p:ph type="title"/>
          </p:nvPr>
        </p:nvSpPr>
        <p:spPr>
          <a:xfrm>
            <a:off x="490250" y="450150"/>
            <a:ext cx="5878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3" name="Google Shape;43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" name="Google Shape;44;p9"/>
          <p:cNvSpPr txBox="1"/>
          <p:nvPr>
            <p:ph type="title"/>
          </p:nvPr>
        </p:nvSpPr>
        <p:spPr>
          <a:xfrm>
            <a:off x="265500" y="929275"/>
            <a:ext cx="4045200" cy="1786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" type="subTitle"/>
          </p:nvPr>
        </p:nvSpPr>
        <p:spPr>
          <a:xfrm>
            <a:off x="265500" y="2769001"/>
            <a:ext cx="4045200" cy="157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46" name="Google Shape;46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0"/>
          <p:cNvSpPr txBox="1"/>
          <p:nvPr>
            <p:ph idx="1" type="body"/>
          </p:nvPr>
        </p:nvSpPr>
        <p:spPr>
          <a:xfrm>
            <a:off x="319500" y="42189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Economica"/>
              <a:buNone/>
              <a:defRPr sz="2400">
                <a:latin typeface="Economica"/>
                <a:ea typeface="Economica"/>
                <a:cs typeface="Economica"/>
                <a:sym typeface="Economica"/>
              </a:defRPr>
            </a:lvl1pPr>
          </a:lstStyle>
          <a:p/>
        </p:txBody>
      </p:sp>
      <p:sp>
        <p:nvSpPr>
          <p:cNvPr id="50" name="Google Shape;50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lux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200"/>
              <a:buFont typeface="Economica"/>
              <a:buNone/>
              <a:defRPr sz="42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5225"/>
            <a:ext cx="8520600" cy="3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pen Sans"/>
              <a:buChar char="●"/>
              <a:defRPr sz="1800"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●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pen Sans"/>
              <a:buChar char="○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pen Sans"/>
              <a:buChar char="■"/>
              <a:defRPr>
                <a:solidFill>
                  <a:schemeClr val="dk1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Economica"/>
                <a:ea typeface="Economica"/>
                <a:cs typeface="Economica"/>
                <a:sym typeface="Economic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docs.google.com/spreadsheets/d/1h0J_TuMQGTsBtbDdf8CRXsabI25TAEjGZCgPHzKtdvk/edit#gid=2082658075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docs.google.com/document/d/1Ev42TEeEtcCGqMRDVLc5MEt6ptRzPk-_gryHK9oDlIY/edit?usp=shari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3"/>
          <p:cNvSpPr txBox="1"/>
          <p:nvPr>
            <p:ph type="ctrTitle"/>
          </p:nvPr>
        </p:nvSpPr>
        <p:spPr>
          <a:xfrm>
            <a:off x="3044700" y="1444255"/>
            <a:ext cx="3054600" cy="1537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Accreditation Update</a:t>
            </a:r>
            <a:endParaRPr/>
          </a:p>
        </p:txBody>
      </p:sp>
      <p:sp>
        <p:nvSpPr>
          <p:cNvPr id="63" name="Google Shape;63;p13"/>
          <p:cNvSpPr txBox="1"/>
          <p:nvPr>
            <p:ph idx="1" type="subTitle"/>
          </p:nvPr>
        </p:nvSpPr>
        <p:spPr>
          <a:xfrm>
            <a:off x="3044700" y="3116580"/>
            <a:ext cx="3054600" cy="701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Chancellor’s Advisory Council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October 8, 2019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2"/>
          <p:cNvSpPr txBox="1"/>
          <p:nvPr>
            <p:ph idx="1" type="body"/>
          </p:nvPr>
        </p:nvSpPr>
        <p:spPr>
          <a:xfrm>
            <a:off x="1706675" y="1225225"/>
            <a:ext cx="54240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5400000">
            <a:off x="1971075" y="-1241027"/>
            <a:ext cx="5415898" cy="775530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3"/>
          <p:cNvSpPr txBox="1"/>
          <p:nvPr>
            <p:ph type="title"/>
          </p:nvPr>
        </p:nvSpPr>
        <p:spPr>
          <a:xfrm>
            <a:off x="227100" y="13084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chemeClr val="lt2"/>
                </a:solidFill>
              </a:rPr>
              <a:t>Friendly Reminder</a:t>
            </a:r>
            <a:endParaRPr sz="6000">
              <a:solidFill>
                <a:schemeClr val="lt2"/>
              </a:solidFill>
            </a:endParaRPr>
          </a:p>
        </p:txBody>
      </p:sp>
      <p:sp>
        <p:nvSpPr>
          <p:cNvPr id="122" name="Google Shape;122;p23"/>
          <p:cNvSpPr txBox="1"/>
          <p:nvPr>
            <p:ph idx="1" type="body"/>
          </p:nvPr>
        </p:nvSpPr>
        <p:spPr>
          <a:xfrm>
            <a:off x="264000" y="2354050"/>
            <a:ext cx="8616000" cy="1528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December 15, 2019 - SSP Progress Report 1 due</a:t>
            </a:r>
            <a:endParaRPr sz="24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January 10, 2020 - CLRs completed in the fall due </a:t>
            </a:r>
            <a:endParaRPr sz="2400"/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4"/>
          <p:cNvSpPr txBox="1"/>
          <p:nvPr>
            <p:ph type="title"/>
          </p:nvPr>
        </p:nvSpPr>
        <p:spPr>
          <a:xfrm>
            <a:off x="2165550" y="2156100"/>
            <a:ext cx="48129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000000"/>
                </a:solidFill>
              </a:rPr>
              <a:t>Thank you…</a:t>
            </a:r>
            <a:r>
              <a:rPr lang="en" sz="6000">
                <a:solidFill>
                  <a:srgbClr val="000000"/>
                </a:solidFill>
              </a:rPr>
              <a:t>Really!</a:t>
            </a:r>
            <a:endParaRPr sz="60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4"/>
          <p:cNvSpPr txBox="1"/>
          <p:nvPr>
            <p:ph type="title"/>
          </p:nvPr>
        </p:nvSpPr>
        <p:spPr>
          <a:xfrm>
            <a:off x="311700" y="1344663"/>
            <a:ext cx="3366900" cy="10269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7200">
                <a:solidFill>
                  <a:schemeClr val="lt2"/>
                </a:solidFill>
              </a:rPr>
              <a:t>Thank you!</a:t>
            </a:r>
            <a:endParaRPr sz="7200">
              <a:solidFill>
                <a:schemeClr val="lt2"/>
              </a:solidFill>
            </a:endParaRPr>
          </a:p>
        </p:txBody>
      </p:sp>
      <p:sp>
        <p:nvSpPr>
          <p:cNvPr id="69" name="Google Shape;69;p14"/>
          <p:cNvSpPr txBox="1"/>
          <p:nvPr>
            <p:ph idx="1" type="body"/>
          </p:nvPr>
        </p:nvSpPr>
        <p:spPr>
          <a:xfrm>
            <a:off x="311700" y="2220538"/>
            <a:ext cx="8520600" cy="157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For all your patience and support as 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processes were created to address </a:t>
            </a:r>
            <a:endParaRPr sz="3000"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ACCJC Recommendations 1 and 2.</a:t>
            </a:r>
            <a:endParaRPr sz="3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type="title"/>
          </p:nvPr>
        </p:nvSpPr>
        <p:spPr>
          <a:xfrm>
            <a:off x="283350" y="47177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Spring and Summer 2019 Highlights </a:t>
            </a:r>
            <a:endParaRPr/>
          </a:p>
        </p:txBody>
      </p:sp>
      <p:sp>
        <p:nvSpPr>
          <p:cNvPr id="75" name="Google Shape;75;p15"/>
          <p:cNvSpPr txBox="1"/>
          <p:nvPr>
            <p:ph idx="1" type="body"/>
          </p:nvPr>
        </p:nvSpPr>
        <p:spPr>
          <a:xfrm>
            <a:off x="311700" y="1387350"/>
            <a:ext cx="8520600" cy="346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What has been accomplished?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Completed draft Continuous Improvement Plan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Launched Continuous Improvement Webpage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Launched Accreditation Updates Webpage</a:t>
            </a:r>
            <a:br>
              <a:rPr lang="en" sz="1800"/>
            </a:br>
            <a:endParaRPr sz="1800"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Created Integrated Planning Model for Student Success </a:t>
            </a:r>
            <a:endParaRPr b="1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0600" y="124050"/>
            <a:ext cx="6261847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4575" y="152400"/>
            <a:ext cx="6261847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7"/>
          <p:cNvSpPr/>
          <p:nvPr/>
        </p:nvSpPr>
        <p:spPr>
          <a:xfrm>
            <a:off x="3772200" y="233025"/>
            <a:ext cx="1866600" cy="1874700"/>
          </a:xfrm>
          <a:prstGeom prst="donut">
            <a:avLst>
              <a:gd fmla="val 500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90600" y="124050"/>
            <a:ext cx="6261847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8"/>
          <p:cNvSpPr/>
          <p:nvPr/>
        </p:nvSpPr>
        <p:spPr>
          <a:xfrm>
            <a:off x="1544825" y="1947525"/>
            <a:ext cx="6353400" cy="2932500"/>
          </a:xfrm>
          <a:prstGeom prst="donut">
            <a:avLst>
              <a:gd fmla="val 32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237900" y="3233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 1</a:t>
            </a:r>
            <a:endParaRPr/>
          </a:p>
        </p:txBody>
      </p:sp>
      <p:sp>
        <p:nvSpPr>
          <p:cNvPr id="98" name="Google Shape;98;p19"/>
          <p:cNvSpPr txBox="1"/>
          <p:nvPr>
            <p:ph idx="1" type="body"/>
          </p:nvPr>
        </p:nvSpPr>
        <p:spPr>
          <a:xfrm>
            <a:off x="311700" y="1345650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Continuous Improvement (Recommendation 1)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Integrated Planning Model Discussions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Student Success Pathway Plans 3.0 launched (CI + SSP) 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 u="sng">
                <a:solidFill>
                  <a:schemeClr val="hlink"/>
                </a:solidFill>
                <a:hlinkClick r:id="rId3"/>
              </a:rPr>
              <a:t>SSP Dashboard</a:t>
            </a:r>
            <a:r>
              <a:rPr lang="en" sz="1800"/>
              <a:t> created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AGOs, Councils, Plan Administrators - cross-collaboration meeting</a:t>
            </a:r>
            <a:br>
              <a:rPr lang="en" sz="1800"/>
            </a:b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0"/>
          <p:cNvSpPr txBox="1"/>
          <p:nvPr>
            <p:ph type="title"/>
          </p:nvPr>
        </p:nvSpPr>
        <p:spPr>
          <a:xfrm>
            <a:off x="311700" y="31592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Recommendation 2</a:t>
            </a:r>
            <a:endParaRPr/>
          </a:p>
        </p:txBody>
      </p:sp>
      <p:sp>
        <p:nvSpPr>
          <p:cNvPr id="104" name="Google Shape;104;p20"/>
          <p:cNvSpPr txBox="1"/>
          <p:nvPr>
            <p:ph idx="1" type="body"/>
          </p:nvPr>
        </p:nvSpPr>
        <p:spPr>
          <a:xfrm>
            <a:off x="311700" y="1446600"/>
            <a:ext cx="8520600" cy="335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SLO Assessments for Program Improvement (Recommendation 2)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CI + CLRs distributed, course coordinators identified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20% of CLRs identified</a:t>
            </a:r>
            <a:endParaRPr sz="1800"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LASRs created</a:t>
            </a:r>
            <a:endParaRPr sz="1800"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1"/>
          <p:cNvSpPr txBox="1"/>
          <p:nvPr>
            <p:ph type="title"/>
          </p:nvPr>
        </p:nvSpPr>
        <p:spPr>
          <a:xfrm>
            <a:off x="338350" y="1241575"/>
            <a:ext cx="8520600" cy="831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next?</a:t>
            </a:r>
            <a:endParaRPr/>
          </a:p>
        </p:txBody>
      </p:sp>
      <p:sp>
        <p:nvSpPr>
          <p:cNvPr id="110" name="Google Shape;110;p21"/>
          <p:cNvSpPr txBox="1"/>
          <p:nvPr>
            <p:ph idx="1" type="body"/>
          </p:nvPr>
        </p:nvSpPr>
        <p:spPr>
          <a:xfrm>
            <a:off x="285050" y="2133425"/>
            <a:ext cx="8520600" cy="176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u="sng">
                <a:solidFill>
                  <a:schemeClr val="hlink"/>
                </a:solidFill>
                <a:hlinkClick r:id="rId3"/>
              </a:rPr>
              <a:t>ARPD Process and Timeline</a:t>
            </a:r>
            <a:r>
              <a:rPr lang="en"/>
              <a:t> (CI + ARPD)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ARF Process </a:t>
            </a:r>
            <a:br>
              <a:rPr lang="en"/>
            </a:b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Luxe">
  <a:themeElements>
    <a:clrScheme name="Luxe">
      <a:dk1>
        <a:srgbClr val="000000"/>
      </a:dk1>
      <a:lt1>
        <a:srgbClr val="FFFFFF"/>
      </a:lt1>
      <a:dk2>
        <a:srgbClr val="B7B7B7"/>
      </a:dk2>
      <a:lt2>
        <a:srgbClr val="CCA677"/>
      </a:lt2>
      <a:accent1>
        <a:srgbClr val="5D4037"/>
      </a:accent1>
      <a:accent2>
        <a:srgbClr val="455A64"/>
      </a:accent2>
      <a:accent3>
        <a:srgbClr val="607D8B"/>
      </a:accent3>
      <a:accent4>
        <a:srgbClr val="78909C"/>
      </a:accent4>
      <a:accent5>
        <a:srgbClr val="57BB8A"/>
      </a:accent5>
      <a:accent6>
        <a:srgbClr val="DCE755"/>
      </a:accent6>
      <a:hlink>
        <a:srgbClr val="57BB8A"/>
      </a:hlink>
      <a:folHlink>
        <a:srgbClr val="57BB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