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6" roundtripDataSignature="AMtx7mgyI7kTTJb+PIOJcIZhD5TOjRxw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2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FEFEFE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3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3"/>
          <p:cNvSpPr txBox="1"/>
          <p:nvPr>
            <p:ph idx="1" type="body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FEFEFE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9" name="Google Shape;99;p23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FEFEFE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3" name="Google Shape;103;p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4" name="Google Shape;104;p23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4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4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FEFEFE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8" name="Google Shape;108;p2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5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FEFEFE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4" name="Google Shape;114;p25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FEFEFE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9" name="Google Shape;119;p25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/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6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23" name="Google Shape;123;p26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FEFEFE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7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7"/>
          <p:cNvSpPr txBox="1"/>
          <p:nvPr>
            <p:ph idx="1" type="body"/>
          </p:nvPr>
        </p:nvSpPr>
        <p:spPr>
          <a:xfrm rot="5400000">
            <a:off x="3035282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2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8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8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6" name="Google Shape;136;p2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14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14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26262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" name="Google Shape;29;p14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262626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" name="Google Shape;30;p14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31" name="Google Shape;31;p14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2" name="Google Shape;32;p14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14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14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5" name="Google Shape;35;p14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6" name="Google Shape;36;p14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14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" name="Google Shape;38;p14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FEFEFE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p1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5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6" name="Google Shape;46;p1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FEFEFE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2" name="Google Shape;52;p1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7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7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8" name="Google Shape;58;p17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8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5" name="Google Shape;65;p18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7" name="Google Shape;67;p18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8" name="Google Shape;68;p1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80" name="Google Shape;80;p2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1"/>
          <p:cNvSpPr/>
          <p:nvPr>
            <p:ph idx="2" type="pic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6" name="Google Shape;86;p21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7" name="Google Shape;87;p2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2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" name="Google Shape;7;p12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26262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" name="Google Shape;8;p12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262626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" name="Google Shape;9;p12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0" name="Google Shape;10;p12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Google Shape;11;p1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2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3" name="Google Shape;13;p12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4" name="Google Shape;14;p12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5" name="Google Shape;15;p12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2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1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8" name="Google Shape;18;p12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" name="Google Shape;19;p1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" name="Google Shape;20;p1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" name="Google Shape;21;p1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gif"/><Relationship Id="rId4" Type="http://schemas.openxmlformats.org/officeDocument/2006/relationships/image" Target="../media/image21.png"/><Relationship Id="rId5" Type="http://schemas.openxmlformats.org/officeDocument/2006/relationships/image" Target="../media/image25.png"/><Relationship Id="rId6" Type="http://schemas.openxmlformats.org/officeDocument/2006/relationships/image" Target="../media/image24.png"/><Relationship Id="rId7" Type="http://schemas.openxmlformats.org/officeDocument/2006/relationships/image" Target="../media/image2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gif"/><Relationship Id="rId4" Type="http://schemas.openxmlformats.org/officeDocument/2006/relationships/image" Target="../media/image9.png"/><Relationship Id="rId5" Type="http://schemas.openxmlformats.org/officeDocument/2006/relationships/image" Target="../media/image13.png"/><Relationship Id="rId6" Type="http://schemas.openxmlformats.org/officeDocument/2006/relationships/image" Target="../media/image7.png"/><Relationship Id="rId7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gif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gif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5" Type="http://schemas.openxmlformats.org/officeDocument/2006/relationships/image" Target="../media/image4.png"/><Relationship Id="rId6" Type="http://schemas.openxmlformats.org/officeDocument/2006/relationships/image" Target="../media/image11.png"/><Relationship Id="rId7" Type="http://schemas.openxmlformats.org/officeDocument/2006/relationships/image" Target="../media/image8.png"/><Relationship Id="rId8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gif"/><Relationship Id="rId4" Type="http://schemas.openxmlformats.org/officeDocument/2006/relationships/image" Target="../media/image10.png"/><Relationship Id="rId5" Type="http://schemas.openxmlformats.org/officeDocument/2006/relationships/image" Target="../media/image6.png"/><Relationship Id="rId6" Type="http://schemas.openxmlformats.org/officeDocument/2006/relationships/image" Target="../media/image15.png"/><Relationship Id="rId7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gif"/><Relationship Id="rId4" Type="http://schemas.openxmlformats.org/officeDocument/2006/relationships/image" Target="../media/image18.png"/><Relationship Id="rId5" Type="http://schemas.openxmlformats.org/officeDocument/2006/relationships/image" Target="../media/image17.png"/><Relationship Id="rId6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gif"/><Relationship Id="rId4" Type="http://schemas.openxmlformats.org/officeDocument/2006/relationships/image" Target="../media/image19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143" name="Google Shape;143;p1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1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"/>
          <p:cNvSpPr/>
          <p:nvPr/>
        </p:nvSpPr>
        <p:spPr>
          <a:xfrm>
            <a:off x="-244038" y="1823093"/>
            <a:ext cx="1268007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Structured Query Language in Action</a:t>
            </a:r>
            <a:endParaRPr b="1" i="0" sz="52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5" name="Google Shape;145;p1"/>
          <p:cNvSpPr/>
          <p:nvPr/>
        </p:nvSpPr>
        <p:spPr>
          <a:xfrm>
            <a:off x="1532089" y="2828835"/>
            <a:ext cx="912782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  <a:t>A practical example of using SQL to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  <a:t>solve problems in the work environment</a:t>
            </a:r>
            <a:endParaRPr/>
          </a:p>
        </p:txBody>
      </p:sp>
      <p:sp>
        <p:nvSpPr>
          <p:cNvPr id="146" name="Google Shape;146;p1"/>
          <p:cNvSpPr/>
          <p:nvPr/>
        </p:nvSpPr>
        <p:spPr>
          <a:xfrm>
            <a:off x="3444463" y="4340546"/>
            <a:ext cx="5032147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James Bautista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ICS 129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222" name="Google Shape;222;p10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63696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10"/>
          <p:cNvSpPr/>
          <p:nvPr/>
        </p:nvSpPr>
        <p:spPr>
          <a:xfrm>
            <a:off x="126642" y="122025"/>
            <a:ext cx="1193871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SQL to Manipulate Data (3) </a:t>
            </a:r>
            <a:endParaRPr b="1" sz="3200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4" name="Google Shape;22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6642" y="4739182"/>
            <a:ext cx="5213002" cy="199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612" y="747556"/>
            <a:ext cx="5876925" cy="222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6641" y="3108739"/>
            <a:ext cx="5848896" cy="1521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44171" y="706800"/>
            <a:ext cx="5997387" cy="602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232" name="Google Shape;232;p11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63696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11"/>
          <p:cNvSpPr/>
          <p:nvPr/>
        </p:nvSpPr>
        <p:spPr>
          <a:xfrm>
            <a:off x="3768279" y="2644170"/>
            <a:ext cx="465544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Mahalo!</a:t>
            </a:r>
            <a:endParaRPr b="1" sz="9600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151" name="Google Shape;151;p2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37938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"/>
          <p:cNvSpPr/>
          <p:nvPr/>
        </p:nvSpPr>
        <p:spPr>
          <a:xfrm>
            <a:off x="4520891" y="906523"/>
            <a:ext cx="3150221" cy="8925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Overview</a:t>
            </a:r>
            <a:endParaRPr b="1" i="0" sz="52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3" name="Google Shape;153;p2"/>
          <p:cNvSpPr/>
          <p:nvPr/>
        </p:nvSpPr>
        <p:spPr>
          <a:xfrm>
            <a:off x="228468" y="2119659"/>
            <a:ext cx="11963531" cy="38318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  <a:t>Current Workstation Inventory Worksheet</a:t>
            </a:r>
            <a:br>
              <a:rPr b="1" i="0" lang="en-US" sz="2700" u="none" cap="none" strike="noStrik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1" sz="2700" cap="none">
              <a:solidFill>
                <a:srgbClr val="FEFEFE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  <a:t>Define common database terminology</a:t>
            </a:r>
            <a:br>
              <a:rPr b="1" lang="en-US" sz="2700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1" sz="2700" cap="none">
              <a:solidFill>
                <a:srgbClr val="FEFEFE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  <a:t>Entity Relationship Diagrams (ERD)</a:t>
            </a:r>
            <a:br>
              <a:rPr b="1" lang="en-US" sz="2700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1" sz="2700" cap="none">
              <a:solidFill>
                <a:srgbClr val="FEFEFE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  <a:t>Design and create a relational database using the normalization process</a:t>
            </a:r>
            <a:br>
              <a:rPr b="1" lang="en-US" sz="2700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1" sz="2700" cap="none">
              <a:solidFill>
                <a:srgbClr val="FEFEFE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 cap="none">
                <a:solidFill>
                  <a:srgbClr val="FEFEFE"/>
                </a:solidFill>
                <a:latin typeface="Trebuchet MS"/>
                <a:ea typeface="Trebuchet MS"/>
                <a:cs typeface="Trebuchet MS"/>
                <a:sym typeface="Trebuchet MS"/>
              </a:rPr>
              <a:t>Use Structured Query Language (SQL) to manipulate data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158" name="Google Shape;158;p3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37938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"/>
          <p:cNvSpPr/>
          <p:nvPr/>
        </p:nvSpPr>
        <p:spPr>
          <a:xfrm>
            <a:off x="1102099" y="249700"/>
            <a:ext cx="9987799" cy="8925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Workstation Inventory in Excel</a:t>
            </a:r>
            <a:endParaRPr b="1" sz="5200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60" name="Google Shape;16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511" y="1352550"/>
            <a:ext cx="11544300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7173" y="2856813"/>
            <a:ext cx="11610977" cy="1269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7173" y="4344240"/>
            <a:ext cx="11229975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7173" y="5597554"/>
            <a:ext cx="8763000" cy="100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168" name="Google Shape;168;p4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63696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4"/>
          <p:cNvSpPr/>
          <p:nvPr/>
        </p:nvSpPr>
        <p:spPr>
          <a:xfrm>
            <a:off x="3012463" y="113416"/>
            <a:ext cx="616707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Common Database Terminology</a:t>
            </a:r>
            <a:endParaRPr b="1" sz="3200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0" name="Google Shape;170;p4"/>
          <p:cNvSpPr txBox="1"/>
          <p:nvPr/>
        </p:nvSpPr>
        <p:spPr>
          <a:xfrm>
            <a:off x="1349021" y="811606"/>
            <a:ext cx="9493955" cy="6463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Database: (Merriam-Wester) -  “A</a:t>
            </a:r>
            <a:r>
              <a:rPr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usually large collection of data organized especially for rapid search and </a:t>
            </a:r>
            <a:br>
              <a:rPr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         retrieval (as by a computer)”.</a:t>
            </a:r>
            <a:br>
              <a:rPr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Tables:  A logical vessel for storing data.</a:t>
            </a:r>
            <a:b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Query: Requests information from the database.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Attribute/Field: Column in  a table.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Record/Tuple: One row in a table.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Primary key: A column in a table that uniquely identifies a record.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Foreign key: Links tables together by being a primary key in one table.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Entity relationship: Defines the association between tables as one-to-one, one-to-many, or many-to-many.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Referential integrity:  Ensures accuracy and consistency of data within a relationship between tables.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Data Definition Language: creates/modifies data structures such as the database schemas and tables. 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Data Manipulation Language: inserts, updates, and delete records.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Data Query Language:  Performs queries on the database.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Normalization: (Wikipedia) The process of structuring a database to reduce data redundancy and improve data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                integrity.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175" name="Google Shape;175;p5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63696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5"/>
          <p:cNvSpPr/>
          <p:nvPr/>
        </p:nvSpPr>
        <p:spPr>
          <a:xfrm>
            <a:off x="3020478" y="102961"/>
            <a:ext cx="615104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Entity Relationship Diagram</a:t>
            </a:r>
            <a:endParaRPr b="1" sz="3600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77" name="Google Shape;17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40924" y="722597"/>
            <a:ext cx="7501567" cy="60324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182" name="Google Shape;182;p6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63696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6"/>
          <p:cNvSpPr/>
          <p:nvPr/>
        </p:nvSpPr>
        <p:spPr>
          <a:xfrm>
            <a:off x="126642" y="122025"/>
            <a:ext cx="1193871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Relational Database Using Normalization Process (1) </a:t>
            </a:r>
            <a:endParaRPr b="1" sz="3200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84" name="Google Shape;18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7860" y="706800"/>
            <a:ext cx="3582980" cy="1924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21805" y="3676425"/>
            <a:ext cx="3760270" cy="29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518281" y="706800"/>
            <a:ext cx="3495859" cy="3319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556451" y="4382643"/>
            <a:ext cx="3457689" cy="2265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621805" y="706800"/>
            <a:ext cx="3711034" cy="272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89581" y="2835027"/>
            <a:ext cx="4257848" cy="381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194" name="Google Shape;194;p7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63696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7"/>
          <p:cNvSpPr/>
          <p:nvPr/>
        </p:nvSpPr>
        <p:spPr>
          <a:xfrm>
            <a:off x="126642" y="122025"/>
            <a:ext cx="1193871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Relational Database Using Normalization Process (2) </a:t>
            </a:r>
            <a:endParaRPr b="1" sz="3200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96" name="Google Shape;19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14216" y="706798"/>
            <a:ext cx="4645203" cy="2950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32463" y="689285"/>
            <a:ext cx="4617376" cy="2968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14216" y="3923071"/>
            <a:ext cx="4347215" cy="2812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86612" y="3923071"/>
            <a:ext cx="5063227" cy="2812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204" name="Google Shape;204;p8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63696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8"/>
          <p:cNvSpPr/>
          <p:nvPr/>
        </p:nvSpPr>
        <p:spPr>
          <a:xfrm>
            <a:off x="126642" y="122025"/>
            <a:ext cx="1193871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SQL to Manipulate Data (1) </a:t>
            </a:r>
            <a:endParaRPr b="1" sz="3200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6" name="Google Shape;206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4144" y="706800"/>
            <a:ext cx="5040287" cy="2110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03979" y="706800"/>
            <a:ext cx="6661378" cy="602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6642" y="2949677"/>
            <a:ext cx="5056600" cy="378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213" name="Google Shape;213;p9"/>
          <p:cNvPicPr preferRelativeResize="0"/>
          <p:nvPr/>
        </p:nvPicPr>
        <p:blipFill rotWithShape="1">
          <a:blip r:embed="rId3">
            <a:alphaModFix amt="36000"/>
          </a:blip>
          <a:srcRect b="0" l="0" r="0" t="0"/>
          <a:stretch/>
        </p:blipFill>
        <p:spPr>
          <a:xfrm>
            <a:off x="8963696" y="1"/>
            <a:ext cx="3254062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9"/>
          <p:cNvSpPr/>
          <p:nvPr/>
        </p:nvSpPr>
        <p:spPr>
          <a:xfrm>
            <a:off x="126642" y="122025"/>
            <a:ext cx="1193871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SQL to Manipulate Data (2) </a:t>
            </a:r>
            <a:endParaRPr b="1" sz="3200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5" name="Google Shape;215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6642" y="726090"/>
            <a:ext cx="5448248" cy="2612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97245" y="3429000"/>
            <a:ext cx="10197509" cy="330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30159" y="726089"/>
            <a:ext cx="6335198" cy="25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2020-11-11T15:49:18Z</dcterms:created>
  <dc:creator>James Bautista</dc:creator>
</cp:coreProperties>
</file>