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6" roundtripDataSignature="AMtx7mhlwKMsb+oVa4OSFc0h2WASnQv4P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98" y="7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1"/>
        <p:cNvGrpSpPr/>
        <p:nvPr/>
      </p:nvGrpSpPr>
      <p:grpSpPr>
        <a:xfrm>
          <a:off x="0" y="0"/>
          <a:ext cx="0" cy="0"/>
          <a:chOff x="0" y="0"/>
          <a:chExt cx="0" cy="0"/>
        </a:xfrm>
      </p:grpSpPr>
      <p:sp>
        <p:nvSpPr>
          <p:cNvPr id="12" name="Google Shape;12;p3"/>
          <p:cNvSpPr/>
          <p:nvPr/>
        </p:nvSpPr>
        <p:spPr>
          <a:xfrm>
            <a:off x="11988800" y="0"/>
            <a:ext cx="203100" cy="6858000"/>
          </a:xfrm>
          <a:prstGeom prst="rect">
            <a:avLst/>
          </a:prstGeom>
          <a:solidFill>
            <a:srgbClr val="DBDBDB"/>
          </a:solidFill>
          <a:ln>
            <a:noFill/>
          </a:ln>
        </p:spPr>
        <p:txBody>
          <a:bodyPr spcFirstLastPara="1" wrap="square" lIns="14275" tIns="7125" rIns="14275" bIns="7125" anchor="ctr" anchorCtr="0">
            <a:noAutofit/>
          </a:bodyPr>
          <a:lstStyle/>
          <a:p>
            <a:pPr marL="0" marR="0" lvl="0" indent="0" algn="ctr" rtl="0">
              <a:spcBef>
                <a:spcPts val="0"/>
              </a:spcBef>
              <a:spcAft>
                <a:spcPts val="0"/>
              </a:spcAft>
              <a:buNone/>
            </a:pPr>
            <a:endParaRPr sz="375" b="0" i="0" u="none" strike="noStrike" cap="none">
              <a:solidFill>
                <a:schemeClr val="lt1"/>
              </a:solidFill>
              <a:latin typeface="Calibri"/>
              <a:ea typeface="Calibri"/>
              <a:cs typeface="Calibri"/>
              <a:sym typeface="Calibri"/>
            </a:endParaRPr>
          </a:p>
        </p:txBody>
      </p:sp>
      <p:sp>
        <p:nvSpPr>
          <p:cNvPr id="13" name="Google Shape;13;p3"/>
          <p:cNvSpPr/>
          <p:nvPr/>
        </p:nvSpPr>
        <p:spPr>
          <a:xfrm>
            <a:off x="-1" y="0"/>
            <a:ext cx="203100" cy="6858000"/>
          </a:xfrm>
          <a:prstGeom prst="rect">
            <a:avLst/>
          </a:prstGeom>
          <a:solidFill>
            <a:srgbClr val="DBDBDB"/>
          </a:solidFill>
          <a:ln>
            <a:noFill/>
          </a:ln>
        </p:spPr>
        <p:txBody>
          <a:bodyPr spcFirstLastPara="1" wrap="square" lIns="14275" tIns="7125" rIns="14275" bIns="7125" anchor="ctr" anchorCtr="0">
            <a:noAutofit/>
          </a:bodyPr>
          <a:lstStyle/>
          <a:p>
            <a:pPr marL="0" marR="0" lvl="0" indent="0" algn="ctr" rtl="0">
              <a:spcBef>
                <a:spcPts val="0"/>
              </a:spcBef>
              <a:spcAft>
                <a:spcPts val="0"/>
              </a:spcAft>
              <a:buNone/>
            </a:pPr>
            <a:endParaRPr sz="375" b="0" i="0" u="none" strike="noStrike" cap="none">
              <a:solidFill>
                <a:schemeClr val="lt1"/>
              </a:solidFill>
              <a:latin typeface="Calibri"/>
              <a:ea typeface="Calibri"/>
              <a:cs typeface="Calibri"/>
              <a:sym typeface="Calibri"/>
            </a:endParaRPr>
          </a:p>
        </p:txBody>
      </p:sp>
      <p:sp>
        <p:nvSpPr>
          <p:cNvPr id="14" name="Google Shape;14;p3"/>
          <p:cNvSpPr/>
          <p:nvPr/>
        </p:nvSpPr>
        <p:spPr>
          <a:xfrm>
            <a:off x="0" y="0"/>
            <a:ext cx="12192000" cy="857400"/>
          </a:xfrm>
          <a:prstGeom prst="rect">
            <a:avLst/>
          </a:prstGeom>
          <a:solidFill>
            <a:srgbClr val="2E75B5"/>
          </a:solidFill>
          <a:ln>
            <a:noFill/>
          </a:ln>
        </p:spPr>
        <p:txBody>
          <a:bodyPr spcFirstLastPara="1" wrap="square" lIns="14275" tIns="7125" rIns="14275" bIns="7125" anchor="ctr" anchorCtr="0">
            <a:noAutofit/>
          </a:bodyPr>
          <a:lstStyle/>
          <a:p>
            <a:pPr marL="0" marR="0" lvl="0" indent="0" algn="ctr" rtl="0">
              <a:spcBef>
                <a:spcPts val="0"/>
              </a:spcBef>
              <a:spcAft>
                <a:spcPts val="0"/>
              </a:spcAft>
              <a:buNone/>
            </a:pPr>
            <a:endParaRPr sz="375" b="0" i="0" u="none" strike="noStrike" cap="none">
              <a:solidFill>
                <a:schemeClr val="lt1"/>
              </a:solidFill>
              <a:latin typeface="Calibri"/>
              <a:ea typeface="Calibri"/>
              <a:cs typeface="Calibri"/>
              <a:sym typeface="Calibri"/>
            </a:endParaRPr>
          </a:p>
        </p:txBody>
      </p:sp>
      <p:sp>
        <p:nvSpPr>
          <p:cNvPr id="15" name="Google Shape;15;p3"/>
          <p:cNvSpPr/>
          <p:nvPr/>
        </p:nvSpPr>
        <p:spPr>
          <a:xfrm>
            <a:off x="0" y="6000750"/>
            <a:ext cx="12192000" cy="857400"/>
          </a:xfrm>
          <a:prstGeom prst="rect">
            <a:avLst/>
          </a:prstGeom>
          <a:solidFill>
            <a:srgbClr val="BBD6EE"/>
          </a:solidFill>
          <a:ln>
            <a:noFill/>
          </a:ln>
        </p:spPr>
        <p:txBody>
          <a:bodyPr spcFirstLastPara="1" wrap="square" lIns="14275" tIns="7125" rIns="14275" bIns="7125" anchor="ctr" anchorCtr="0">
            <a:noAutofit/>
          </a:bodyPr>
          <a:lstStyle/>
          <a:p>
            <a:pPr marL="0" marR="0" lvl="0" indent="0" algn="ctr" rtl="0">
              <a:spcBef>
                <a:spcPts val="0"/>
              </a:spcBef>
              <a:spcAft>
                <a:spcPts val="0"/>
              </a:spcAft>
              <a:buNone/>
            </a:pPr>
            <a:endParaRPr sz="375" b="0" i="0" u="none" strike="noStrike" cap="none">
              <a:solidFill>
                <a:schemeClr val="lt1"/>
              </a:solidFill>
              <a:latin typeface="Calibri"/>
              <a:ea typeface="Calibri"/>
              <a:cs typeface="Calibri"/>
              <a:sym typeface="Calibri"/>
            </a:endParaRPr>
          </a:p>
        </p:txBody>
      </p:sp>
      <p:sp>
        <p:nvSpPr>
          <p:cNvPr id="16" name="Google Shape;16;p3"/>
          <p:cNvSpPr/>
          <p:nvPr/>
        </p:nvSpPr>
        <p:spPr>
          <a:xfrm>
            <a:off x="-2921000" y="0"/>
            <a:ext cx="2667000" cy="6858000"/>
          </a:xfrm>
          <a:prstGeom prst="rect">
            <a:avLst/>
          </a:prstGeom>
          <a:solidFill>
            <a:srgbClr val="D8D8D8"/>
          </a:solidFill>
          <a:ln>
            <a:noFill/>
          </a:ln>
        </p:spPr>
        <p:txBody>
          <a:bodyPr spcFirstLastPara="1" wrap="square" lIns="35700" tIns="35700" rIns="35700" bIns="35700" anchor="t" anchorCtr="0">
            <a:noAutofit/>
          </a:bodyPr>
          <a:lstStyle/>
          <a:p>
            <a:pPr marL="0" marR="0" lvl="0" indent="0" algn="l" rtl="0">
              <a:spcBef>
                <a:spcPts val="0"/>
              </a:spcBef>
              <a:spcAft>
                <a:spcPts val="0"/>
              </a:spcAft>
              <a:buNone/>
            </a:pPr>
            <a:r>
              <a:rPr lang="en-US" sz="1500" b="0" i="0" u="none" strike="noStrike" cap="none">
                <a:solidFill>
                  <a:srgbClr val="7F7F7F"/>
                </a:solidFill>
                <a:latin typeface="Calibri"/>
                <a:ea typeface="Calibri"/>
                <a:cs typeface="Calibri"/>
                <a:sym typeface="Calibri"/>
              </a:rPr>
              <a:t>Poster Print Size:</a:t>
            </a:r>
            <a:endParaRPr sz="1500"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a:p>
          <a:p>
            <a:pPr marL="0" marR="0" lvl="0" indent="0" algn="l" rtl="0">
              <a:spcBef>
                <a:spcPts val="375"/>
              </a:spcBef>
              <a:spcAft>
                <a:spcPts val="0"/>
              </a:spcAft>
              <a:buNone/>
            </a:pPr>
            <a:r>
              <a:rPr lang="en-US" sz="1500" b="0" i="0" u="none" strike="noStrike" cap="none">
                <a:solidFill>
                  <a:srgbClr val="7F7F7F"/>
                </a:solidFill>
                <a:latin typeface="Calibri"/>
                <a:ea typeface="Calibri"/>
                <a:cs typeface="Calibri"/>
                <a:sym typeface="Calibri"/>
              </a:rPr>
              <a:t>Placeholders:</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marL="0" marR="0" lvl="0" indent="0" algn="l" rtl="0">
              <a:spcBef>
                <a:spcPts val="375"/>
              </a:spcBef>
              <a:spcAft>
                <a:spcPts val="0"/>
              </a:spcAft>
              <a:buNone/>
            </a:pPr>
            <a:r>
              <a:rPr lang="en-US" sz="1500" b="0" i="0" u="none" strike="noStrike" cap="none">
                <a:solidFill>
                  <a:srgbClr val="7F7F7F"/>
                </a:solidFill>
                <a:latin typeface="Calibri"/>
                <a:ea typeface="Calibri"/>
                <a:cs typeface="Calibri"/>
                <a:sym typeface="Calibri"/>
              </a:rPr>
              <a:t>Image Quality:</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You can place digital photos or logo art in your poster file by selecting the </a:t>
            </a:r>
            <a:r>
              <a:rPr lang="en-US" sz="1021" b="1" i="0" u="none" strike="noStrike" cap="none">
                <a:solidFill>
                  <a:srgbClr val="7F7F7F"/>
                </a:solidFill>
                <a:latin typeface="Calibri"/>
                <a:ea typeface="Calibri"/>
                <a:cs typeface="Calibri"/>
                <a:sym typeface="Calibri"/>
              </a:rPr>
              <a:t>Insert, Picture</a:t>
            </a:r>
            <a:r>
              <a:rPr lang="en-US" sz="1021"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1021" b="1" i="0" u="none" strike="noStrike" cap="none">
                <a:solidFill>
                  <a:srgbClr val="7F7F7F"/>
                </a:solidFill>
                <a:latin typeface="Calibri"/>
                <a:ea typeface="Calibri"/>
                <a:cs typeface="Calibri"/>
                <a:sym typeface="Calibri"/>
              </a:rPr>
              <a:t>150-200 pixels per inch in their final printed size</a:t>
            </a:r>
            <a:r>
              <a:rPr lang="en-US" sz="1021"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marL="0" marR="0" lvl="0" indent="0" algn="ctr" rtl="0">
              <a:spcBef>
                <a:spcPts val="375"/>
              </a:spcBef>
              <a:spcAft>
                <a:spcPts val="0"/>
              </a:spcAft>
              <a:buNone/>
            </a:pPr>
            <a:br>
              <a:rPr lang="en-US" sz="750" b="0" i="0" u="none" strike="noStrike" cap="none">
                <a:solidFill>
                  <a:srgbClr val="7F7F7F"/>
                </a:solidFill>
                <a:latin typeface="Calibri"/>
                <a:ea typeface="Calibri"/>
                <a:cs typeface="Calibri"/>
                <a:sym typeface="Calibri"/>
              </a:rPr>
            </a:br>
            <a:r>
              <a:rPr lang="en-US" sz="750" b="0" i="0" u="none" strike="noStrike" cap="non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12444872" y="0"/>
            <a:ext cx="2666573" cy="6860195"/>
            <a:chOff x="33832800" y="0"/>
            <a:chExt cx="12801600" cy="43891200"/>
          </a:xfrm>
        </p:grpSpPr>
        <p:sp>
          <p:nvSpPr>
            <p:cNvPr id="18" name="Google Shape;18;p3"/>
            <p:cNvSpPr/>
            <p:nvPr/>
          </p:nvSpPr>
          <p:spPr>
            <a:xfrm>
              <a:off x="33832800" y="0"/>
              <a:ext cx="12801600" cy="43891200"/>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spcBef>
                  <a:spcPts val="0"/>
                </a:spcBef>
                <a:spcAft>
                  <a:spcPts val="0"/>
                </a:spcAft>
                <a:buNone/>
              </a:pPr>
              <a:r>
                <a:rPr lang="en-US" sz="1500" b="0" i="0" u="none" strike="noStrike" cap="none">
                  <a:solidFill>
                    <a:srgbClr val="7F7F7F"/>
                  </a:solidFill>
                  <a:latin typeface="Calibri"/>
                  <a:ea typeface="Calibri"/>
                  <a:cs typeface="Calibri"/>
                  <a:sym typeface="Calibri"/>
                </a:rPr>
                <a:t>Change Color Theme:</a:t>
              </a:r>
              <a:endParaRPr sz="1500"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This template is designed to use the built-in color themes in the newer versions of PowerPoint.</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To change the color theme, select the </a:t>
              </a:r>
              <a:r>
                <a:rPr lang="en-US" sz="1021" b="1" i="0" u="none" strike="noStrike" cap="none">
                  <a:solidFill>
                    <a:srgbClr val="7F7F7F"/>
                  </a:solidFill>
                  <a:latin typeface="Calibri"/>
                  <a:ea typeface="Calibri"/>
                  <a:cs typeface="Calibri"/>
                  <a:sym typeface="Calibri"/>
                </a:rPr>
                <a:t>Design</a:t>
              </a:r>
              <a:r>
                <a:rPr lang="en-US" sz="1021" b="0" i="0" u="none" strike="noStrike" cap="none">
                  <a:solidFill>
                    <a:srgbClr val="7F7F7F"/>
                  </a:solidFill>
                  <a:latin typeface="Calibri"/>
                  <a:ea typeface="Calibri"/>
                  <a:cs typeface="Calibri"/>
                  <a:sym typeface="Calibri"/>
                </a:rPr>
                <a:t> tab, then select the </a:t>
              </a:r>
              <a:r>
                <a:rPr lang="en-US" sz="1021" b="1" i="0" u="none" strike="noStrike" cap="none">
                  <a:solidFill>
                    <a:srgbClr val="7F7F7F"/>
                  </a:solidFill>
                  <a:latin typeface="Calibri"/>
                  <a:ea typeface="Calibri"/>
                  <a:cs typeface="Calibri"/>
                  <a:sym typeface="Calibri"/>
                </a:rPr>
                <a:t>Colors</a:t>
              </a:r>
              <a:r>
                <a:rPr lang="en-US" sz="1021" b="0" i="0" u="none" strike="noStrike" cap="none">
                  <a:solidFill>
                    <a:srgbClr val="7F7F7F"/>
                  </a:solidFill>
                  <a:latin typeface="Calibri"/>
                  <a:ea typeface="Calibri"/>
                  <a:cs typeface="Calibri"/>
                  <a:sym typeface="Calibri"/>
                </a:rPr>
                <a:t> drop-down list.</a:t>
              </a:r>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marL="0" marR="0" lvl="0" indent="0" algn="l" rtl="0">
                <a:spcBef>
                  <a:spcPts val="375"/>
                </a:spcBef>
                <a:spcAft>
                  <a:spcPts val="0"/>
                </a:spcAft>
                <a:buNone/>
              </a:pPr>
              <a:r>
                <a:rPr lang="en-US" sz="1500" b="0" i="0" u="none" strike="noStrike" cap="none">
                  <a:solidFill>
                    <a:srgbClr val="7F7F7F"/>
                  </a:solidFill>
                  <a:latin typeface="Calibri"/>
                  <a:ea typeface="Calibri"/>
                  <a:cs typeface="Calibri"/>
                  <a:sym typeface="Calibri"/>
                </a:rPr>
                <a:t>Printing Your Poster:</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Once your poster file is ready, visit </a:t>
              </a:r>
              <a:r>
                <a:rPr lang="en-US" sz="1021" b="1" i="0" u="none" strike="noStrike" cap="none">
                  <a:solidFill>
                    <a:srgbClr val="7F7F7F"/>
                  </a:solidFill>
                  <a:latin typeface="Calibri"/>
                  <a:ea typeface="Calibri"/>
                  <a:cs typeface="Calibri"/>
                  <a:sym typeface="Calibri"/>
                </a:rPr>
                <a:t>www.genigraphics.com</a:t>
              </a:r>
              <a:r>
                <a:rPr lang="en-US" sz="1021"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marL="0" marR="0" lvl="0" indent="0" algn="l" rtl="0">
                <a:spcBef>
                  <a:spcPts val="375"/>
                </a:spcBef>
                <a:spcAft>
                  <a:spcPts val="0"/>
                </a:spcAft>
                <a:buNone/>
              </a:pPr>
              <a:r>
                <a:rPr lang="en-US" sz="1021"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marL="0" marR="0" lvl="0" indent="0" algn="l" rtl="0">
                <a:spcBef>
                  <a:spcPts val="375"/>
                </a:spcBef>
                <a:spcAft>
                  <a:spcPts val="0"/>
                </a:spcAft>
                <a:buNone/>
              </a:pPr>
              <a:endParaRPr sz="1021" b="0" i="0" u="none" strike="noStrike" cap="none">
                <a:solidFill>
                  <a:srgbClr val="7F7F7F"/>
                </a:solidFill>
                <a:latin typeface="Calibri"/>
                <a:ea typeface="Calibri"/>
                <a:cs typeface="Calibri"/>
                <a:sym typeface="Calibri"/>
              </a:endParaRPr>
            </a:p>
            <a:p>
              <a:pPr marL="0" marR="0" lvl="0" indent="0" algn="ctr" rtl="0">
                <a:spcBef>
                  <a:spcPts val="0"/>
                </a:spcBef>
                <a:spcAft>
                  <a:spcPts val="0"/>
                </a:spcAft>
                <a:buNone/>
              </a:pPr>
              <a:r>
                <a:rPr lang="en-US" sz="1021" b="0" i="0" u="none" strike="noStrike" cap="none">
                  <a:solidFill>
                    <a:srgbClr val="7F7F7F"/>
                  </a:solidFill>
                  <a:latin typeface="Calibri"/>
                  <a:ea typeface="Calibri"/>
                  <a:cs typeface="Calibri"/>
                  <a:sym typeface="Calibri"/>
                </a:rPr>
                <a:t>US and Canada:  1-800-790-4001</a:t>
              </a:r>
              <a:br>
                <a:rPr lang="en-US" sz="1021" b="0" i="0" u="none" strike="noStrike" cap="none">
                  <a:solidFill>
                    <a:srgbClr val="7F7F7F"/>
                  </a:solidFill>
                  <a:latin typeface="Calibri"/>
                  <a:ea typeface="Calibri"/>
                  <a:cs typeface="Calibri"/>
                  <a:sym typeface="Calibri"/>
                </a:rPr>
              </a:br>
              <a:r>
                <a:rPr lang="en-US" sz="1021" b="0" i="0" u="none" strike="noStrike" cap="none">
                  <a:solidFill>
                    <a:srgbClr val="7F7F7F"/>
                  </a:solidFill>
                  <a:latin typeface="Calibri"/>
                  <a:ea typeface="Calibri"/>
                  <a:cs typeface="Calibri"/>
                  <a:sym typeface="Calibri"/>
                </a:rPr>
                <a:t>Email: info@genigraphics.com</a:t>
              </a:r>
              <a:endParaRPr/>
            </a:p>
            <a:p>
              <a:pPr marL="0" marR="0" lvl="0" indent="0" algn="ctr" rtl="0">
                <a:spcBef>
                  <a:spcPts val="0"/>
                </a:spcBef>
                <a:spcAft>
                  <a:spcPts val="0"/>
                </a:spcAft>
                <a:buNone/>
              </a:pPr>
              <a:br>
                <a:rPr lang="en-US" sz="750" b="0" i="0" u="none" strike="noStrike" cap="none">
                  <a:solidFill>
                    <a:srgbClr val="7F7F7F"/>
                  </a:solidFill>
                  <a:latin typeface="Calibri"/>
                  <a:ea typeface="Calibri"/>
                  <a:cs typeface="Calibri"/>
                  <a:sym typeface="Calibri"/>
                </a:rPr>
              </a:br>
              <a:r>
                <a:rPr lang="en-US" sz="750" b="0" i="0" u="none" strike="noStrike" cap="non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a:stretch/>
        </p:blipFill>
        <p:spPr>
          <a:xfrm>
            <a:off x="10668000" y="6794500"/>
            <a:ext cx="1471510" cy="3873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1"/>
        <p:cNvGrpSpPr/>
        <p:nvPr/>
      </p:nvGrpSpPr>
      <p:grpSpPr>
        <a:xfrm>
          <a:off x="0" y="0"/>
          <a:ext cx="0" cy="0"/>
          <a:chOff x="0" y="0"/>
          <a:chExt cx="0" cy="0"/>
        </a:xfrm>
      </p:grpSpPr>
      <p:sp>
        <p:nvSpPr>
          <p:cNvPr id="72" name="Google Shape;72;p1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3" name="Google Shape;73;p1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1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75" name="Google Shape;75;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0" name="Google Shape;80;p1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 name="Google Shape;81;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6" name="Google Shape;86;p1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7" name="Google Shape;87;p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8" name="Google Shape;88;p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9" name="Google Shape;89;p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 name="Google Shape;23;p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4" name="Google Shape;24;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0" name="Google Shape;30;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6" name="Google Shape;36;p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7" name="Google Shape;37;p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8" name="Google Shape;38;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 name="Google Shape;41;p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2" name="Google Shape;42;p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5" name="Google Shape;45;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8" name="Google Shape;48;p8"/>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9" name="Google Shape;49;p8"/>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50" name="Google Shape;50;p8"/>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51" name="Google Shape;51;p8"/>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52" name="Google Shape;52;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 name="Google Shape;53;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4" name="Google Shape;54;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sp>
        <p:nvSpPr>
          <p:cNvPr id="56" name="Google Shape;56;p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8" name="Google Shape;58;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9" name="Google Shape;59;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 name="Google Shape;62;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3" name="Google Shape;63;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4"/>
        <p:cNvGrpSpPr/>
        <p:nvPr/>
      </p:nvGrpSpPr>
      <p:grpSpPr>
        <a:xfrm>
          <a:off x="0" y="0"/>
          <a:ext cx="0" cy="0"/>
          <a:chOff x="0" y="0"/>
          <a:chExt cx="0" cy="0"/>
        </a:xfrm>
      </p:grpSpPr>
      <p:sp>
        <p:nvSpPr>
          <p:cNvPr id="65" name="Google Shape;65;p11"/>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 name="Google Shape;66;p11"/>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67" name="Google Shape;67;p11"/>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68" name="Google Shape;68;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 name="Google Shape;69;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 name="Google Shape;70;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hyperlink" Target="mailto:brianana@hawaii.edu" TargetMode="Externa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5D0D0"/>
            </a:gs>
            <a:gs pos="100000">
              <a:srgbClr val="D96868"/>
            </a:gs>
          </a:gsLst>
          <a:lin ang="5400012" scaled="0"/>
        </a:gradFill>
        <a:effectLst/>
      </p:bgPr>
    </p:bg>
    <p:spTree>
      <p:nvGrpSpPr>
        <p:cNvPr id="1" name="Shape 93"/>
        <p:cNvGrpSpPr/>
        <p:nvPr/>
      </p:nvGrpSpPr>
      <p:grpSpPr>
        <a:xfrm>
          <a:off x="0" y="0"/>
          <a:ext cx="0" cy="0"/>
          <a:chOff x="0" y="0"/>
          <a:chExt cx="0" cy="0"/>
        </a:xfrm>
      </p:grpSpPr>
      <p:sp>
        <p:nvSpPr>
          <p:cNvPr id="94" name="Google Shape;94;p1"/>
          <p:cNvSpPr txBox="1"/>
          <p:nvPr/>
        </p:nvSpPr>
        <p:spPr>
          <a:xfrm>
            <a:off x="2667000" y="-79450"/>
            <a:ext cx="6858000" cy="452100"/>
          </a:xfrm>
          <a:prstGeom prst="rect">
            <a:avLst/>
          </a:prstGeom>
          <a:noFill/>
          <a:ln>
            <a:noFill/>
          </a:ln>
        </p:spPr>
        <p:txBody>
          <a:bodyPr spcFirstLastPara="1" wrap="square" lIns="28550" tIns="71425" rIns="28550" bIns="71425" anchor="ctr" anchorCtr="0">
            <a:spAutoFit/>
          </a:bodyPr>
          <a:lstStyle/>
          <a:p>
            <a:pPr marL="0" marR="0" lvl="0" indent="0" algn="ctr" rtl="0">
              <a:spcBef>
                <a:spcPts val="0"/>
              </a:spcBef>
              <a:spcAft>
                <a:spcPts val="0"/>
              </a:spcAft>
              <a:buNone/>
            </a:pPr>
            <a:r>
              <a:rPr lang="en-US" sz="2000" b="1" dirty="0">
                <a:latin typeface="Calibri"/>
                <a:ea typeface="Calibri"/>
                <a:cs typeface="Calibri"/>
                <a:sym typeface="Calibri"/>
              </a:rPr>
              <a:t>Implementing Games in Math Class</a:t>
            </a:r>
            <a:endParaRPr dirty="0"/>
          </a:p>
        </p:txBody>
      </p:sp>
      <p:sp>
        <p:nvSpPr>
          <p:cNvPr id="95" name="Google Shape;95;p1"/>
          <p:cNvSpPr txBox="1"/>
          <p:nvPr/>
        </p:nvSpPr>
        <p:spPr>
          <a:xfrm>
            <a:off x="2992519" y="6059895"/>
            <a:ext cx="404100" cy="155700"/>
          </a:xfrm>
          <a:prstGeom prst="rect">
            <a:avLst/>
          </a:prstGeom>
          <a:noFill/>
          <a:ln>
            <a:noFill/>
          </a:ln>
        </p:spPr>
        <p:txBody>
          <a:bodyPr spcFirstLastPara="1" wrap="square" lIns="14275" tIns="7125" rIns="14275" bIns="7125" anchor="t" anchorCtr="0">
            <a:spAutoFit/>
          </a:bodyPr>
          <a:lstStyle/>
          <a:p>
            <a:pPr marL="0" marR="0" lvl="0" indent="0" algn="l" rtl="0">
              <a:spcBef>
                <a:spcPts val="0"/>
              </a:spcBef>
              <a:spcAft>
                <a:spcPts val="0"/>
              </a:spcAft>
              <a:buNone/>
            </a:pPr>
            <a:r>
              <a:rPr lang="en-US" sz="917" b="1">
                <a:solidFill>
                  <a:schemeClr val="dk1"/>
                </a:solidFill>
                <a:latin typeface="Calibri"/>
                <a:ea typeface="Calibri"/>
                <a:cs typeface="Calibri"/>
                <a:sym typeface="Calibri"/>
              </a:rPr>
              <a:t>Contact</a:t>
            </a:r>
            <a:endParaRPr/>
          </a:p>
        </p:txBody>
      </p:sp>
      <p:sp>
        <p:nvSpPr>
          <p:cNvPr id="96" name="Google Shape;96;p1"/>
          <p:cNvSpPr txBox="1"/>
          <p:nvPr/>
        </p:nvSpPr>
        <p:spPr>
          <a:xfrm>
            <a:off x="4542440" y="5079285"/>
            <a:ext cx="3198224" cy="1060750"/>
          </a:xfrm>
          <a:prstGeom prst="rect">
            <a:avLst/>
          </a:prstGeom>
          <a:solidFill>
            <a:srgbClr val="FFFFFF"/>
          </a:solidFill>
          <a:ln w="9525" cap="flat" cmpd="sng">
            <a:solidFill>
              <a:srgbClr val="980000"/>
            </a:solidFill>
            <a:prstDash val="solid"/>
            <a:round/>
            <a:headEnd type="none" w="sm" len="sm"/>
            <a:tailEnd type="none" w="sm" len="sm"/>
          </a:ln>
        </p:spPr>
        <p:txBody>
          <a:bodyPr spcFirstLastPara="1" wrap="square" lIns="14275" tIns="14275" rIns="14275" bIns="14275" anchor="t" anchorCtr="0">
            <a:noAutofit/>
          </a:bodyPr>
          <a:lstStyle/>
          <a:p>
            <a:pPr marL="457200" lvl="0" indent="-285750" algn="l" rtl="0">
              <a:spcBef>
                <a:spcPts val="0"/>
              </a:spcBef>
              <a:spcAft>
                <a:spcPts val="0"/>
              </a:spcAft>
              <a:buSzPts val="900"/>
              <a:buFont typeface="Calibri"/>
              <a:buAutoNum type="arabicPeriod"/>
            </a:pPr>
            <a:r>
              <a:rPr lang="en-US" sz="700" dirty="0" err="1">
                <a:latin typeface="Calibri"/>
                <a:ea typeface="Calibri"/>
                <a:cs typeface="Calibri"/>
                <a:sym typeface="Calibri"/>
              </a:rPr>
              <a:t>Mcfeetors</a:t>
            </a:r>
            <a:r>
              <a:rPr lang="en-US" sz="700" dirty="0">
                <a:latin typeface="Calibri"/>
                <a:ea typeface="Calibri"/>
                <a:cs typeface="Calibri"/>
                <a:sym typeface="Calibri"/>
              </a:rPr>
              <a:t>, P. J., &amp; </a:t>
            </a:r>
            <a:r>
              <a:rPr lang="en-US" sz="700" dirty="0" err="1">
                <a:latin typeface="Calibri"/>
                <a:ea typeface="Calibri"/>
                <a:cs typeface="Calibri"/>
                <a:sym typeface="Calibri"/>
              </a:rPr>
              <a:t>Palfy</a:t>
            </a:r>
            <a:r>
              <a:rPr lang="en-US" sz="700" dirty="0">
                <a:latin typeface="Calibri"/>
                <a:ea typeface="Calibri"/>
                <a:cs typeface="Calibri"/>
                <a:sym typeface="Calibri"/>
              </a:rPr>
              <a:t>, K. (2017). Were in Math Class Playing Games, Not Playing Games in Math Class. </a:t>
            </a:r>
            <a:r>
              <a:rPr lang="en-US" sz="700" i="1" dirty="0">
                <a:latin typeface="Calibri"/>
                <a:ea typeface="Calibri"/>
                <a:cs typeface="Calibri"/>
                <a:sym typeface="Calibri"/>
              </a:rPr>
              <a:t>Mathematics Teaching in the Middle School</a:t>
            </a:r>
            <a:r>
              <a:rPr lang="en-US" sz="700" dirty="0">
                <a:latin typeface="Calibri"/>
                <a:ea typeface="Calibri"/>
                <a:cs typeface="Calibri"/>
                <a:sym typeface="Calibri"/>
              </a:rPr>
              <a:t>, </a:t>
            </a:r>
            <a:r>
              <a:rPr lang="en-US" sz="700" i="1" dirty="0">
                <a:latin typeface="Calibri"/>
                <a:ea typeface="Calibri"/>
                <a:cs typeface="Calibri"/>
                <a:sym typeface="Calibri"/>
              </a:rPr>
              <a:t>22</a:t>
            </a:r>
            <a:r>
              <a:rPr lang="en-US" sz="700" dirty="0">
                <a:latin typeface="Calibri"/>
                <a:ea typeface="Calibri"/>
                <a:cs typeface="Calibri"/>
                <a:sym typeface="Calibri"/>
              </a:rPr>
              <a:t>(9).</a:t>
            </a:r>
            <a:endParaRPr sz="700" dirty="0">
              <a:latin typeface="Calibri"/>
              <a:ea typeface="Calibri"/>
              <a:cs typeface="Calibri"/>
              <a:sym typeface="Calibri"/>
            </a:endParaRPr>
          </a:p>
          <a:p>
            <a:pPr marL="457200" lvl="0" indent="-285750" algn="l" rtl="0">
              <a:lnSpc>
                <a:spcPct val="100000"/>
              </a:lnSpc>
              <a:spcBef>
                <a:spcPts val="0"/>
              </a:spcBef>
              <a:spcAft>
                <a:spcPts val="0"/>
              </a:spcAft>
              <a:buSzPts val="900"/>
              <a:buFont typeface="Calibri"/>
              <a:buAutoNum type="arabicPeriod"/>
            </a:pPr>
            <a:r>
              <a:rPr lang="en-US" sz="700" dirty="0">
                <a:latin typeface="Calibri"/>
                <a:ea typeface="Calibri"/>
                <a:cs typeface="Calibri"/>
                <a:sym typeface="Calibri"/>
              </a:rPr>
              <a:t>Barreto, </a:t>
            </a:r>
            <a:r>
              <a:rPr lang="en-US" sz="700" dirty="0" err="1">
                <a:latin typeface="Calibri"/>
                <a:ea typeface="Calibri"/>
                <a:cs typeface="Calibri"/>
                <a:sym typeface="Calibri"/>
              </a:rPr>
              <a:t>Daisyane</a:t>
            </a:r>
            <a:r>
              <a:rPr lang="en-US" sz="700" dirty="0">
                <a:latin typeface="Calibri"/>
                <a:ea typeface="Calibri"/>
                <a:cs typeface="Calibri"/>
                <a:sym typeface="Calibri"/>
              </a:rPr>
              <a:t>, et al. (2018).“Motivation And Learning Engagement Through Playing Math Video Games.” </a:t>
            </a:r>
            <a:r>
              <a:rPr lang="en-US" sz="700" i="1" dirty="0">
                <a:latin typeface="Calibri"/>
                <a:ea typeface="Calibri"/>
                <a:cs typeface="Calibri"/>
                <a:sym typeface="Calibri"/>
              </a:rPr>
              <a:t>Malaysian Journal of Learning and Instruction</a:t>
            </a:r>
            <a:r>
              <a:rPr lang="en-US" sz="700" dirty="0">
                <a:latin typeface="Calibri"/>
                <a:ea typeface="Calibri"/>
                <a:cs typeface="Calibri"/>
                <a:sym typeface="Calibri"/>
              </a:rPr>
              <a:t>, 1–21.</a:t>
            </a:r>
            <a:endParaRPr sz="700" dirty="0">
              <a:latin typeface="Calibri"/>
              <a:ea typeface="Calibri"/>
              <a:cs typeface="Calibri"/>
              <a:sym typeface="Calibri"/>
            </a:endParaRPr>
          </a:p>
          <a:p>
            <a:pPr marL="457200" lvl="0" indent="-285750" algn="l" rtl="0">
              <a:lnSpc>
                <a:spcPct val="100000"/>
              </a:lnSpc>
              <a:spcBef>
                <a:spcPts val="0"/>
              </a:spcBef>
              <a:spcAft>
                <a:spcPts val="0"/>
              </a:spcAft>
              <a:buSzPts val="900"/>
              <a:buFont typeface="Calibri"/>
              <a:buAutoNum type="arabicPeriod"/>
            </a:pPr>
            <a:r>
              <a:rPr lang="en-US" sz="700" dirty="0">
                <a:latin typeface="Calibri"/>
                <a:ea typeface="Calibri"/>
                <a:cs typeface="Calibri"/>
                <a:sym typeface="Calibri"/>
              </a:rPr>
              <a:t>White, </a:t>
            </a:r>
            <a:r>
              <a:rPr lang="en-US" sz="700" dirty="0" err="1">
                <a:latin typeface="Calibri"/>
                <a:ea typeface="Calibri"/>
                <a:cs typeface="Calibri"/>
                <a:sym typeface="Calibri"/>
              </a:rPr>
              <a:t>Kyli</a:t>
            </a:r>
            <a:r>
              <a:rPr lang="en-US" sz="700" dirty="0">
                <a:latin typeface="Calibri"/>
                <a:ea typeface="Calibri"/>
                <a:cs typeface="Calibri"/>
                <a:sym typeface="Calibri"/>
              </a:rPr>
              <a:t>, and Leah P. </a:t>
            </a:r>
            <a:r>
              <a:rPr lang="en-US" sz="700" dirty="0" err="1">
                <a:latin typeface="Calibri"/>
                <a:ea typeface="Calibri"/>
                <a:cs typeface="Calibri"/>
                <a:sym typeface="Calibri"/>
              </a:rPr>
              <a:t>Mccoy</a:t>
            </a:r>
            <a:r>
              <a:rPr lang="en-US" sz="700" dirty="0">
                <a:latin typeface="Calibri"/>
                <a:ea typeface="Calibri"/>
                <a:cs typeface="Calibri"/>
                <a:sym typeface="Calibri"/>
              </a:rPr>
              <a:t>.(2019). “Effects of Game-Based Learning on Attitude and Achievement in Elementary Mathematics.” </a:t>
            </a:r>
            <a:r>
              <a:rPr lang="en-US" sz="700" i="1" dirty="0">
                <a:latin typeface="Calibri"/>
                <a:ea typeface="Calibri"/>
                <a:cs typeface="Calibri"/>
                <a:sym typeface="Calibri"/>
              </a:rPr>
              <a:t>Networks: An Online Journal for Teacher Research</a:t>
            </a:r>
            <a:r>
              <a:rPr lang="en-US" sz="700" dirty="0">
                <a:latin typeface="Calibri"/>
                <a:ea typeface="Calibri"/>
                <a:cs typeface="Calibri"/>
                <a:sym typeface="Calibri"/>
              </a:rPr>
              <a:t>, 1–17.</a:t>
            </a:r>
            <a:endParaRPr sz="900" u="sng" dirty="0">
              <a:solidFill>
                <a:schemeClr val="hlink"/>
              </a:solidFill>
            </a:endParaRPr>
          </a:p>
          <a:p>
            <a:pPr marL="71414" marR="0" lvl="0" indent="-52871" algn="l" rtl="0">
              <a:spcBef>
                <a:spcPts val="0"/>
              </a:spcBef>
              <a:spcAft>
                <a:spcPts val="0"/>
              </a:spcAft>
              <a:buClr>
                <a:schemeClr val="dk1"/>
              </a:buClr>
              <a:buSzPts val="292"/>
              <a:buFont typeface="Calibri"/>
              <a:buNone/>
            </a:pPr>
            <a:endParaRPr sz="292" dirty="0">
              <a:solidFill>
                <a:schemeClr val="dk1"/>
              </a:solidFill>
              <a:latin typeface="Calibri"/>
              <a:ea typeface="Calibri"/>
              <a:cs typeface="Calibri"/>
              <a:sym typeface="Calibri"/>
            </a:endParaRPr>
          </a:p>
        </p:txBody>
      </p:sp>
      <p:sp>
        <p:nvSpPr>
          <p:cNvPr id="97" name="Google Shape;97;p1"/>
          <p:cNvSpPr txBox="1"/>
          <p:nvPr/>
        </p:nvSpPr>
        <p:spPr>
          <a:xfrm>
            <a:off x="4542476" y="4909685"/>
            <a:ext cx="3198300" cy="155700"/>
          </a:xfrm>
          <a:prstGeom prst="rect">
            <a:avLst/>
          </a:prstGeom>
          <a:gradFill>
            <a:gsLst>
              <a:gs pos="0">
                <a:srgbClr val="DB0000"/>
              </a:gs>
              <a:gs pos="100000">
                <a:srgbClr val="540303"/>
              </a:gs>
            </a:gsLst>
            <a:lin ang="5400012" scaled="0"/>
          </a:gradFill>
          <a:ln w="9525" cap="flat" cmpd="sng">
            <a:solidFill>
              <a:srgbClr val="980000"/>
            </a:solidFill>
            <a:prstDash val="solid"/>
            <a:round/>
            <a:headEnd type="none" w="sm" len="sm"/>
            <a:tailEnd type="none" w="sm" len="sm"/>
          </a:ln>
        </p:spPr>
        <p:txBody>
          <a:bodyPr spcFirstLastPara="1" wrap="square" lIns="14275" tIns="7125" rIns="14275" bIns="7125" anchor="t" anchorCtr="0">
            <a:spAutoFit/>
          </a:bodyPr>
          <a:lstStyle/>
          <a:p>
            <a:pPr marL="0" marR="0" lvl="0" indent="0" algn="ctr" rtl="0">
              <a:spcBef>
                <a:spcPts val="0"/>
              </a:spcBef>
              <a:spcAft>
                <a:spcPts val="0"/>
              </a:spcAft>
              <a:buNone/>
            </a:pPr>
            <a:r>
              <a:rPr lang="en-US" sz="917" b="1" dirty="0">
                <a:solidFill>
                  <a:srgbClr val="FFFFFF"/>
                </a:solidFill>
                <a:latin typeface="Calibri"/>
                <a:ea typeface="Calibri"/>
                <a:cs typeface="Calibri"/>
                <a:sym typeface="Calibri"/>
              </a:rPr>
              <a:t>References</a:t>
            </a:r>
            <a:endParaRPr b="1" dirty="0">
              <a:solidFill>
                <a:srgbClr val="FFFFFF"/>
              </a:solidFill>
            </a:endParaRPr>
          </a:p>
        </p:txBody>
      </p:sp>
      <p:sp>
        <p:nvSpPr>
          <p:cNvPr id="98" name="Google Shape;98;p1"/>
          <p:cNvSpPr txBox="1"/>
          <p:nvPr/>
        </p:nvSpPr>
        <p:spPr>
          <a:xfrm>
            <a:off x="605300" y="1127575"/>
            <a:ext cx="3198300" cy="3381644"/>
          </a:xfrm>
          <a:prstGeom prst="rect">
            <a:avLst/>
          </a:prstGeom>
          <a:solidFill>
            <a:schemeClr val="lt1"/>
          </a:solidFill>
          <a:ln w="12700" cap="flat" cmpd="sng">
            <a:solidFill>
              <a:srgbClr val="980000"/>
            </a:solidFill>
            <a:prstDash val="solid"/>
            <a:round/>
            <a:headEnd type="none" w="sm" len="sm"/>
            <a:tailEnd type="none" w="sm" len="sm"/>
          </a:ln>
        </p:spPr>
        <p:txBody>
          <a:bodyPr spcFirstLastPara="1" wrap="square" lIns="28550" tIns="28550" rIns="28550" bIns="28550" anchor="t" anchorCtr="0">
            <a:spAutoFit/>
          </a:bodyPr>
          <a:lstStyle/>
          <a:p>
            <a:pPr marL="0" marR="0" lvl="0" indent="0" algn="l" rtl="0">
              <a:spcBef>
                <a:spcPts val="0"/>
              </a:spcBef>
              <a:spcAft>
                <a:spcPts val="0"/>
              </a:spcAft>
              <a:buNone/>
            </a:pPr>
            <a:r>
              <a:rPr lang="en-US" sz="900" dirty="0">
                <a:solidFill>
                  <a:schemeClr val="dk1"/>
                </a:solidFill>
                <a:latin typeface="Calibri"/>
                <a:ea typeface="Calibri"/>
                <a:cs typeface="Calibri"/>
                <a:sym typeface="Calibri"/>
              </a:rPr>
              <a:t>With games being such a huge source of fun and excitement, educators are interested in understanding children’s motivation for using games in the classroom. This study explores the motivation and engagement levels in playing and introducing game-based learning in mathematics. Although some people may think having games be used in the classroom looks more like a social gathering,  it’s simply the opposite. While playing games, students are forming conjectures, explaining moves, and justifying their strategies. The popularity of games is evident as a research done proves that 60% of youth play video games on a daily basis. This enormous amount, already displays the love of games that we can simply use in our math classes (</a:t>
            </a:r>
            <a:r>
              <a:rPr lang="en-US" sz="900" dirty="0" err="1">
                <a:solidFill>
                  <a:schemeClr val="dk1"/>
                </a:solidFill>
                <a:latin typeface="Calibri"/>
                <a:ea typeface="Calibri"/>
                <a:cs typeface="Calibri"/>
                <a:sym typeface="Calibri"/>
              </a:rPr>
              <a:t>Mcfeetors</a:t>
            </a:r>
            <a:r>
              <a:rPr lang="en-US" sz="900" dirty="0">
                <a:solidFill>
                  <a:schemeClr val="dk1"/>
                </a:solidFill>
                <a:latin typeface="Calibri"/>
                <a:ea typeface="Calibri"/>
                <a:cs typeface="Calibri"/>
                <a:sym typeface="Calibri"/>
              </a:rPr>
              <a:t>, 2017).</a:t>
            </a:r>
            <a:endParaRPr sz="9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200" b="0" u="none" dirty="0">
              <a:solidFill>
                <a:schemeClr val="dk1"/>
              </a:solidFill>
              <a:latin typeface="Calibri"/>
              <a:ea typeface="Calibri"/>
              <a:cs typeface="Calibri"/>
              <a:sym typeface="Calibri"/>
            </a:endParaRPr>
          </a:p>
        </p:txBody>
      </p:sp>
      <p:sp>
        <p:nvSpPr>
          <p:cNvPr id="99" name="Google Shape;99;p1"/>
          <p:cNvSpPr/>
          <p:nvPr/>
        </p:nvSpPr>
        <p:spPr>
          <a:xfrm>
            <a:off x="605289" y="957122"/>
            <a:ext cx="3198225" cy="157473"/>
          </a:xfrm>
          <a:prstGeom prst="rect">
            <a:avLst/>
          </a:prstGeom>
          <a:gradFill>
            <a:gsLst>
              <a:gs pos="0">
                <a:srgbClr val="DB0000"/>
              </a:gs>
              <a:gs pos="100000">
                <a:srgbClr val="540303"/>
              </a:gs>
            </a:gsLst>
            <a:lin ang="5400012" scaled="0"/>
          </a:gradFill>
          <a:ln w="12700" cap="flat" cmpd="sng">
            <a:solidFill>
              <a:srgbClr val="98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Abstract</a:t>
            </a:r>
            <a:endParaRPr b="1"/>
          </a:p>
        </p:txBody>
      </p:sp>
      <p:sp>
        <p:nvSpPr>
          <p:cNvPr id="100" name="Google Shape;100;p1"/>
          <p:cNvSpPr txBox="1"/>
          <p:nvPr/>
        </p:nvSpPr>
        <p:spPr>
          <a:xfrm>
            <a:off x="4559188" y="1127563"/>
            <a:ext cx="3198300" cy="1289100"/>
          </a:xfrm>
          <a:prstGeom prst="rect">
            <a:avLst/>
          </a:prstGeom>
          <a:solidFill>
            <a:schemeClr val="lt1"/>
          </a:solidFill>
          <a:ln w="12700" cap="flat" cmpd="sng">
            <a:solidFill>
              <a:srgbClr val="980000"/>
            </a:solidFill>
            <a:prstDash val="solid"/>
            <a:round/>
            <a:headEnd type="none" w="sm" len="sm"/>
            <a:tailEnd type="none" w="sm" len="sm"/>
          </a:ln>
        </p:spPr>
        <p:txBody>
          <a:bodyPr spcFirstLastPara="1" wrap="square" lIns="28550" tIns="28550" rIns="28550" bIns="28550" anchor="t" anchorCtr="0">
            <a:spAutoFit/>
          </a:bodyPr>
          <a:lstStyle/>
          <a:p>
            <a:pPr marL="0" marR="0" lvl="0" indent="0" algn="l" rtl="0">
              <a:spcBef>
                <a:spcPts val="0"/>
              </a:spcBef>
              <a:spcAft>
                <a:spcPts val="0"/>
              </a:spcAft>
              <a:buNone/>
            </a:pPr>
            <a:r>
              <a:rPr lang="en-US" sz="900" dirty="0">
                <a:solidFill>
                  <a:schemeClr val="dk1"/>
                </a:solidFill>
                <a:latin typeface="Calibri"/>
                <a:ea typeface="Calibri"/>
                <a:cs typeface="Calibri"/>
                <a:sym typeface="Calibri"/>
              </a:rPr>
              <a:t>Below is a graph that is taken from Effects of Game-Based Learning on Attitude and Achievement in Elementary Mathematics.” </a:t>
            </a:r>
            <a:r>
              <a:rPr lang="en-US" sz="900" i="1" dirty="0">
                <a:solidFill>
                  <a:schemeClr val="dk1"/>
                </a:solidFill>
                <a:latin typeface="Calibri"/>
                <a:ea typeface="Calibri"/>
                <a:cs typeface="Calibri"/>
                <a:sym typeface="Calibri"/>
              </a:rPr>
              <a:t>Networks: An Online Journal for Teacher Research.</a:t>
            </a:r>
            <a:r>
              <a:rPr lang="en-US" sz="900" dirty="0">
                <a:solidFill>
                  <a:schemeClr val="dk1"/>
                </a:solidFill>
                <a:latin typeface="Calibri"/>
                <a:ea typeface="Calibri"/>
                <a:cs typeface="Calibri"/>
                <a:sym typeface="Calibri"/>
              </a:rPr>
              <a:t> The research that was conducted studied the game-based learning as 5th grade math students completed a unit based on ordered pairs implementing game-based lessons. Three tests were taken, pre-test, mid-test, post-test. Results showed that students attitudes improved toward math as well as achievement scores increased. </a:t>
            </a:r>
            <a:endParaRPr sz="9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667" b="0" u="none" dirty="0">
              <a:solidFill>
                <a:schemeClr val="dk1"/>
              </a:solidFill>
              <a:latin typeface="Calibri"/>
              <a:ea typeface="Calibri"/>
              <a:cs typeface="Calibri"/>
              <a:sym typeface="Calibri"/>
            </a:endParaRPr>
          </a:p>
        </p:txBody>
      </p:sp>
      <p:sp>
        <p:nvSpPr>
          <p:cNvPr id="101" name="Google Shape;101;p1"/>
          <p:cNvSpPr/>
          <p:nvPr/>
        </p:nvSpPr>
        <p:spPr>
          <a:xfrm>
            <a:off x="605252" y="2971876"/>
            <a:ext cx="3198300" cy="168000"/>
          </a:xfrm>
          <a:prstGeom prst="rect">
            <a:avLst/>
          </a:prstGeom>
          <a:gradFill>
            <a:gsLst>
              <a:gs pos="0">
                <a:srgbClr val="DB0000"/>
              </a:gs>
              <a:gs pos="100000">
                <a:srgbClr val="540303"/>
              </a:gs>
            </a:gsLst>
            <a:lin ang="5400012" scaled="0"/>
          </a:gradFill>
          <a:ln w="12700" cap="flat" cmpd="sng">
            <a:solidFill>
              <a:srgbClr val="98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Introduction &amp; Research Question </a:t>
            </a:r>
            <a:endParaRPr b="1"/>
          </a:p>
        </p:txBody>
      </p:sp>
      <p:sp>
        <p:nvSpPr>
          <p:cNvPr id="102" name="Google Shape;102;p1"/>
          <p:cNvSpPr txBox="1"/>
          <p:nvPr/>
        </p:nvSpPr>
        <p:spPr>
          <a:xfrm>
            <a:off x="605250" y="5198552"/>
            <a:ext cx="3198300" cy="611655"/>
          </a:xfrm>
          <a:prstGeom prst="rect">
            <a:avLst/>
          </a:prstGeom>
          <a:solidFill>
            <a:schemeClr val="lt1"/>
          </a:solidFill>
          <a:ln w="12700" cap="flat" cmpd="sng">
            <a:solidFill>
              <a:srgbClr val="980000"/>
            </a:solidFill>
            <a:prstDash val="solid"/>
            <a:round/>
            <a:headEnd type="none" w="sm" len="sm"/>
            <a:tailEnd type="none" w="sm" len="sm"/>
          </a:ln>
        </p:spPr>
        <p:txBody>
          <a:bodyPr spcFirstLastPara="1" wrap="square" lIns="28550" tIns="28550" rIns="28550" bIns="28550" anchor="t" anchorCtr="0">
            <a:spAutoFit/>
          </a:bodyPr>
          <a:lstStyle/>
          <a:p>
            <a:pPr marL="0" marR="0" lvl="0" indent="0" algn="l" rtl="0">
              <a:spcBef>
                <a:spcPts val="0"/>
              </a:spcBef>
              <a:spcAft>
                <a:spcPts val="0"/>
              </a:spcAft>
              <a:buNone/>
            </a:pPr>
            <a:r>
              <a:rPr lang="en-US" sz="900" u="none" dirty="0">
                <a:solidFill>
                  <a:schemeClr val="dk1"/>
                </a:solidFill>
                <a:latin typeface="Calibri"/>
                <a:ea typeface="Calibri"/>
                <a:cs typeface="Calibri"/>
                <a:sym typeface="Calibri"/>
              </a:rPr>
              <a:t>To </a:t>
            </a:r>
            <a:r>
              <a:rPr lang="en-US" sz="900" dirty="0">
                <a:solidFill>
                  <a:schemeClr val="dk1"/>
                </a:solidFill>
                <a:latin typeface="Calibri"/>
                <a:ea typeface="Calibri"/>
                <a:cs typeface="Calibri"/>
                <a:sym typeface="Calibri"/>
              </a:rPr>
              <a:t>find the information and support needed to support my hypothesis, research was found on the National Council of Teachers of Mathematics and through other channels. These articles targeted key points relating to the hypothesis. </a:t>
            </a:r>
            <a:endParaRPr sz="1200" u="none" dirty="0">
              <a:solidFill>
                <a:schemeClr val="dk1"/>
              </a:solidFill>
            </a:endParaRPr>
          </a:p>
        </p:txBody>
      </p:sp>
      <p:sp>
        <p:nvSpPr>
          <p:cNvPr id="103" name="Google Shape;103;p1"/>
          <p:cNvSpPr/>
          <p:nvPr/>
        </p:nvSpPr>
        <p:spPr>
          <a:xfrm>
            <a:off x="605250" y="5028950"/>
            <a:ext cx="3198300" cy="168000"/>
          </a:xfrm>
          <a:prstGeom prst="rect">
            <a:avLst/>
          </a:prstGeom>
          <a:gradFill>
            <a:gsLst>
              <a:gs pos="0">
                <a:srgbClr val="DB0000"/>
              </a:gs>
              <a:gs pos="100000">
                <a:srgbClr val="540303"/>
              </a:gs>
            </a:gsLst>
            <a:lin ang="5400012" scaled="0"/>
          </a:gradFill>
          <a:ln w="12700" cap="flat" cmpd="sng">
            <a:solidFill>
              <a:srgbClr val="98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Research Design &amp; Data Collection </a:t>
            </a:r>
            <a:endParaRPr b="1"/>
          </a:p>
        </p:txBody>
      </p:sp>
      <p:sp>
        <p:nvSpPr>
          <p:cNvPr id="104" name="Google Shape;104;p1"/>
          <p:cNvSpPr txBox="1"/>
          <p:nvPr/>
        </p:nvSpPr>
        <p:spPr>
          <a:xfrm>
            <a:off x="8388475" y="1124025"/>
            <a:ext cx="3198300" cy="2827647"/>
          </a:xfrm>
          <a:prstGeom prst="rect">
            <a:avLst/>
          </a:prstGeom>
          <a:solidFill>
            <a:schemeClr val="lt1"/>
          </a:solidFill>
          <a:ln w="12700" cap="flat" cmpd="sng">
            <a:solidFill>
              <a:srgbClr val="980000"/>
            </a:solidFill>
            <a:prstDash val="solid"/>
            <a:round/>
            <a:headEnd type="none" w="sm" len="sm"/>
            <a:tailEnd type="none" w="sm" len="sm"/>
          </a:ln>
        </p:spPr>
        <p:txBody>
          <a:bodyPr spcFirstLastPara="1" wrap="square" lIns="28550" tIns="28550" rIns="28550" bIns="28550" anchor="t" anchorCtr="0">
            <a:spAutoFit/>
          </a:bodyPr>
          <a:lstStyle/>
          <a:p>
            <a:pPr marL="0" marR="0" lvl="0" indent="0" algn="l" rtl="0">
              <a:spcBef>
                <a:spcPts val="0"/>
              </a:spcBef>
              <a:spcAft>
                <a:spcPts val="0"/>
              </a:spcAft>
              <a:buNone/>
            </a:pPr>
            <a:r>
              <a:rPr lang="en-US" sz="900" dirty="0">
                <a:solidFill>
                  <a:schemeClr val="dk1"/>
                </a:solidFill>
                <a:latin typeface="Calibri"/>
                <a:ea typeface="Calibri"/>
                <a:cs typeface="Calibri"/>
                <a:sym typeface="Calibri"/>
              </a:rPr>
              <a:t>Based on the various research, it has been proven that, incorporating games into mathematics lessons has improved students' attitudes, critical thinking skills, and achievement scores. Playing games and figuring out different strategies to win, has enabled students to become more successful in math. Below, there is a photo in which students are playing Othello, using counters. The student explains to a partner, how she needs to adjust the way she plays and to think about the long run of the game. This displays students strategic thinking and engagement while playing their games. </a:t>
            </a:r>
            <a:endParaRPr sz="9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p:txBody>
      </p:sp>
      <p:sp>
        <p:nvSpPr>
          <p:cNvPr id="105" name="Google Shape;105;p1"/>
          <p:cNvSpPr/>
          <p:nvPr/>
        </p:nvSpPr>
        <p:spPr>
          <a:xfrm>
            <a:off x="8388483" y="959086"/>
            <a:ext cx="3198300" cy="153600"/>
          </a:xfrm>
          <a:prstGeom prst="rect">
            <a:avLst/>
          </a:prstGeom>
          <a:gradFill>
            <a:gsLst>
              <a:gs pos="0">
                <a:srgbClr val="DB0000"/>
              </a:gs>
              <a:gs pos="100000">
                <a:srgbClr val="540303"/>
              </a:gs>
            </a:gsLst>
            <a:lin ang="5400012" scaled="0"/>
          </a:gradFill>
          <a:ln w="12700" cap="flat" cmpd="sng">
            <a:solidFill>
              <a:srgbClr val="98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Discussion</a:t>
            </a:r>
            <a:endParaRPr b="1"/>
          </a:p>
        </p:txBody>
      </p:sp>
      <p:sp>
        <p:nvSpPr>
          <p:cNvPr id="106" name="Google Shape;106;p1"/>
          <p:cNvSpPr txBox="1"/>
          <p:nvPr/>
        </p:nvSpPr>
        <p:spPr>
          <a:xfrm>
            <a:off x="8447875" y="4791436"/>
            <a:ext cx="3138900" cy="1413600"/>
          </a:xfrm>
          <a:prstGeom prst="rect">
            <a:avLst/>
          </a:prstGeom>
          <a:solidFill>
            <a:schemeClr val="lt1"/>
          </a:solidFill>
          <a:ln w="12700" cap="flat" cmpd="sng">
            <a:solidFill>
              <a:srgbClr val="980000"/>
            </a:solidFill>
            <a:prstDash val="solid"/>
            <a:round/>
            <a:headEnd type="none" w="sm" len="sm"/>
            <a:tailEnd type="none" w="sm" len="sm"/>
          </a:ln>
        </p:spPr>
        <p:txBody>
          <a:bodyPr spcFirstLastPara="1" wrap="square" lIns="28550" tIns="28550" rIns="28550" bIns="28550" anchor="t" anchorCtr="0">
            <a:spAutoFit/>
          </a:bodyPr>
          <a:lstStyle/>
          <a:p>
            <a:pPr marL="457200" marR="0" lvl="0" indent="-285750" algn="l" rtl="0">
              <a:spcBef>
                <a:spcPts val="0"/>
              </a:spcBef>
              <a:spcAft>
                <a:spcPts val="0"/>
              </a:spcAft>
              <a:buClr>
                <a:schemeClr val="dk1"/>
              </a:buClr>
              <a:buSzPts val="900"/>
              <a:buFont typeface="Calibri"/>
              <a:buChar char="●"/>
            </a:pPr>
            <a:r>
              <a:rPr lang="en-US" sz="900" dirty="0">
                <a:solidFill>
                  <a:schemeClr val="dk1"/>
                </a:solidFill>
                <a:latin typeface="Calibri"/>
                <a:ea typeface="Calibri"/>
                <a:cs typeface="Calibri"/>
                <a:sym typeface="Calibri"/>
              </a:rPr>
              <a:t>Using math games will help students to ease their fear of math in the classroom. </a:t>
            </a:r>
            <a:endParaRPr sz="900" dirty="0">
              <a:solidFill>
                <a:schemeClr val="dk1"/>
              </a:solidFill>
              <a:latin typeface="Calibri"/>
              <a:ea typeface="Calibri"/>
              <a:cs typeface="Calibri"/>
              <a:sym typeface="Calibri"/>
            </a:endParaRPr>
          </a:p>
          <a:p>
            <a:pPr marL="457200" marR="0" lvl="0" indent="-285750" algn="l" rtl="0">
              <a:spcBef>
                <a:spcPts val="0"/>
              </a:spcBef>
              <a:spcAft>
                <a:spcPts val="0"/>
              </a:spcAft>
              <a:buClr>
                <a:schemeClr val="dk1"/>
              </a:buClr>
              <a:buSzPts val="900"/>
              <a:buFont typeface="Calibri"/>
              <a:buChar char="●"/>
            </a:pPr>
            <a:r>
              <a:rPr lang="en-US" sz="900" dirty="0">
                <a:solidFill>
                  <a:schemeClr val="dk1"/>
                </a:solidFill>
                <a:latin typeface="Calibri"/>
                <a:ea typeface="Calibri"/>
                <a:cs typeface="Calibri"/>
                <a:sym typeface="Calibri"/>
              </a:rPr>
              <a:t>Through games, students can come up with strategies and become better critical thinkers, which in turn, will increase math scores. </a:t>
            </a:r>
            <a:endParaRPr sz="900" dirty="0">
              <a:solidFill>
                <a:schemeClr val="dk1"/>
              </a:solidFill>
              <a:latin typeface="Calibri"/>
              <a:ea typeface="Calibri"/>
              <a:cs typeface="Calibri"/>
              <a:sym typeface="Calibri"/>
            </a:endParaRPr>
          </a:p>
          <a:p>
            <a:pPr marL="457200" lvl="0" indent="-285750" algn="l" rtl="0">
              <a:lnSpc>
                <a:spcPct val="100000"/>
              </a:lnSpc>
              <a:spcBef>
                <a:spcPts val="0"/>
              </a:spcBef>
              <a:spcAft>
                <a:spcPts val="0"/>
              </a:spcAft>
              <a:buClr>
                <a:schemeClr val="dk1"/>
              </a:buClr>
              <a:buSzPts val="900"/>
              <a:buFont typeface="Calibri"/>
              <a:buChar char="●"/>
            </a:pPr>
            <a:r>
              <a:rPr lang="en-US" sz="900" dirty="0">
                <a:solidFill>
                  <a:schemeClr val="dk1"/>
                </a:solidFill>
                <a:latin typeface="Calibri"/>
                <a:ea typeface="Calibri"/>
                <a:cs typeface="Calibri"/>
                <a:sym typeface="Calibri"/>
              </a:rPr>
              <a:t>There is a positive impact of  games on attitude, achievement, and success. </a:t>
            </a:r>
            <a:endParaRPr sz="900" dirty="0">
              <a:solidFill>
                <a:schemeClr val="dk1"/>
              </a:solidFill>
              <a:latin typeface="Calibri"/>
              <a:ea typeface="Calibri"/>
              <a:cs typeface="Calibri"/>
              <a:sym typeface="Calibri"/>
            </a:endParaRPr>
          </a:p>
          <a:p>
            <a:pPr marL="457200" lvl="0" indent="-285750" algn="l" rtl="0">
              <a:lnSpc>
                <a:spcPct val="100000"/>
              </a:lnSpc>
              <a:spcBef>
                <a:spcPts val="0"/>
              </a:spcBef>
              <a:spcAft>
                <a:spcPts val="0"/>
              </a:spcAft>
              <a:buClr>
                <a:schemeClr val="dk1"/>
              </a:buClr>
              <a:buSzPts val="900"/>
              <a:buFont typeface="Calibri"/>
              <a:buChar char="●"/>
            </a:pPr>
            <a:r>
              <a:rPr lang="en-US" sz="900" dirty="0">
                <a:solidFill>
                  <a:schemeClr val="dk1"/>
                </a:solidFill>
                <a:latin typeface="Calibri"/>
                <a:ea typeface="Calibri"/>
                <a:cs typeface="Calibri"/>
                <a:sym typeface="Calibri"/>
              </a:rPr>
              <a:t>With math games, students will try harder in class because they are actually having fun!</a:t>
            </a:r>
            <a:endParaRPr sz="900" dirty="0">
              <a:solidFill>
                <a:schemeClr val="dk1"/>
              </a:solidFill>
              <a:latin typeface="Calibri"/>
              <a:ea typeface="Calibri"/>
              <a:cs typeface="Calibri"/>
              <a:sym typeface="Calibri"/>
            </a:endParaRPr>
          </a:p>
          <a:p>
            <a:pPr marL="457200" marR="0" lvl="0" indent="0" algn="l" rtl="0">
              <a:spcBef>
                <a:spcPts val="1200"/>
              </a:spcBef>
              <a:spcAft>
                <a:spcPts val="0"/>
              </a:spcAft>
              <a:buNone/>
            </a:pPr>
            <a:endParaRPr sz="9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667" b="0" u="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667" b="0" u="none"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667" b="0" u="none" dirty="0">
                <a:solidFill>
                  <a:schemeClr val="dk1"/>
                </a:solidFill>
                <a:latin typeface="Calibri"/>
                <a:ea typeface="Calibri"/>
                <a:cs typeface="Calibri"/>
                <a:sym typeface="Calibri"/>
              </a:rPr>
              <a:t>.</a:t>
            </a:r>
            <a:endParaRPr dirty="0"/>
          </a:p>
        </p:txBody>
      </p:sp>
      <p:sp>
        <p:nvSpPr>
          <p:cNvPr id="107" name="Google Shape;107;p1"/>
          <p:cNvSpPr/>
          <p:nvPr/>
        </p:nvSpPr>
        <p:spPr>
          <a:xfrm>
            <a:off x="8447875" y="4623436"/>
            <a:ext cx="3138900" cy="168000"/>
          </a:xfrm>
          <a:prstGeom prst="rect">
            <a:avLst/>
          </a:prstGeom>
          <a:gradFill>
            <a:gsLst>
              <a:gs pos="0">
                <a:srgbClr val="DB0000"/>
              </a:gs>
              <a:gs pos="100000">
                <a:srgbClr val="540303"/>
              </a:gs>
            </a:gsLst>
            <a:lin ang="5400012" scaled="0"/>
          </a:gradFill>
          <a:ln w="12700" cap="flat" cmpd="sng">
            <a:solidFill>
              <a:srgbClr val="98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Conclusions</a:t>
            </a:r>
            <a:endParaRPr b="1"/>
          </a:p>
        </p:txBody>
      </p:sp>
      <p:sp>
        <p:nvSpPr>
          <p:cNvPr id="108" name="Google Shape;108;p1"/>
          <p:cNvSpPr/>
          <p:nvPr/>
        </p:nvSpPr>
        <p:spPr>
          <a:xfrm>
            <a:off x="4559188" y="959525"/>
            <a:ext cx="3198300" cy="152700"/>
          </a:xfrm>
          <a:prstGeom prst="rect">
            <a:avLst/>
          </a:prstGeom>
          <a:gradFill>
            <a:gsLst>
              <a:gs pos="0">
                <a:srgbClr val="DB0000"/>
              </a:gs>
              <a:gs pos="100000">
                <a:srgbClr val="540303"/>
              </a:gs>
            </a:gsLst>
            <a:lin ang="5400012" scaled="0"/>
          </a:gradFill>
          <a:ln w="12700" cap="flat" cmpd="sng">
            <a:solidFill>
              <a:srgbClr val="FF0000"/>
            </a:solidFill>
            <a:prstDash val="solid"/>
            <a:miter lim="800000"/>
            <a:headEnd type="none" w="sm" len="sm"/>
            <a:tailEnd type="none" w="sm" len="sm"/>
          </a:ln>
        </p:spPr>
        <p:txBody>
          <a:bodyPr spcFirstLastPara="1" wrap="square" lIns="14275" tIns="7125" rIns="14275" bIns="7125" anchor="ctr" anchorCtr="0">
            <a:noAutofit/>
          </a:bodyPr>
          <a:lstStyle/>
          <a:p>
            <a:pPr marL="0" marR="0" lvl="0" indent="0" algn="ctr" rtl="0">
              <a:spcBef>
                <a:spcPts val="0"/>
              </a:spcBef>
              <a:spcAft>
                <a:spcPts val="0"/>
              </a:spcAft>
              <a:buNone/>
            </a:pPr>
            <a:r>
              <a:rPr lang="en-US" sz="917" b="1">
                <a:solidFill>
                  <a:srgbClr val="EDEDED"/>
                </a:solidFill>
                <a:latin typeface="Calibri"/>
                <a:ea typeface="Calibri"/>
                <a:cs typeface="Calibri"/>
                <a:sym typeface="Calibri"/>
              </a:rPr>
              <a:t>Results</a:t>
            </a:r>
            <a:endParaRPr b="1"/>
          </a:p>
        </p:txBody>
      </p:sp>
      <p:sp>
        <p:nvSpPr>
          <p:cNvPr id="109" name="Google Shape;109;p1"/>
          <p:cNvSpPr txBox="1"/>
          <p:nvPr/>
        </p:nvSpPr>
        <p:spPr>
          <a:xfrm>
            <a:off x="1714500" y="222250"/>
            <a:ext cx="777875"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dk1"/>
                </a:solidFill>
                <a:latin typeface="Calibri"/>
                <a:ea typeface="Calibri"/>
                <a:cs typeface="Calibri"/>
                <a:sym typeface="Calibri"/>
              </a:rPr>
              <a:t>University Logo</a:t>
            </a:r>
            <a:endParaRPr/>
          </a:p>
        </p:txBody>
      </p:sp>
      <p:sp>
        <p:nvSpPr>
          <p:cNvPr id="110" name="Google Shape;110;p1"/>
          <p:cNvSpPr txBox="1"/>
          <p:nvPr/>
        </p:nvSpPr>
        <p:spPr>
          <a:xfrm>
            <a:off x="4028952" y="281550"/>
            <a:ext cx="4359600" cy="338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Calibri"/>
                <a:ea typeface="Calibri"/>
                <a:cs typeface="Calibri"/>
                <a:sym typeface="Calibri"/>
              </a:rPr>
              <a:t>Briana Nagasawa </a:t>
            </a:r>
            <a:endParaRPr dirty="0">
              <a:latin typeface="Calibri"/>
              <a:ea typeface="Calibri"/>
              <a:cs typeface="Calibri"/>
              <a:sym typeface="Calibri"/>
            </a:endParaRPr>
          </a:p>
          <a:p>
            <a:pPr marL="0" lvl="0" indent="0" algn="ctr" rtl="0">
              <a:spcBef>
                <a:spcPts val="0"/>
              </a:spcBef>
              <a:spcAft>
                <a:spcPts val="0"/>
              </a:spcAft>
              <a:buNone/>
            </a:pPr>
            <a:r>
              <a:rPr lang="en-US" dirty="0">
                <a:latin typeface="Calibri"/>
                <a:ea typeface="Calibri"/>
                <a:cs typeface="Calibri"/>
                <a:sym typeface="Calibri"/>
              </a:rPr>
              <a:t>University of Hawaii West </a:t>
            </a:r>
            <a:r>
              <a:rPr lang="en-US" dirty="0" err="1">
                <a:latin typeface="Calibri"/>
                <a:ea typeface="Calibri"/>
                <a:cs typeface="Calibri"/>
                <a:sym typeface="Calibri"/>
              </a:rPr>
              <a:t>O’ahu</a:t>
            </a:r>
            <a:r>
              <a:rPr lang="en-US" dirty="0">
                <a:latin typeface="Calibri"/>
                <a:ea typeface="Calibri"/>
                <a:cs typeface="Calibri"/>
                <a:sym typeface="Calibri"/>
              </a:rPr>
              <a:t>- </a:t>
            </a:r>
            <a:r>
              <a:rPr lang="en-US" dirty="0" err="1">
                <a:latin typeface="Calibri"/>
                <a:ea typeface="Calibri"/>
                <a:cs typeface="Calibri"/>
                <a:sym typeface="Calibri"/>
              </a:rPr>
              <a:t>Kapolei,HI</a:t>
            </a:r>
            <a:r>
              <a:rPr lang="en-US" dirty="0">
                <a:latin typeface="Calibri"/>
                <a:ea typeface="Calibri"/>
                <a:cs typeface="Calibri"/>
                <a:sym typeface="Calibri"/>
              </a:rPr>
              <a:t> 96707</a:t>
            </a:r>
            <a:endParaRPr dirty="0">
              <a:latin typeface="Calibri"/>
              <a:ea typeface="Calibri"/>
              <a:cs typeface="Calibri"/>
              <a:sym typeface="Calibri"/>
            </a:endParaRPr>
          </a:p>
        </p:txBody>
      </p:sp>
      <p:pic>
        <p:nvPicPr>
          <p:cNvPr id="111" name="Google Shape;111;p1" descr="UHWO owl logo"/>
          <p:cNvPicPr preferRelativeResize="0"/>
          <p:nvPr/>
        </p:nvPicPr>
        <p:blipFill>
          <a:blip r:embed="rId3">
            <a:alphaModFix/>
          </a:blip>
          <a:stretch>
            <a:fillRect/>
          </a:stretch>
        </p:blipFill>
        <p:spPr>
          <a:xfrm>
            <a:off x="1566887" y="127975"/>
            <a:ext cx="1275025" cy="721900"/>
          </a:xfrm>
          <a:prstGeom prst="rect">
            <a:avLst/>
          </a:prstGeom>
          <a:noFill/>
          <a:ln>
            <a:noFill/>
          </a:ln>
        </p:spPr>
      </p:pic>
      <p:pic>
        <p:nvPicPr>
          <p:cNvPr id="112" name="Google Shape;112;p1" descr="UHWO academic logo"/>
          <p:cNvPicPr preferRelativeResize="0"/>
          <p:nvPr/>
        </p:nvPicPr>
        <p:blipFill>
          <a:blip r:embed="rId4">
            <a:alphaModFix/>
          </a:blip>
          <a:stretch>
            <a:fillRect/>
          </a:stretch>
        </p:blipFill>
        <p:spPr>
          <a:xfrm>
            <a:off x="9644875" y="120875"/>
            <a:ext cx="1017250" cy="721900"/>
          </a:xfrm>
          <a:prstGeom prst="rect">
            <a:avLst/>
          </a:prstGeom>
          <a:noFill/>
          <a:ln>
            <a:noFill/>
          </a:ln>
        </p:spPr>
      </p:pic>
      <p:sp>
        <p:nvSpPr>
          <p:cNvPr id="113" name="Google Shape;113;p1"/>
          <p:cNvSpPr txBox="1"/>
          <p:nvPr/>
        </p:nvSpPr>
        <p:spPr>
          <a:xfrm>
            <a:off x="2419025" y="6259300"/>
            <a:ext cx="1384500" cy="4521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000">
                <a:latin typeface="Calibri"/>
                <a:ea typeface="Calibri"/>
                <a:cs typeface="Calibri"/>
                <a:sym typeface="Calibri"/>
              </a:rPr>
              <a:t>Briana Nagasawa</a:t>
            </a:r>
            <a:endParaRPr sz="1000">
              <a:latin typeface="Calibri"/>
              <a:ea typeface="Calibri"/>
              <a:cs typeface="Calibri"/>
              <a:sym typeface="Calibri"/>
            </a:endParaRPr>
          </a:p>
          <a:p>
            <a:pPr marL="0" lvl="0" indent="0" algn="l" rtl="0">
              <a:spcBef>
                <a:spcPts val="0"/>
              </a:spcBef>
              <a:spcAft>
                <a:spcPts val="0"/>
              </a:spcAft>
              <a:buNone/>
            </a:pPr>
            <a:r>
              <a:rPr lang="en-US" sz="1000" u="sng">
                <a:solidFill>
                  <a:schemeClr val="hlink"/>
                </a:solidFill>
                <a:latin typeface="Calibri"/>
                <a:ea typeface="Calibri"/>
                <a:cs typeface="Calibri"/>
                <a:sym typeface="Calibri"/>
                <a:hlinkClick r:id="rId5"/>
              </a:rPr>
              <a:t>brianana@hawaii.edu</a:t>
            </a:r>
            <a:endParaRPr sz="1000">
              <a:latin typeface="Calibri"/>
              <a:ea typeface="Calibri"/>
              <a:cs typeface="Calibri"/>
              <a:sym typeface="Calibri"/>
            </a:endParaRPr>
          </a:p>
          <a:p>
            <a:pPr marL="0" lvl="0" indent="0" algn="l" rtl="0">
              <a:spcBef>
                <a:spcPts val="0"/>
              </a:spcBef>
              <a:spcAft>
                <a:spcPts val="0"/>
              </a:spcAft>
              <a:buNone/>
            </a:pPr>
            <a:endParaRPr sz="1000">
              <a:latin typeface="Calibri"/>
              <a:ea typeface="Calibri"/>
              <a:cs typeface="Calibri"/>
              <a:sym typeface="Calibri"/>
            </a:endParaRPr>
          </a:p>
        </p:txBody>
      </p:sp>
      <p:sp>
        <p:nvSpPr>
          <p:cNvPr id="114" name="Google Shape;114;p1"/>
          <p:cNvSpPr txBox="1"/>
          <p:nvPr/>
        </p:nvSpPr>
        <p:spPr>
          <a:xfrm>
            <a:off x="605250" y="3139873"/>
            <a:ext cx="3198300" cy="1750500"/>
          </a:xfrm>
          <a:prstGeom prst="rect">
            <a:avLst/>
          </a:prstGeom>
          <a:solidFill>
            <a:srgbClr val="FFFFFF"/>
          </a:solidFill>
          <a:ln w="9525" cap="flat" cmpd="sng">
            <a:solidFill>
              <a:srgbClr val="98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900" dirty="0">
                <a:solidFill>
                  <a:schemeClr val="dk1"/>
                </a:solidFill>
                <a:latin typeface="Calibri"/>
                <a:ea typeface="Calibri"/>
                <a:cs typeface="Calibri"/>
                <a:sym typeface="Calibri"/>
              </a:rPr>
              <a:t>	Math is fun! Says nobody ever. Why is that? A huge conflict in mathematics is that it strictly has to be based on learning how to do it and taking tests. Many people don’t have great experiences in math class beginning when they are young. It’s usually filled with numbers, formulas, and problems. Where is the fun in that? Incorporating fun games and activities into math class can be proven to improve not only the attitudes of students, but class engagement and assessment scores. Math doesn’t always have to be hard and boring, it CAN be fun!</a:t>
            </a:r>
            <a:endParaRPr sz="9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None/>
            </a:pPr>
            <a:endParaRPr sz="900" dirty="0">
              <a:solidFill>
                <a:schemeClr val="dk1"/>
              </a:solidFill>
              <a:latin typeface="Calibri"/>
              <a:ea typeface="Calibri"/>
              <a:cs typeface="Calibri"/>
              <a:sym typeface="Calibri"/>
            </a:endParaRPr>
          </a:p>
          <a:p>
            <a:pPr marL="0" lvl="0" indent="0" algn="ctr" rtl="0">
              <a:spcBef>
                <a:spcPts val="0"/>
              </a:spcBef>
              <a:spcAft>
                <a:spcPts val="0"/>
              </a:spcAft>
              <a:buNone/>
            </a:pPr>
            <a:r>
              <a:rPr lang="en-US" sz="900" dirty="0">
                <a:latin typeface="Calibri"/>
                <a:ea typeface="Calibri"/>
                <a:cs typeface="Calibri"/>
                <a:sym typeface="Calibri"/>
              </a:rPr>
              <a:t>Is Implementing Games in Math Class Effective?</a:t>
            </a:r>
            <a:endParaRPr sz="900" dirty="0">
              <a:latin typeface="Calibri"/>
              <a:ea typeface="Calibri"/>
              <a:cs typeface="Calibri"/>
              <a:sym typeface="Calibri"/>
            </a:endParaRPr>
          </a:p>
        </p:txBody>
      </p:sp>
      <p:sp>
        <p:nvSpPr>
          <p:cNvPr id="115" name="Google Shape;115;p1"/>
          <p:cNvSpPr txBox="1"/>
          <p:nvPr/>
        </p:nvSpPr>
        <p:spPr>
          <a:xfrm>
            <a:off x="-860475" y="-457400"/>
            <a:ext cx="860400" cy="3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sp>
        <p:nvSpPr>
          <p:cNvPr id="116" name="Google Shape;116;p1"/>
          <p:cNvSpPr txBox="1"/>
          <p:nvPr/>
        </p:nvSpPr>
        <p:spPr>
          <a:xfrm>
            <a:off x="-545725" y="-1213400"/>
            <a:ext cx="330900" cy="56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pic>
        <p:nvPicPr>
          <p:cNvPr id="117" name="Google Shape;117;p1" descr="Average Student Assessment Scores table"/>
          <p:cNvPicPr preferRelativeResize="0"/>
          <p:nvPr/>
        </p:nvPicPr>
        <p:blipFill>
          <a:blip r:embed="rId6">
            <a:alphaModFix/>
          </a:blip>
          <a:stretch>
            <a:fillRect/>
          </a:stretch>
        </p:blipFill>
        <p:spPr>
          <a:xfrm>
            <a:off x="4543592" y="2664425"/>
            <a:ext cx="3198225" cy="1925950"/>
          </a:xfrm>
          <a:prstGeom prst="rect">
            <a:avLst/>
          </a:prstGeom>
          <a:noFill/>
          <a:ln>
            <a:noFill/>
          </a:ln>
        </p:spPr>
      </p:pic>
      <p:sp>
        <p:nvSpPr>
          <p:cNvPr id="118" name="Google Shape;118;p1"/>
          <p:cNvSpPr txBox="1"/>
          <p:nvPr/>
        </p:nvSpPr>
        <p:spPr>
          <a:xfrm>
            <a:off x="6568300" y="4602771"/>
            <a:ext cx="1189200" cy="1848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US" sz="800" dirty="0">
                <a:solidFill>
                  <a:schemeClr val="dk1"/>
                </a:solidFill>
                <a:latin typeface="Calibri"/>
                <a:ea typeface="Calibri"/>
                <a:cs typeface="Calibri"/>
                <a:sym typeface="Calibri"/>
              </a:rPr>
              <a:t>White &amp; </a:t>
            </a:r>
            <a:r>
              <a:rPr lang="en-US" sz="800" dirty="0" err="1">
                <a:solidFill>
                  <a:schemeClr val="dk1"/>
                </a:solidFill>
                <a:latin typeface="Calibri"/>
                <a:ea typeface="Calibri"/>
                <a:cs typeface="Calibri"/>
                <a:sym typeface="Calibri"/>
              </a:rPr>
              <a:t>Mccoy</a:t>
            </a:r>
            <a:r>
              <a:rPr lang="en-US" sz="800" dirty="0">
                <a:solidFill>
                  <a:schemeClr val="dk1"/>
                </a:solidFill>
                <a:latin typeface="Calibri"/>
                <a:ea typeface="Calibri"/>
                <a:cs typeface="Calibri"/>
                <a:sym typeface="Calibri"/>
              </a:rPr>
              <a:t> (2019)</a:t>
            </a:r>
            <a:endParaRPr dirty="0">
              <a:latin typeface="Calibri"/>
              <a:ea typeface="Calibri"/>
              <a:cs typeface="Calibri"/>
              <a:sym typeface="Calibri"/>
            </a:endParaRPr>
          </a:p>
        </p:txBody>
      </p:sp>
      <p:pic>
        <p:nvPicPr>
          <p:cNvPr id="119" name="Google Shape;119;p1" descr="A picture containing some kind of game with a grid and yellow and red tabs on several squares."/>
          <p:cNvPicPr preferRelativeResize="0"/>
          <p:nvPr/>
        </p:nvPicPr>
        <p:blipFill>
          <a:blip r:embed="rId7">
            <a:alphaModFix/>
          </a:blip>
          <a:stretch>
            <a:fillRect/>
          </a:stretch>
        </p:blipFill>
        <p:spPr>
          <a:xfrm>
            <a:off x="8394359" y="2604134"/>
            <a:ext cx="3198225" cy="1750500"/>
          </a:xfrm>
          <a:prstGeom prst="rect">
            <a:avLst/>
          </a:prstGeom>
          <a:noFill/>
          <a:ln>
            <a:noFill/>
          </a:ln>
        </p:spPr>
      </p:pic>
      <p:sp>
        <p:nvSpPr>
          <p:cNvPr id="120" name="Google Shape;120;p1"/>
          <p:cNvSpPr txBox="1"/>
          <p:nvPr/>
        </p:nvSpPr>
        <p:spPr>
          <a:xfrm>
            <a:off x="9644875" y="4280817"/>
            <a:ext cx="1941900" cy="303900"/>
          </a:xfrm>
          <a:prstGeom prst="rect">
            <a:avLst/>
          </a:prstGeom>
          <a:noFill/>
          <a:ln>
            <a:noFill/>
          </a:ln>
        </p:spPr>
        <p:txBody>
          <a:bodyPr spcFirstLastPara="1" wrap="square" lIns="91425" tIns="91425" rIns="91425" bIns="91425" anchor="t" anchorCtr="0">
            <a:noAutofit/>
          </a:bodyPr>
          <a:lstStyle/>
          <a:p>
            <a:pPr marL="457200" lvl="0" indent="0" algn="r" rtl="0">
              <a:spcBef>
                <a:spcPts val="0"/>
              </a:spcBef>
              <a:spcAft>
                <a:spcPts val="0"/>
              </a:spcAft>
              <a:buNone/>
            </a:pPr>
            <a:r>
              <a:rPr lang="en-US" sz="800" dirty="0" err="1">
                <a:solidFill>
                  <a:schemeClr val="dk1"/>
                </a:solidFill>
                <a:latin typeface="Calibri"/>
                <a:ea typeface="Calibri"/>
                <a:cs typeface="Calibri"/>
                <a:sym typeface="Calibri"/>
              </a:rPr>
              <a:t>Mcfeetor</a:t>
            </a:r>
            <a:r>
              <a:rPr lang="en-US" sz="800" dirty="0">
                <a:solidFill>
                  <a:schemeClr val="dk1"/>
                </a:solidFill>
                <a:latin typeface="Calibri"/>
                <a:ea typeface="Calibri"/>
                <a:cs typeface="Calibri"/>
                <a:sym typeface="Calibri"/>
              </a:rPr>
              <a:t> &amp; </a:t>
            </a:r>
            <a:r>
              <a:rPr lang="en-US" sz="800" dirty="0" err="1">
                <a:solidFill>
                  <a:schemeClr val="dk1"/>
                </a:solidFill>
                <a:latin typeface="Calibri"/>
                <a:ea typeface="Calibri"/>
                <a:cs typeface="Calibri"/>
                <a:sym typeface="Calibri"/>
              </a:rPr>
              <a:t>Palfy</a:t>
            </a:r>
            <a:r>
              <a:rPr lang="en-US" sz="800" dirty="0">
                <a:solidFill>
                  <a:schemeClr val="dk1"/>
                </a:solidFill>
                <a:latin typeface="Calibri"/>
                <a:ea typeface="Calibri"/>
                <a:cs typeface="Calibri"/>
                <a:sym typeface="Calibri"/>
              </a:rPr>
              <a:t> (2017)</a:t>
            </a:r>
            <a:endParaRPr dirty="0">
              <a:latin typeface="Calibri"/>
              <a:ea typeface="Calibri"/>
              <a:cs typeface="Calibri"/>
              <a:sym typeface="Calibri"/>
            </a:endParaRPr>
          </a:p>
        </p:txBody>
      </p:sp>
      <p:pic>
        <p:nvPicPr>
          <p:cNvPr id="121" name="Google Shape;121;p1" descr="A white dog lying on the floor&#10;"/>
          <p:cNvPicPr preferRelativeResize="0"/>
          <p:nvPr/>
        </p:nvPicPr>
        <p:blipFill>
          <a:blip r:embed="rId8">
            <a:alphaModFix/>
          </a:blip>
          <a:stretch>
            <a:fillRect/>
          </a:stretch>
        </p:blipFill>
        <p:spPr>
          <a:xfrm>
            <a:off x="1062182" y="5994400"/>
            <a:ext cx="1228396" cy="7873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702</Words>
  <Application>Microsoft Office PowerPoint</Application>
  <PresentationFormat>Widescreen</PresentationFormat>
  <Paragraphs>60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Games in Math Class</dc:title>
  <dc:creator>Briana Nagasawa</dc:creator>
  <cp:lastModifiedBy>Alphie Garcia</cp:lastModifiedBy>
  <cp:revision>4</cp:revision>
  <dcterms:created xsi:type="dcterms:W3CDTF">2017-09-21T21:13:48Z</dcterms:created>
  <dcterms:modified xsi:type="dcterms:W3CDTF">2020-02-07T18:03:52Z</dcterms:modified>
</cp:coreProperties>
</file>