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6" r:id="rId2"/>
  </p:sldIdLst>
  <p:sldSz cx="43891200" cy="329184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3291278" rtl="0" fontAlgn="auto" latinLnBrk="0" hangingPunct="0">
      <a:lnSpc>
        <a:spcPct val="100000"/>
      </a:lnSpc>
      <a:spcBef>
        <a:spcPts val="0"/>
      </a:spcBef>
      <a:spcAft>
        <a:spcPts val="0"/>
      </a:spcAft>
      <a:buClrTx/>
      <a:buSzTx/>
      <a:buFontTx/>
      <a:buNone/>
      <a:tabLst/>
      <a:defRPr kumimoji="0" sz="6400" b="0" i="0" u="none" strike="noStrike" cap="none" spc="0" normalizeH="0" baseline="0">
        <a:ln>
          <a:noFill/>
        </a:ln>
        <a:solidFill>
          <a:srgbClr val="000000"/>
        </a:solidFill>
        <a:effectLst/>
        <a:uFillTx/>
        <a:latin typeface="+mn-lt"/>
        <a:ea typeface="+mn-ea"/>
        <a:cs typeface="+mn-cs"/>
        <a:sym typeface="Helvetica"/>
      </a:defRPr>
    </a:lvl1pPr>
    <a:lvl2pPr marL="0" marR="0" indent="0" algn="l" defTabSz="3291278" rtl="0" fontAlgn="auto" latinLnBrk="0" hangingPunct="0">
      <a:lnSpc>
        <a:spcPct val="100000"/>
      </a:lnSpc>
      <a:spcBef>
        <a:spcPts val="0"/>
      </a:spcBef>
      <a:spcAft>
        <a:spcPts val="0"/>
      </a:spcAft>
      <a:buClrTx/>
      <a:buSzTx/>
      <a:buFontTx/>
      <a:buNone/>
      <a:tabLst/>
      <a:defRPr kumimoji="0" sz="6400" b="0" i="0" u="none" strike="noStrike" cap="none" spc="0" normalizeH="0" baseline="0">
        <a:ln>
          <a:noFill/>
        </a:ln>
        <a:solidFill>
          <a:srgbClr val="000000"/>
        </a:solidFill>
        <a:effectLst/>
        <a:uFillTx/>
        <a:latin typeface="+mn-lt"/>
        <a:ea typeface="+mn-ea"/>
        <a:cs typeface="+mn-cs"/>
        <a:sym typeface="Helvetica"/>
      </a:defRPr>
    </a:lvl2pPr>
    <a:lvl3pPr marL="0" marR="0" indent="0" algn="l" defTabSz="3291278" rtl="0" fontAlgn="auto" latinLnBrk="0" hangingPunct="0">
      <a:lnSpc>
        <a:spcPct val="100000"/>
      </a:lnSpc>
      <a:spcBef>
        <a:spcPts val="0"/>
      </a:spcBef>
      <a:spcAft>
        <a:spcPts val="0"/>
      </a:spcAft>
      <a:buClrTx/>
      <a:buSzTx/>
      <a:buFontTx/>
      <a:buNone/>
      <a:tabLst/>
      <a:defRPr kumimoji="0" sz="6400" b="0" i="0" u="none" strike="noStrike" cap="none" spc="0" normalizeH="0" baseline="0">
        <a:ln>
          <a:noFill/>
        </a:ln>
        <a:solidFill>
          <a:srgbClr val="000000"/>
        </a:solidFill>
        <a:effectLst/>
        <a:uFillTx/>
        <a:latin typeface="+mn-lt"/>
        <a:ea typeface="+mn-ea"/>
        <a:cs typeface="+mn-cs"/>
        <a:sym typeface="Helvetica"/>
      </a:defRPr>
    </a:lvl3pPr>
    <a:lvl4pPr marL="0" marR="0" indent="0" algn="l" defTabSz="3291278" rtl="0" fontAlgn="auto" latinLnBrk="0" hangingPunct="0">
      <a:lnSpc>
        <a:spcPct val="100000"/>
      </a:lnSpc>
      <a:spcBef>
        <a:spcPts val="0"/>
      </a:spcBef>
      <a:spcAft>
        <a:spcPts val="0"/>
      </a:spcAft>
      <a:buClrTx/>
      <a:buSzTx/>
      <a:buFontTx/>
      <a:buNone/>
      <a:tabLst/>
      <a:defRPr kumimoji="0" sz="6400" b="0" i="0" u="none" strike="noStrike" cap="none" spc="0" normalizeH="0" baseline="0">
        <a:ln>
          <a:noFill/>
        </a:ln>
        <a:solidFill>
          <a:srgbClr val="000000"/>
        </a:solidFill>
        <a:effectLst/>
        <a:uFillTx/>
        <a:latin typeface="+mn-lt"/>
        <a:ea typeface="+mn-ea"/>
        <a:cs typeface="+mn-cs"/>
        <a:sym typeface="Helvetica"/>
      </a:defRPr>
    </a:lvl4pPr>
    <a:lvl5pPr marL="0" marR="0" indent="0" algn="l" defTabSz="3291278" rtl="0" fontAlgn="auto" latinLnBrk="0" hangingPunct="0">
      <a:lnSpc>
        <a:spcPct val="100000"/>
      </a:lnSpc>
      <a:spcBef>
        <a:spcPts val="0"/>
      </a:spcBef>
      <a:spcAft>
        <a:spcPts val="0"/>
      </a:spcAft>
      <a:buClrTx/>
      <a:buSzTx/>
      <a:buFontTx/>
      <a:buNone/>
      <a:tabLst/>
      <a:defRPr kumimoji="0" sz="6400" b="0" i="0" u="none" strike="noStrike" cap="none" spc="0" normalizeH="0" baseline="0">
        <a:ln>
          <a:noFill/>
        </a:ln>
        <a:solidFill>
          <a:srgbClr val="000000"/>
        </a:solidFill>
        <a:effectLst/>
        <a:uFillTx/>
        <a:latin typeface="+mn-lt"/>
        <a:ea typeface="+mn-ea"/>
        <a:cs typeface="+mn-cs"/>
        <a:sym typeface="Helvetica"/>
      </a:defRPr>
    </a:lvl5pPr>
    <a:lvl6pPr marL="0" marR="0" indent="0" algn="l" defTabSz="3291278" rtl="0" fontAlgn="auto" latinLnBrk="0" hangingPunct="0">
      <a:lnSpc>
        <a:spcPct val="100000"/>
      </a:lnSpc>
      <a:spcBef>
        <a:spcPts val="0"/>
      </a:spcBef>
      <a:spcAft>
        <a:spcPts val="0"/>
      </a:spcAft>
      <a:buClrTx/>
      <a:buSzTx/>
      <a:buFontTx/>
      <a:buNone/>
      <a:tabLst/>
      <a:defRPr kumimoji="0" sz="6400" b="0" i="0" u="none" strike="noStrike" cap="none" spc="0" normalizeH="0" baseline="0">
        <a:ln>
          <a:noFill/>
        </a:ln>
        <a:solidFill>
          <a:srgbClr val="000000"/>
        </a:solidFill>
        <a:effectLst/>
        <a:uFillTx/>
        <a:latin typeface="+mn-lt"/>
        <a:ea typeface="+mn-ea"/>
        <a:cs typeface="+mn-cs"/>
        <a:sym typeface="Helvetica"/>
      </a:defRPr>
    </a:lvl6pPr>
    <a:lvl7pPr marL="0" marR="0" indent="0" algn="l" defTabSz="3291278" rtl="0" fontAlgn="auto" latinLnBrk="0" hangingPunct="0">
      <a:lnSpc>
        <a:spcPct val="100000"/>
      </a:lnSpc>
      <a:spcBef>
        <a:spcPts val="0"/>
      </a:spcBef>
      <a:spcAft>
        <a:spcPts val="0"/>
      </a:spcAft>
      <a:buClrTx/>
      <a:buSzTx/>
      <a:buFontTx/>
      <a:buNone/>
      <a:tabLst/>
      <a:defRPr kumimoji="0" sz="6400" b="0" i="0" u="none" strike="noStrike" cap="none" spc="0" normalizeH="0" baseline="0">
        <a:ln>
          <a:noFill/>
        </a:ln>
        <a:solidFill>
          <a:srgbClr val="000000"/>
        </a:solidFill>
        <a:effectLst/>
        <a:uFillTx/>
        <a:latin typeface="+mn-lt"/>
        <a:ea typeface="+mn-ea"/>
        <a:cs typeface="+mn-cs"/>
        <a:sym typeface="Helvetica"/>
      </a:defRPr>
    </a:lvl7pPr>
    <a:lvl8pPr marL="0" marR="0" indent="0" algn="l" defTabSz="3291278" rtl="0" fontAlgn="auto" latinLnBrk="0" hangingPunct="0">
      <a:lnSpc>
        <a:spcPct val="100000"/>
      </a:lnSpc>
      <a:spcBef>
        <a:spcPts val="0"/>
      </a:spcBef>
      <a:spcAft>
        <a:spcPts val="0"/>
      </a:spcAft>
      <a:buClrTx/>
      <a:buSzTx/>
      <a:buFontTx/>
      <a:buNone/>
      <a:tabLst/>
      <a:defRPr kumimoji="0" sz="6400" b="0" i="0" u="none" strike="noStrike" cap="none" spc="0" normalizeH="0" baseline="0">
        <a:ln>
          <a:noFill/>
        </a:ln>
        <a:solidFill>
          <a:srgbClr val="000000"/>
        </a:solidFill>
        <a:effectLst/>
        <a:uFillTx/>
        <a:latin typeface="+mn-lt"/>
        <a:ea typeface="+mn-ea"/>
        <a:cs typeface="+mn-cs"/>
        <a:sym typeface="Helvetica"/>
      </a:defRPr>
    </a:lvl8pPr>
    <a:lvl9pPr marL="0" marR="0" indent="0" algn="l" defTabSz="3291278" rtl="0" fontAlgn="auto" latinLnBrk="0" hangingPunct="0">
      <a:lnSpc>
        <a:spcPct val="100000"/>
      </a:lnSpc>
      <a:spcBef>
        <a:spcPts val="0"/>
      </a:spcBef>
      <a:spcAft>
        <a:spcPts val="0"/>
      </a:spcAft>
      <a:buClrTx/>
      <a:buSzTx/>
      <a:buFontTx/>
      <a:buNone/>
      <a:tabLst/>
      <a:defRPr kumimoji="0" sz="6400" b="0" i="0" u="none" strike="noStrike" cap="none" spc="0" normalizeH="0" baseline="0">
        <a:ln>
          <a:noFill/>
        </a:ln>
        <a:solidFill>
          <a:srgbClr val="000000"/>
        </a:solidFill>
        <a:effectLst/>
        <a:uFillTx/>
        <a:latin typeface="+mn-lt"/>
        <a:ea typeface="+mn-ea"/>
        <a:cs typeface="+mn-cs"/>
        <a:sym typeface="Helvetica"/>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40" d="100"/>
          <a:sy n="40" d="100"/>
        </p:scale>
        <p:origin x="6952" y="-16"/>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Shape 39"/>
          <p:cNvSpPr>
            <a:spLocks noGrp="1" noRot="1" noChangeAspect="1"/>
          </p:cNvSpPr>
          <p:nvPr>
            <p:ph type="sldImg"/>
          </p:nvPr>
        </p:nvSpPr>
        <p:spPr>
          <a:xfrm>
            <a:off x="1143000" y="685800"/>
            <a:ext cx="4572000" cy="3429000"/>
          </a:xfrm>
          <a:prstGeom prst="rect">
            <a:avLst/>
          </a:prstGeom>
        </p:spPr>
        <p:txBody>
          <a:bodyPr/>
          <a:lstStyle/>
          <a:p>
            <a:endParaRPr/>
          </a:p>
        </p:txBody>
      </p:sp>
      <p:sp>
        <p:nvSpPr>
          <p:cNvPr id="40" name="Shape 40"/>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284886159"/>
      </p:ext>
    </p:extLst>
  </p:cSld>
  <p:clrMap bg1="lt1" tx1="dk1" bg2="lt2" tx2="dk2" accent1="accent1" accent2="accent2" accent3="accent3" accent4="accent4" accent5="accent5" accent6="accent6" hlink="hlink" folHlink="folHlink"/>
  <p:notesStyle>
    <a:lvl1pPr defTabSz="3291278" latinLnBrk="0">
      <a:defRPr sz="1200">
        <a:latin typeface="+mj-lt"/>
        <a:ea typeface="+mj-ea"/>
        <a:cs typeface="+mj-cs"/>
        <a:sym typeface="Calibri"/>
      </a:defRPr>
    </a:lvl1pPr>
    <a:lvl2pPr indent="228600" defTabSz="3291278" latinLnBrk="0">
      <a:defRPr sz="1200">
        <a:latin typeface="+mj-lt"/>
        <a:ea typeface="+mj-ea"/>
        <a:cs typeface="+mj-cs"/>
        <a:sym typeface="Calibri"/>
      </a:defRPr>
    </a:lvl2pPr>
    <a:lvl3pPr indent="457200" defTabSz="3291278" latinLnBrk="0">
      <a:defRPr sz="1200">
        <a:latin typeface="+mj-lt"/>
        <a:ea typeface="+mj-ea"/>
        <a:cs typeface="+mj-cs"/>
        <a:sym typeface="Calibri"/>
      </a:defRPr>
    </a:lvl3pPr>
    <a:lvl4pPr indent="685800" defTabSz="3291278" latinLnBrk="0">
      <a:defRPr sz="1200">
        <a:latin typeface="+mj-lt"/>
        <a:ea typeface="+mj-ea"/>
        <a:cs typeface="+mj-cs"/>
        <a:sym typeface="Calibri"/>
      </a:defRPr>
    </a:lvl4pPr>
    <a:lvl5pPr indent="914400" defTabSz="3291278" latinLnBrk="0">
      <a:defRPr sz="1200">
        <a:latin typeface="+mj-lt"/>
        <a:ea typeface="+mj-ea"/>
        <a:cs typeface="+mj-cs"/>
        <a:sym typeface="Calibri"/>
      </a:defRPr>
    </a:lvl5pPr>
    <a:lvl6pPr indent="1143000" defTabSz="3291278" latinLnBrk="0">
      <a:defRPr sz="1200">
        <a:latin typeface="+mj-lt"/>
        <a:ea typeface="+mj-ea"/>
        <a:cs typeface="+mj-cs"/>
        <a:sym typeface="Calibri"/>
      </a:defRPr>
    </a:lvl6pPr>
    <a:lvl7pPr indent="1371600" defTabSz="3291278" latinLnBrk="0">
      <a:defRPr sz="1200">
        <a:latin typeface="+mj-lt"/>
        <a:ea typeface="+mj-ea"/>
        <a:cs typeface="+mj-cs"/>
        <a:sym typeface="Calibri"/>
      </a:defRPr>
    </a:lvl7pPr>
    <a:lvl8pPr indent="1600200" defTabSz="3291278" latinLnBrk="0">
      <a:defRPr sz="1200">
        <a:latin typeface="+mj-lt"/>
        <a:ea typeface="+mj-ea"/>
        <a:cs typeface="+mj-cs"/>
        <a:sym typeface="Calibri"/>
      </a:defRPr>
    </a:lvl8pPr>
    <a:lvl9pPr indent="1828800" defTabSz="3291278"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11" name="Rectangle 14"/>
          <p:cNvSpPr/>
          <p:nvPr/>
        </p:nvSpPr>
        <p:spPr>
          <a:xfrm>
            <a:off x="43159678" y="0"/>
            <a:ext cx="731522" cy="32918400"/>
          </a:xfrm>
          <a:prstGeom prst="rect">
            <a:avLst/>
          </a:prstGeom>
          <a:solidFill>
            <a:srgbClr val="D7E4BD"/>
          </a:solidFill>
          <a:ln w="12700">
            <a:miter lim="400000"/>
          </a:ln>
        </p:spPr>
        <p:txBody>
          <a:bodyPr lIns="45718" tIns="45718" rIns="45718" bIns="45718" anchor="ctr"/>
          <a:lstStyle/>
          <a:p>
            <a:pPr algn="ctr">
              <a:defRPr>
                <a:solidFill>
                  <a:srgbClr val="FFFFFF"/>
                </a:solidFill>
                <a:latin typeface="+mj-lt"/>
                <a:ea typeface="+mj-ea"/>
                <a:cs typeface="+mj-cs"/>
                <a:sym typeface="Calibri"/>
              </a:defRPr>
            </a:pPr>
            <a:endParaRPr/>
          </a:p>
        </p:txBody>
      </p:sp>
      <p:sp>
        <p:nvSpPr>
          <p:cNvPr id="12" name="Rectangle 15"/>
          <p:cNvSpPr/>
          <p:nvPr/>
        </p:nvSpPr>
        <p:spPr>
          <a:xfrm>
            <a:off x="-5" y="0"/>
            <a:ext cx="731524" cy="32918400"/>
          </a:xfrm>
          <a:prstGeom prst="rect">
            <a:avLst/>
          </a:prstGeom>
          <a:solidFill>
            <a:srgbClr val="D7E4BD"/>
          </a:solidFill>
          <a:ln w="12700">
            <a:miter lim="400000"/>
          </a:ln>
        </p:spPr>
        <p:txBody>
          <a:bodyPr lIns="45718" tIns="45718" rIns="45718" bIns="45718" anchor="ctr"/>
          <a:lstStyle/>
          <a:p>
            <a:pPr algn="ctr">
              <a:defRPr>
                <a:solidFill>
                  <a:srgbClr val="FFFFFF"/>
                </a:solidFill>
                <a:latin typeface="+mj-lt"/>
                <a:ea typeface="+mj-ea"/>
                <a:cs typeface="+mj-cs"/>
                <a:sym typeface="Calibri"/>
              </a:defRPr>
            </a:pPr>
            <a:endParaRPr/>
          </a:p>
        </p:txBody>
      </p:sp>
      <p:sp>
        <p:nvSpPr>
          <p:cNvPr id="13" name="Rectangle 16"/>
          <p:cNvSpPr/>
          <p:nvPr/>
        </p:nvSpPr>
        <p:spPr>
          <a:xfrm>
            <a:off x="0" y="0"/>
            <a:ext cx="43891200" cy="4114800"/>
          </a:xfrm>
          <a:prstGeom prst="rect">
            <a:avLst/>
          </a:prstGeom>
          <a:solidFill>
            <a:srgbClr val="376092"/>
          </a:solidFill>
          <a:ln w="12700">
            <a:miter lim="400000"/>
          </a:ln>
        </p:spPr>
        <p:txBody>
          <a:bodyPr lIns="45718" tIns="45718" rIns="45718" bIns="45718" anchor="ctr"/>
          <a:lstStyle/>
          <a:p>
            <a:pPr algn="ctr">
              <a:defRPr>
                <a:solidFill>
                  <a:srgbClr val="FFFFFF"/>
                </a:solidFill>
                <a:latin typeface="+mj-lt"/>
                <a:ea typeface="+mj-ea"/>
                <a:cs typeface="+mj-cs"/>
                <a:sym typeface="Calibri"/>
              </a:defRPr>
            </a:pPr>
            <a:endParaRPr/>
          </a:p>
        </p:txBody>
      </p:sp>
      <p:sp>
        <p:nvSpPr>
          <p:cNvPr id="14" name="Rectangle 17"/>
          <p:cNvSpPr/>
          <p:nvPr/>
        </p:nvSpPr>
        <p:spPr>
          <a:xfrm>
            <a:off x="0" y="28803600"/>
            <a:ext cx="43891200" cy="4114800"/>
          </a:xfrm>
          <a:prstGeom prst="rect">
            <a:avLst/>
          </a:prstGeom>
          <a:solidFill>
            <a:srgbClr val="B9CDE5"/>
          </a:solidFill>
          <a:ln w="12700">
            <a:miter lim="400000"/>
          </a:ln>
        </p:spPr>
        <p:txBody>
          <a:bodyPr lIns="45718" tIns="45718" rIns="45718" bIns="45718" anchor="ctr"/>
          <a:lstStyle/>
          <a:p>
            <a:pPr algn="ctr">
              <a:defRPr>
                <a:solidFill>
                  <a:srgbClr val="FFFFFF"/>
                </a:solidFill>
                <a:latin typeface="+mj-lt"/>
                <a:ea typeface="+mj-ea"/>
                <a:cs typeface="+mj-cs"/>
                <a:sym typeface="Calibri"/>
              </a:defRPr>
            </a:pPr>
            <a:endParaRPr/>
          </a:p>
        </p:txBody>
      </p:sp>
      <p:grpSp>
        <p:nvGrpSpPr>
          <p:cNvPr id="17" name="Instructions"/>
          <p:cNvGrpSpPr/>
          <p:nvPr/>
        </p:nvGrpSpPr>
        <p:grpSpPr>
          <a:xfrm>
            <a:off x="-10515600" y="0"/>
            <a:ext cx="9601200" cy="33769937"/>
            <a:chOff x="0" y="0"/>
            <a:chExt cx="9601200" cy="33769936"/>
          </a:xfrm>
        </p:grpSpPr>
        <p:sp>
          <p:nvSpPr>
            <p:cNvPr id="15" name="Rectangle"/>
            <p:cNvSpPr/>
            <p:nvPr/>
          </p:nvSpPr>
          <p:spPr>
            <a:xfrm>
              <a:off x="0" y="-1"/>
              <a:ext cx="9601200" cy="32918401"/>
            </a:xfrm>
            <a:prstGeom prst="rect">
              <a:avLst/>
            </a:prstGeom>
            <a:solidFill>
              <a:srgbClr val="D9D9D9"/>
            </a:solidFill>
            <a:ln w="12700" cap="flat">
              <a:noFill/>
              <a:miter lim="400000"/>
            </a:ln>
            <a:effectLst/>
          </p:spPr>
          <p:txBody>
            <a:bodyPr wrap="square" lIns="45718" tIns="45718" rIns="45718" bIns="45718" numCol="1" anchor="t">
              <a:noAutofit/>
            </a:bodyPr>
            <a:lstStyle/>
            <a:p>
              <a:pPr algn="ctr" defTabSz="3686861">
                <a:spcBef>
                  <a:spcPts val="1800"/>
                </a:spcBef>
                <a:defRPr sz="7200">
                  <a:solidFill>
                    <a:srgbClr val="FFFFFF"/>
                  </a:solidFill>
                  <a:latin typeface="+mj-lt"/>
                  <a:ea typeface="+mj-ea"/>
                  <a:cs typeface="+mj-cs"/>
                  <a:sym typeface="Calibri"/>
                </a:defRPr>
              </a:pPr>
              <a:endParaRPr/>
            </a:p>
          </p:txBody>
        </p:sp>
        <p:sp>
          <p:nvSpPr>
            <p:cNvPr id="16" name="Poster Print Size:…"/>
            <p:cNvSpPr txBox="1"/>
            <p:nvPr/>
          </p:nvSpPr>
          <p:spPr>
            <a:xfrm>
              <a:off x="0" y="0"/>
              <a:ext cx="9601200" cy="3376993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71421" tIns="171421" rIns="171421" bIns="171421" numCol="1" anchor="t">
              <a:spAutoFit/>
            </a:bodyPr>
            <a:lstStyle/>
            <a:p>
              <a:pPr defTabSz="3686861">
                <a:spcBef>
                  <a:spcPts val="1800"/>
                </a:spcBef>
                <a:defRPr sz="7200">
                  <a:solidFill>
                    <a:srgbClr val="7F7F7F"/>
                  </a:solidFill>
                  <a:latin typeface="+mj-lt"/>
                  <a:ea typeface="+mj-ea"/>
                  <a:cs typeface="+mj-cs"/>
                  <a:sym typeface="Calibri"/>
                </a:defRPr>
              </a:pPr>
              <a:r>
                <a:t>Poster Print Size:</a:t>
              </a:r>
            </a:p>
            <a:p>
              <a:pPr defTabSz="3686861">
                <a:spcBef>
                  <a:spcPts val="1800"/>
                </a:spcBef>
                <a:defRPr sz="4900">
                  <a:solidFill>
                    <a:srgbClr val="7F7F7F"/>
                  </a:solidFill>
                  <a:latin typeface="+mj-lt"/>
                  <a:ea typeface="+mj-ea"/>
                  <a:cs typeface="+mj-cs"/>
                  <a:sym typeface="Calibri"/>
                </a:defRPr>
              </a:pPr>
              <a:r>
                <a:t>This poster template is 36” high by 48” wide. It can be used to print any poster with a 3:4 aspect ratio.</a:t>
              </a:r>
              <a:endParaRPr sz="7200">
                <a:solidFill>
                  <a:srgbClr val="FFFFFF"/>
                </a:solidFill>
              </a:endParaRPr>
            </a:p>
            <a:p>
              <a:pPr defTabSz="3686861">
                <a:spcBef>
                  <a:spcPts val="1800"/>
                </a:spcBef>
                <a:defRPr sz="7200">
                  <a:solidFill>
                    <a:srgbClr val="7F7F7F"/>
                  </a:solidFill>
                  <a:latin typeface="+mj-lt"/>
                  <a:ea typeface="+mj-ea"/>
                  <a:cs typeface="+mj-cs"/>
                  <a:sym typeface="Calibri"/>
                </a:defRPr>
              </a:pPr>
              <a:r>
                <a:t>Placeholders:</a:t>
              </a:r>
            </a:p>
            <a:p>
              <a:pPr defTabSz="3686861">
                <a:spcBef>
                  <a:spcPts val="1800"/>
                </a:spcBef>
                <a:defRPr sz="4900">
                  <a:solidFill>
                    <a:srgbClr val="7F7F7F"/>
                  </a:solidFill>
                  <a:latin typeface="+mj-lt"/>
                  <a:ea typeface="+mj-ea"/>
                  <a:cs typeface="+mj-cs"/>
                  <a:sym typeface="Calibri"/>
                </a:defRPr>
              </a:pPr>
              <a:r>
                <a:t>The various elements included in this poster are ones we often see in medical, research, and scientific posters. Feel free to edit, move,  add, and delete items, or change the layout to suit your needs. Always check with your conference organizer for specific requirements.</a:t>
              </a:r>
              <a:endParaRPr sz="7200">
                <a:solidFill>
                  <a:srgbClr val="FFFFFF"/>
                </a:solidFill>
              </a:endParaRPr>
            </a:p>
            <a:p>
              <a:pPr defTabSz="3686861">
                <a:spcBef>
                  <a:spcPts val="1800"/>
                </a:spcBef>
                <a:defRPr sz="7200">
                  <a:solidFill>
                    <a:srgbClr val="7F7F7F"/>
                  </a:solidFill>
                  <a:latin typeface="+mj-lt"/>
                  <a:ea typeface="+mj-ea"/>
                  <a:cs typeface="+mj-cs"/>
                  <a:sym typeface="Calibri"/>
                </a:defRPr>
              </a:pPr>
              <a:r>
                <a:t>Image Quality:</a:t>
              </a:r>
              <a:endParaRPr>
                <a:solidFill>
                  <a:srgbClr val="FFFFFF"/>
                </a:solidFill>
              </a:endParaRPr>
            </a:p>
            <a:p>
              <a:pPr defTabSz="3686861">
                <a:spcBef>
                  <a:spcPts val="1800"/>
                </a:spcBef>
                <a:defRPr sz="4900">
                  <a:solidFill>
                    <a:srgbClr val="7F7F7F"/>
                  </a:solidFill>
                  <a:latin typeface="+mj-lt"/>
                  <a:ea typeface="+mj-ea"/>
                  <a:cs typeface="+mj-cs"/>
                  <a:sym typeface="Calibri"/>
                </a:defRPr>
              </a:pPr>
              <a:r>
                <a:t>You can place digital photos or logo art in your poster file by selecting the </a:t>
              </a:r>
              <a:r>
                <a:rPr b="1"/>
                <a:t>Insert, Picture</a:t>
              </a:r>
              <a:r>
                <a:t> command, or by using standard copy &amp; paste. For best results, all graphic elements should be at least </a:t>
              </a:r>
              <a:r>
                <a:rPr b="1"/>
                <a:t>150-200 pixels per inch in their final printed size</a:t>
              </a:r>
              <a:r>
                <a:t>. For instance, a 1600 x 1200 pixel photo will usually look fine up to 8“-10” wide on your printed poster.</a:t>
              </a:r>
              <a:endParaRPr sz="7200">
                <a:solidFill>
                  <a:srgbClr val="FFFFFF"/>
                </a:solidFill>
              </a:endParaRPr>
            </a:p>
            <a:p>
              <a:pPr defTabSz="3686861">
                <a:spcBef>
                  <a:spcPts val="1800"/>
                </a:spcBef>
                <a:defRPr sz="4900">
                  <a:solidFill>
                    <a:srgbClr val="7F7F7F"/>
                  </a:solidFill>
                  <a:latin typeface="+mj-lt"/>
                  <a:ea typeface="+mj-ea"/>
                  <a:cs typeface="+mj-cs"/>
                  <a:sym typeface="Calibri"/>
                </a:defRPr>
              </a:pPr>
              <a: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endParaRPr sz="7200">
                <a:solidFill>
                  <a:srgbClr val="FFFFFF"/>
                </a:solidFill>
              </a:endParaRPr>
            </a:p>
            <a:p>
              <a:pPr defTabSz="3686861">
                <a:spcBef>
                  <a:spcPts val="1800"/>
                </a:spcBef>
                <a:defRPr sz="4900">
                  <a:solidFill>
                    <a:srgbClr val="7F7F7F"/>
                  </a:solidFill>
                  <a:latin typeface="+mj-lt"/>
                  <a:ea typeface="+mj-ea"/>
                  <a:cs typeface="+mj-cs"/>
                  <a:sym typeface="Calibri"/>
                </a:defRPr>
              </a:pPr>
              <a:r>
                <a:t>Please note that graphics from websites (such as the logo on your hospital's or university's home page) will only be 72dpi and not suitable for printing.</a:t>
              </a:r>
              <a:endParaRPr sz="7200">
                <a:solidFill>
                  <a:srgbClr val="FFFFFF"/>
                </a:solidFill>
              </a:endParaRPr>
            </a:p>
            <a:p>
              <a:pPr algn="ctr" defTabSz="3686861">
                <a:spcBef>
                  <a:spcPts val="1800"/>
                </a:spcBef>
                <a:defRPr sz="7200">
                  <a:solidFill>
                    <a:srgbClr val="FFFFFF"/>
                  </a:solidFill>
                  <a:latin typeface="+mj-lt"/>
                  <a:ea typeface="+mj-ea"/>
                  <a:cs typeface="+mj-cs"/>
                  <a:sym typeface="Calibri"/>
                </a:defRPr>
              </a:pPr>
              <a:r>
                <a:t/>
              </a:r>
              <a:br/>
              <a:r>
                <a:rPr sz="3600">
                  <a:solidFill>
                    <a:srgbClr val="7F7F7F"/>
                  </a:solidFill>
                </a:rPr>
                <a:t>[This sidebar area does not print.]</a:t>
              </a:r>
            </a:p>
          </p:txBody>
        </p:sp>
      </p:grpSp>
      <p:grpSp>
        <p:nvGrpSpPr>
          <p:cNvPr id="22" name="Group 11"/>
          <p:cNvGrpSpPr/>
          <p:nvPr/>
        </p:nvGrpSpPr>
        <p:grpSpPr>
          <a:xfrm>
            <a:off x="44805600" y="1"/>
            <a:ext cx="9601200" cy="33604896"/>
            <a:chOff x="0" y="0"/>
            <a:chExt cx="9601200" cy="33604894"/>
          </a:xfrm>
        </p:grpSpPr>
        <p:grpSp>
          <p:nvGrpSpPr>
            <p:cNvPr id="20" name="Instructions"/>
            <p:cNvGrpSpPr/>
            <p:nvPr/>
          </p:nvGrpSpPr>
          <p:grpSpPr>
            <a:xfrm>
              <a:off x="0" y="0"/>
              <a:ext cx="9601200" cy="33604895"/>
              <a:chOff x="0" y="0"/>
              <a:chExt cx="9601200" cy="33604894"/>
            </a:xfrm>
          </p:grpSpPr>
          <p:sp>
            <p:nvSpPr>
              <p:cNvPr id="18" name="Rectangle"/>
              <p:cNvSpPr/>
              <p:nvPr/>
            </p:nvSpPr>
            <p:spPr>
              <a:xfrm>
                <a:off x="0" y="0"/>
                <a:ext cx="9601200" cy="32918398"/>
              </a:xfrm>
              <a:prstGeom prst="rect">
                <a:avLst/>
              </a:prstGeom>
              <a:solidFill>
                <a:srgbClr val="D9D9D9"/>
              </a:solidFill>
              <a:ln w="12700" cap="flat">
                <a:noFill/>
                <a:miter lim="400000"/>
              </a:ln>
              <a:effectLst/>
            </p:spPr>
            <p:txBody>
              <a:bodyPr wrap="square" lIns="45718" tIns="45718" rIns="45718" bIns="45718" numCol="1" anchor="t">
                <a:noAutofit/>
              </a:bodyPr>
              <a:lstStyle/>
              <a:p>
                <a:pPr algn="ctr" defTabSz="3686861">
                  <a:defRPr sz="7200">
                    <a:solidFill>
                      <a:srgbClr val="FFFFFF"/>
                    </a:solidFill>
                    <a:latin typeface="+mj-lt"/>
                    <a:ea typeface="+mj-ea"/>
                    <a:cs typeface="+mj-cs"/>
                    <a:sym typeface="Calibri"/>
                  </a:defRPr>
                </a:pPr>
                <a:endParaRPr/>
              </a:p>
            </p:txBody>
          </p:sp>
          <p:sp>
            <p:nvSpPr>
              <p:cNvPr id="19" name="Change Color Theme:…"/>
              <p:cNvSpPr txBox="1"/>
              <p:nvPr/>
            </p:nvSpPr>
            <p:spPr>
              <a:xfrm>
                <a:off x="0" y="0"/>
                <a:ext cx="9601200" cy="3360489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228600" tIns="228600" rIns="228600" bIns="228600" numCol="1" anchor="t">
                <a:spAutoFit/>
              </a:bodyPr>
              <a:lstStyle/>
              <a:p>
                <a:pPr defTabSz="3686861">
                  <a:spcBef>
                    <a:spcPts val="1800"/>
                  </a:spcBef>
                  <a:defRPr sz="7200">
                    <a:solidFill>
                      <a:srgbClr val="808080"/>
                    </a:solidFill>
                    <a:latin typeface="+mj-lt"/>
                    <a:ea typeface="+mj-ea"/>
                    <a:cs typeface="+mj-cs"/>
                    <a:sym typeface="Calibri"/>
                  </a:defRPr>
                </a:pPr>
                <a:r>
                  <a:t>Change Color Theme:</a:t>
                </a:r>
              </a:p>
              <a:p>
                <a:pPr defTabSz="3686861">
                  <a:spcBef>
                    <a:spcPts val="1800"/>
                  </a:spcBef>
                  <a:defRPr sz="4900">
                    <a:solidFill>
                      <a:srgbClr val="808080"/>
                    </a:solidFill>
                    <a:latin typeface="+mj-lt"/>
                    <a:ea typeface="+mj-ea"/>
                    <a:cs typeface="+mj-cs"/>
                    <a:sym typeface="Calibri"/>
                  </a:defRPr>
                </a:pPr>
                <a:r>
                  <a:t>This template is designed to use the built-in color themes in the newer versions of PowerPoint.</a:t>
                </a:r>
                <a:endParaRPr sz="7200">
                  <a:solidFill>
                    <a:srgbClr val="FFFFFF"/>
                  </a:solidFill>
                </a:endParaRPr>
              </a:p>
              <a:p>
                <a:pPr defTabSz="3686861">
                  <a:spcBef>
                    <a:spcPts val="1800"/>
                  </a:spcBef>
                  <a:defRPr sz="4900">
                    <a:solidFill>
                      <a:srgbClr val="808080"/>
                    </a:solidFill>
                    <a:latin typeface="+mj-lt"/>
                    <a:ea typeface="+mj-ea"/>
                    <a:cs typeface="+mj-cs"/>
                    <a:sym typeface="Calibri"/>
                  </a:defRPr>
                </a:pPr>
                <a:r>
                  <a:t>To change the color theme, select the </a:t>
                </a:r>
                <a:r>
                  <a:rPr b="1"/>
                  <a:t>Design</a:t>
                </a:r>
                <a:r>
                  <a:t> tab, then select the </a:t>
                </a:r>
                <a:r>
                  <a:rPr b="1"/>
                  <a:t>Colors</a:t>
                </a:r>
                <a:r>
                  <a:t> drop-down list.</a:t>
                </a:r>
                <a:endParaRPr sz="7200">
                  <a:solidFill>
                    <a:srgbClr val="FFFFFF"/>
                  </a:solidFill>
                </a:endParaRPr>
              </a:p>
              <a:p>
                <a:pPr defTabSz="3686861">
                  <a:spcBef>
                    <a:spcPts val="1800"/>
                  </a:spcBef>
                  <a:defRPr sz="4900">
                    <a:solidFill>
                      <a:srgbClr val="808080"/>
                    </a:solidFill>
                    <a:latin typeface="+mj-lt"/>
                    <a:ea typeface="+mj-ea"/>
                    <a:cs typeface="+mj-cs"/>
                    <a:sym typeface="Calibri"/>
                  </a:defRPr>
                </a:pPr>
                <a:endParaRPr sz="7200">
                  <a:solidFill>
                    <a:srgbClr val="FFFFFF"/>
                  </a:solidFill>
                </a:endParaRPr>
              </a:p>
              <a:p>
                <a:pPr defTabSz="3686861">
                  <a:spcBef>
                    <a:spcPts val="1800"/>
                  </a:spcBef>
                  <a:defRPr sz="4900">
                    <a:solidFill>
                      <a:srgbClr val="808080"/>
                    </a:solidFill>
                    <a:latin typeface="+mj-lt"/>
                    <a:ea typeface="+mj-ea"/>
                    <a:cs typeface="+mj-cs"/>
                    <a:sym typeface="Calibri"/>
                  </a:defRPr>
                </a:pPr>
                <a:endParaRPr sz="7200">
                  <a:solidFill>
                    <a:srgbClr val="FFFFFF"/>
                  </a:solidFill>
                </a:endParaRPr>
              </a:p>
              <a:p>
                <a:pPr defTabSz="3686861">
                  <a:spcBef>
                    <a:spcPts val="1800"/>
                  </a:spcBef>
                  <a:defRPr sz="4900">
                    <a:solidFill>
                      <a:srgbClr val="808080"/>
                    </a:solidFill>
                    <a:latin typeface="+mj-lt"/>
                    <a:ea typeface="+mj-ea"/>
                    <a:cs typeface="+mj-cs"/>
                    <a:sym typeface="Calibri"/>
                  </a:defRPr>
                </a:pPr>
                <a:endParaRPr sz="7200">
                  <a:solidFill>
                    <a:srgbClr val="FFFFFF"/>
                  </a:solidFill>
                </a:endParaRPr>
              </a:p>
              <a:p>
                <a:pPr defTabSz="3686861">
                  <a:spcBef>
                    <a:spcPts val="1800"/>
                  </a:spcBef>
                  <a:defRPr sz="4900">
                    <a:solidFill>
                      <a:srgbClr val="808080"/>
                    </a:solidFill>
                    <a:latin typeface="+mj-lt"/>
                    <a:ea typeface="+mj-ea"/>
                    <a:cs typeface="+mj-cs"/>
                    <a:sym typeface="Calibri"/>
                  </a:defRPr>
                </a:pPr>
                <a:endParaRPr sz="7200">
                  <a:solidFill>
                    <a:srgbClr val="FFFFFF"/>
                  </a:solidFill>
                </a:endParaRPr>
              </a:p>
              <a:p>
                <a:pPr defTabSz="3686861">
                  <a:spcBef>
                    <a:spcPts val="1800"/>
                  </a:spcBef>
                  <a:defRPr sz="4900">
                    <a:solidFill>
                      <a:srgbClr val="808080"/>
                    </a:solidFill>
                    <a:latin typeface="+mj-lt"/>
                    <a:ea typeface="+mj-ea"/>
                    <a:cs typeface="+mj-cs"/>
                    <a:sym typeface="Calibri"/>
                  </a:defRPr>
                </a:pPr>
                <a:endParaRPr sz="7200">
                  <a:solidFill>
                    <a:srgbClr val="FFFFFF"/>
                  </a:solidFill>
                </a:endParaRPr>
              </a:p>
              <a:p>
                <a:pPr defTabSz="3686861">
                  <a:spcBef>
                    <a:spcPts val="1800"/>
                  </a:spcBef>
                  <a:defRPr sz="4900">
                    <a:solidFill>
                      <a:srgbClr val="808080"/>
                    </a:solidFill>
                    <a:latin typeface="+mj-lt"/>
                    <a:ea typeface="+mj-ea"/>
                    <a:cs typeface="+mj-cs"/>
                    <a:sym typeface="Calibri"/>
                  </a:defRPr>
                </a:pPr>
                <a:endParaRPr sz="7200">
                  <a:solidFill>
                    <a:srgbClr val="FFFFFF"/>
                  </a:solidFill>
                </a:endParaRPr>
              </a:p>
              <a:p>
                <a:pPr defTabSz="3686861">
                  <a:spcBef>
                    <a:spcPts val="1800"/>
                  </a:spcBef>
                  <a:defRPr sz="4900">
                    <a:solidFill>
                      <a:srgbClr val="808080"/>
                    </a:solidFill>
                    <a:latin typeface="+mj-lt"/>
                    <a:ea typeface="+mj-ea"/>
                    <a:cs typeface="+mj-cs"/>
                    <a:sym typeface="Calibri"/>
                  </a:defRPr>
                </a:pPr>
                <a:endParaRPr sz="7200">
                  <a:solidFill>
                    <a:srgbClr val="FFFFFF"/>
                  </a:solidFill>
                </a:endParaRPr>
              </a:p>
              <a:p>
                <a:pPr defTabSz="3686861">
                  <a:spcBef>
                    <a:spcPts val="1800"/>
                  </a:spcBef>
                  <a:defRPr sz="4900">
                    <a:solidFill>
                      <a:srgbClr val="808080"/>
                    </a:solidFill>
                    <a:latin typeface="+mj-lt"/>
                    <a:ea typeface="+mj-ea"/>
                    <a:cs typeface="+mj-cs"/>
                    <a:sym typeface="Calibri"/>
                  </a:defRPr>
                </a:pPr>
                <a:endParaRPr sz="7200">
                  <a:solidFill>
                    <a:srgbClr val="FFFFFF"/>
                  </a:solidFill>
                </a:endParaRPr>
              </a:p>
              <a:p>
                <a:pPr defTabSz="3686861">
                  <a:spcBef>
                    <a:spcPts val="1800"/>
                  </a:spcBef>
                  <a:defRPr sz="4900">
                    <a:solidFill>
                      <a:srgbClr val="808080"/>
                    </a:solidFill>
                    <a:latin typeface="+mj-lt"/>
                    <a:ea typeface="+mj-ea"/>
                    <a:cs typeface="+mj-cs"/>
                    <a:sym typeface="Calibri"/>
                  </a:defRPr>
                </a:pPr>
                <a:endParaRPr sz="7200">
                  <a:solidFill>
                    <a:srgbClr val="FFFFFF"/>
                  </a:solidFill>
                </a:endParaRPr>
              </a:p>
              <a:p>
                <a:pPr defTabSz="3686861">
                  <a:spcBef>
                    <a:spcPts val="1800"/>
                  </a:spcBef>
                  <a:defRPr sz="4900">
                    <a:solidFill>
                      <a:srgbClr val="808080"/>
                    </a:solidFill>
                    <a:latin typeface="+mj-lt"/>
                    <a:ea typeface="+mj-ea"/>
                    <a:cs typeface="+mj-cs"/>
                    <a:sym typeface="Calibri"/>
                  </a:defRPr>
                </a:pPr>
                <a:r>
                  <a:t>The default color theme for this template is “Office”, so you can always return to that after trying some of the alternatives.</a:t>
                </a:r>
                <a:endParaRPr sz="7200">
                  <a:solidFill>
                    <a:srgbClr val="FFFFFF"/>
                  </a:solidFill>
                </a:endParaRPr>
              </a:p>
              <a:p>
                <a:pPr defTabSz="3686861">
                  <a:spcBef>
                    <a:spcPts val="1800"/>
                  </a:spcBef>
                  <a:defRPr sz="7200">
                    <a:solidFill>
                      <a:srgbClr val="808080"/>
                    </a:solidFill>
                    <a:latin typeface="+mj-lt"/>
                    <a:ea typeface="+mj-ea"/>
                    <a:cs typeface="+mj-cs"/>
                    <a:sym typeface="Calibri"/>
                  </a:defRPr>
                </a:pPr>
                <a:r>
                  <a:t>Printing Your Poster:</a:t>
                </a:r>
                <a:endParaRPr>
                  <a:solidFill>
                    <a:srgbClr val="FFFFFF"/>
                  </a:solidFill>
                </a:endParaRPr>
              </a:p>
              <a:p>
                <a:pPr defTabSz="3686861">
                  <a:spcBef>
                    <a:spcPts val="1800"/>
                  </a:spcBef>
                  <a:defRPr sz="4900">
                    <a:solidFill>
                      <a:srgbClr val="808080"/>
                    </a:solidFill>
                    <a:latin typeface="+mj-lt"/>
                    <a:ea typeface="+mj-ea"/>
                    <a:cs typeface="+mj-cs"/>
                    <a:sym typeface="Calibri"/>
                  </a:defRPr>
                </a:pPr>
                <a:r>
                  <a:t>Once your poster file is ready, visit </a:t>
                </a:r>
                <a:r>
                  <a:rPr b="1"/>
                  <a:t>www.genigraphics.com</a:t>
                </a:r>
                <a:r>
                  <a:t> to order a high-quality, affordable poster print. Every order receives a free design review and we can deliver as fast as next business day within the US and Canada. </a:t>
                </a:r>
                <a:endParaRPr sz="7200">
                  <a:solidFill>
                    <a:srgbClr val="FFFFFF"/>
                  </a:solidFill>
                </a:endParaRPr>
              </a:p>
              <a:p>
                <a:pPr defTabSz="3686861">
                  <a:spcBef>
                    <a:spcPts val="1800"/>
                  </a:spcBef>
                  <a:defRPr sz="4900">
                    <a:solidFill>
                      <a:srgbClr val="808080"/>
                    </a:solidFill>
                    <a:latin typeface="+mj-lt"/>
                    <a:ea typeface="+mj-ea"/>
                    <a:cs typeface="+mj-cs"/>
                    <a:sym typeface="Calibri"/>
                  </a:defRPr>
                </a:pPr>
                <a:r>
                  <a:t>Genigraphics® has been producing output from PowerPoint® longer than anyone in the industry; dating back to when we helped Microsoft® design the PowerPoint® software. </a:t>
                </a:r>
                <a:endParaRPr sz="7200">
                  <a:solidFill>
                    <a:srgbClr val="FFFFFF"/>
                  </a:solidFill>
                </a:endParaRPr>
              </a:p>
              <a:p>
                <a:pPr defTabSz="3686861">
                  <a:defRPr sz="4900">
                    <a:solidFill>
                      <a:srgbClr val="808080"/>
                    </a:solidFill>
                    <a:latin typeface="+mj-lt"/>
                    <a:ea typeface="+mj-ea"/>
                    <a:cs typeface="+mj-cs"/>
                    <a:sym typeface="Calibri"/>
                  </a:defRPr>
                </a:pPr>
                <a:endParaRPr sz="7200">
                  <a:solidFill>
                    <a:srgbClr val="FFFFFF"/>
                  </a:solidFill>
                </a:endParaRPr>
              </a:p>
              <a:p>
                <a:pPr algn="ctr" defTabSz="3686861">
                  <a:defRPr sz="4900">
                    <a:solidFill>
                      <a:srgbClr val="808080"/>
                    </a:solidFill>
                    <a:latin typeface="+mj-lt"/>
                    <a:ea typeface="+mj-ea"/>
                    <a:cs typeface="+mj-cs"/>
                    <a:sym typeface="Calibri"/>
                  </a:defRPr>
                </a:pPr>
                <a:r>
                  <a:t>US and Canada:  1-800-790-4001</a:t>
                </a:r>
                <a:br/>
                <a:r>
                  <a:t>Email: info@genigraphics.com</a:t>
                </a:r>
                <a:endParaRPr sz="7200">
                  <a:solidFill>
                    <a:srgbClr val="FFFFFF"/>
                  </a:solidFill>
                </a:endParaRPr>
              </a:p>
              <a:p>
                <a:pPr algn="ctr" defTabSz="3686861">
                  <a:defRPr sz="7200">
                    <a:solidFill>
                      <a:srgbClr val="FFFFFF"/>
                    </a:solidFill>
                    <a:latin typeface="+mj-lt"/>
                    <a:ea typeface="+mj-ea"/>
                    <a:cs typeface="+mj-cs"/>
                    <a:sym typeface="Calibri"/>
                  </a:defRPr>
                </a:pPr>
                <a:r>
                  <a:t/>
                </a:r>
                <a:br/>
                <a:r>
                  <a:rPr sz="3600">
                    <a:solidFill>
                      <a:srgbClr val="808080"/>
                    </a:solidFill>
                  </a:rPr>
                  <a:t>[This sidebar area does not print.]</a:t>
                </a:r>
              </a:p>
            </p:txBody>
          </p:sp>
        </p:grpSp>
        <p:pic>
          <p:nvPicPr>
            <p:cNvPr id="21" name="Picture 13" descr="Picture 13"/>
            <p:cNvPicPr>
              <a:picLocks noChangeAspect="1"/>
            </p:cNvPicPr>
            <p:nvPr/>
          </p:nvPicPr>
          <p:blipFill>
            <a:blip r:embed="rId2">
              <a:extLst/>
            </a:blip>
            <a:stretch>
              <a:fillRect/>
            </a:stretch>
          </p:blipFill>
          <p:spPr>
            <a:xfrm>
              <a:off x="336406" y="6945203"/>
              <a:ext cx="8928387" cy="7685196"/>
            </a:xfrm>
            <a:prstGeom prst="rect">
              <a:avLst/>
            </a:prstGeom>
            <a:ln w="12700" cap="flat">
              <a:noFill/>
              <a:miter lim="400000"/>
            </a:ln>
            <a:effectLst/>
          </p:spPr>
        </p:pic>
      </p:grpSp>
      <p:pic>
        <p:nvPicPr>
          <p:cNvPr id="23" name="Picture 1" descr="Picture 1"/>
          <p:cNvPicPr>
            <a:picLocks noChangeAspect="1"/>
          </p:cNvPicPr>
          <p:nvPr/>
        </p:nvPicPr>
        <p:blipFill>
          <a:blip r:embed="rId3">
            <a:extLst/>
          </a:blip>
          <a:stretch>
            <a:fillRect/>
          </a:stretch>
        </p:blipFill>
        <p:spPr>
          <a:xfrm>
            <a:off x="38404800" y="32613600"/>
            <a:ext cx="5297436" cy="185929"/>
          </a:xfrm>
          <a:prstGeom prst="rect">
            <a:avLst/>
          </a:prstGeom>
          <a:ln w="12700">
            <a:miter lim="400000"/>
          </a:ln>
        </p:spPr>
      </p:pic>
      <p:sp>
        <p:nvSpPr>
          <p:cNvPr id="24" name="Slide Number"/>
          <p:cNvSpPr txBox="1">
            <a:spLocks noGrp="1"/>
          </p:cNvSpPr>
          <p:nvPr>
            <p:ph type="sldNum" sz="quarter" idx="2"/>
          </p:nvPr>
        </p:nvSpPr>
        <p:spPr>
          <a:xfrm>
            <a:off x="30547094" y="30064680"/>
            <a:ext cx="908267" cy="891598"/>
          </a:xfrm>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31" name="Title Text"/>
          <p:cNvSpPr txBox="1">
            <a:spLocks noGrp="1"/>
          </p:cNvSpPr>
          <p:nvPr>
            <p:ph type="title"/>
          </p:nvPr>
        </p:nvSpPr>
        <p:spPr>
          <a:prstGeom prst="rect">
            <a:avLst/>
          </a:prstGeom>
        </p:spPr>
        <p:txBody>
          <a:bodyPr/>
          <a:lstStyle/>
          <a:p>
            <a:r>
              <a:t>Title Text</a:t>
            </a:r>
          </a:p>
        </p:txBody>
      </p:sp>
      <p:sp>
        <p:nvSpPr>
          <p:cNvPr id="32"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2194560" y="1318261"/>
            <a:ext cx="39502079" cy="5486402"/>
          </a:xfrm>
          <a:prstGeom prst="rect">
            <a:avLst/>
          </a:prstGeom>
          <a:ln w="12700">
            <a:miter lim="400000"/>
          </a:ln>
          <a:extLst>
            <a:ext uri="{C572A759-6A51-4108-AA02-DFA0A04FC94B}">
              <ma14:wrappingTextBoxFlag xmlns:ma14="http://schemas.microsoft.com/office/mac/drawingml/2011/main" val="1"/>
            </a:ext>
          </a:extLst>
        </p:spPr>
        <p:txBody>
          <a:bodyPr lIns="164563" tIns="164563" rIns="164563" bIns="164563" anchor="ctr">
            <a:normAutofit/>
          </a:bodyPr>
          <a:lstStyle/>
          <a:p>
            <a:r>
              <a:t>Title Text</a:t>
            </a:r>
          </a:p>
        </p:txBody>
      </p:sp>
      <p:sp>
        <p:nvSpPr>
          <p:cNvPr id="3" name="Body Level One…"/>
          <p:cNvSpPr txBox="1">
            <a:spLocks noGrp="1"/>
          </p:cNvSpPr>
          <p:nvPr>
            <p:ph type="body" idx="1"/>
          </p:nvPr>
        </p:nvSpPr>
        <p:spPr>
          <a:xfrm>
            <a:off x="2194560" y="7680962"/>
            <a:ext cx="39502079" cy="21724625"/>
          </a:xfrm>
          <a:prstGeom prst="rect">
            <a:avLst/>
          </a:prstGeom>
          <a:ln w="12700">
            <a:miter lim="400000"/>
          </a:ln>
          <a:extLst>
            <a:ext uri="{C572A759-6A51-4108-AA02-DFA0A04FC94B}">
              <ma14:wrappingTextBoxFlag xmlns:ma14="http://schemas.microsoft.com/office/mac/drawingml/2011/main" val="1"/>
            </a:ext>
          </a:extLst>
        </p:spPr>
        <p:txBody>
          <a:bodyPr lIns="164563" tIns="164563" rIns="164563" bIns="164563">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40788379" y="30940983"/>
            <a:ext cx="908267" cy="891598"/>
          </a:xfrm>
          <a:prstGeom prst="rect">
            <a:avLst/>
          </a:prstGeom>
          <a:ln w="12700">
            <a:miter lim="400000"/>
          </a:ln>
        </p:spPr>
        <p:txBody>
          <a:bodyPr wrap="none" lIns="164563" tIns="164563" rIns="164563" bIns="164563" anchor="ctr">
            <a:spAutoFit/>
          </a:bodyPr>
          <a:lstStyle>
            <a:lvl1pPr algn="r">
              <a:defRPr sz="4400">
                <a:solidFill>
                  <a:srgbClr val="888888"/>
                </a:solidFill>
                <a:latin typeface="+mj-lt"/>
                <a:ea typeface="+mj-ea"/>
                <a:cs typeface="+mj-cs"/>
                <a:sym typeface="Calibri"/>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xmlns:p14="http://schemas.microsoft.com/office/powerpoint/2010/main" spd="med"/>
  <p:txStyles>
    <p:titleStyle>
      <a:lvl1pPr marL="0" marR="0" indent="0" algn="ctr" defTabSz="3291278" rtl="0" latinLnBrk="0">
        <a:lnSpc>
          <a:spcPct val="100000"/>
        </a:lnSpc>
        <a:spcBef>
          <a:spcPts val="0"/>
        </a:spcBef>
        <a:spcAft>
          <a:spcPts val="0"/>
        </a:spcAft>
        <a:buClrTx/>
        <a:buSzTx/>
        <a:buFontTx/>
        <a:buNone/>
        <a:tabLst/>
        <a:defRPr sz="6000" b="0" i="0" u="none" strike="noStrike" cap="none" spc="0" baseline="0">
          <a:solidFill>
            <a:srgbClr val="000000"/>
          </a:solidFill>
          <a:uFillTx/>
          <a:latin typeface="+mj-lt"/>
          <a:ea typeface="+mj-ea"/>
          <a:cs typeface="+mj-cs"/>
          <a:sym typeface="Calibri"/>
        </a:defRPr>
      </a:lvl1pPr>
      <a:lvl2pPr marL="0" marR="0" indent="0" algn="ctr" defTabSz="3291278" rtl="0" latinLnBrk="0">
        <a:lnSpc>
          <a:spcPct val="100000"/>
        </a:lnSpc>
        <a:spcBef>
          <a:spcPts val="0"/>
        </a:spcBef>
        <a:spcAft>
          <a:spcPts val="0"/>
        </a:spcAft>
        <a:buClrTx/>
        <a:buSzTx/>
        <a:buFontTx/>
        <a:buNone/>
        <a:tabLst/>
        <a:defRPr sz="6000" b="0" i="0" u="none" strike="noStrike" cap="none" spc="0" baseline="0">
          <a:solidFill>
            <a:srgbClr val="000000"/>
          </a:solidFill>
          <a:uFillTx/>
          <a:latin typeface="+mj-lt"/>
          <a:ea typeface="+mj-ea"/>
          <a:cs typeface="+mj-cs"/>
          <a:sym typeface="Calibri"/>
        </a:defRPr>
      </a:lvl2pPr>
      <a:lvl3pPr marL="0" marR="0" indent="0" algn="ctr" defTabSz="3291278" rtl="0" latinLnBrk="0">
        <a:lnSpc>
          <a:spcPct val="100000"/>
        </a:lnSpc>
        <a:spcBef>
          <a:spcPts val="0"/>
        </a:spcBef>
        <a:spcAft>
          <a:spcPts val="0"/>
        </a:spcAft>
        <a:buClrTx/>
        <a:buSzTx/>
        <a:buFontTx/>
        <a:buNone/>
        <a:tabLst/>
        <a:defRPr sz="6000" b="0" i="0" u="none" strike="noStrike" cap="none" spc="0" baseline="0">
          <a:solidFill>
            <a:srgbClr val="000000"/>
          </a:solidFill>
          <a:uFillTx/>
          <a:latin typeface="+mj-lt"/>
          <a:ea typeface="+mj-ea"/>
          <a:cs typeface="+mj-cs"/>
          <a:sym typeface="Calibri"/>
        </a:defRPr>
      </a:lvl3pPr>
      <a:lvl4pPr marL="0" marR="0" indent="0" algn="ctr" defTabSz="3291278" rtl="0" latinLnBrk="0">
        <a:lnSpc>
          <a:spcPct val="100000"/>
        </a:lnSpc>
        <a:spcBef>
          <a:spcPts val="0"/>
        </a:spcBef>
        <a:spcAft>
          <a:spcPts val="0"/>
        </a:spcAft>
        <a:buClrTx/>
        <a:buSzTx/>
        <a:buFontTx/>
        <a:buNone/>
        <a:tabLst/>
        <a:defRPr sz="6000" b="0" i="0" u="none" strike="noStrike" cap="none" spc="0" baseline="0">
          <a:solidFill>
            <a:srgbClr val="000000"/>
          </a:solidFill>
          <a:uFillTx/>
          <a:latin typeface="+mj-lt"/>
          <a:ea typeface="+mj-ea"/>
          <a:cs typeface="+mj-cs"/>
          <a:sym typeface="Calibri"/>
        </a:defRPr>
      </a:lvl4pPr>
      <a:lvl5pPr marL="0" marR="0" indent="0" algn="ctr" defTabSz="3291278" rtl="0" latinLnBrk="0">
        <a:lnSpc>
          <a:spcPct val="100000"/>
        </a:lnSpc>
        <a:spcBef>
          <a:spcPts val="0"/>
        </a:spcBef>
        <a:spcAft>
          <a:spcPts val="0"/>
        </a:spcAft>
        <a:buClrTx/>
        <a:buSzTx/>
        <a:buFontTx/>
        <a:buNone/>
        <a:tabLst/>
        <a:defRPr sz="6000" b="0" i="0" u="none" strike="noStrike" cap="none" spc="0" baseline="0">
          <a:solidFill>
            <a:srgbClr val="000000"/>
          </a:solidFill>
          <a:uFillTx/>
          <a:latin typeface="+mj-lt"/>
          <a:ea typeface="+mj-ea"/>
          <a:cs typeface="+mj-cs"/>
          <a:sym typeface="Calibri"/>
        </a:defRPr>
      </a:lvl5pPr>
      <a:lvl6pPr marL="0" marR="0" indent="0" algn="ctr" defTabSz="3291278" rtl="0" latinLnBrk="0">
        <a:lnSpc>
          <a:spcPct val="100000"/>
        </a:lnSpc>
        <a:spcBef>
          <a:spcPts val="0"/>
        </a:spcBef>
        <a:spcAft>
          <a:spcPts val="0"/>
        </a:spcAft>
        <a:buClrTx/>
        <a:buSzTx/>
        <a:buFontTx/>
        <a:buNone/>
        <a:tabLst/>
        <a:defRPr sz="6000" b="0" i="0" u="none" strike="noStrike" cap="none" spc="0" baseline="0">
          <a:solidFill>
            <a:srgbClr val="000000"/>
          </a:solidFill>
          <a:uFillTx/>
          <a:latin typeface="+mj-lt"/>
          <a:ea typeface="+mj-ea"/>
          <a:cs typeface="+mj-cs"/>
          <a:sym typeface="Calibri"/>
        </a:defRPr>
      </a:lvl6pPr>
      <a:lvl7pPr marL="0" marR="0" indent="0" algn="ctr" defTabSz="3291278" rtl="0" latinLnBrk="0">
        <a:lnSpc>
          <a:spcPct val="100000"/>
        </a:lnSpc>
        <a:spcBef>
          <a:spcPts val="0"/>
        </a:spcBef>
        <a:spcAft>
          <a:spcPts val="0"/>
        </a:spcAft>
        <a:buClrTx/>
        <a:buSzTx/>
        <a:buFontTx/>
        <a:buNone/>
        <a:tabLst/>
        <a:defRPr sz="6000" b="0" i="0" u="none" strike="noStrike" cap="none" spc="0" baseline="0">
          <a:solidFill>
            <a:srgbClr val="000000"/>
          </a:solidFill>
          <a:uFillTx/>
          <a:latin typeface="+mj-lt"/>
          <a:ea typeface="+mj-ea"/>
          <a:cs typeface="+mj-cs"/>
          <a:sym typeface="Calibri"/>
        </a:defRPr>
      </a:lvl7pPr>
      <a:lvl8pPr marL="0" marR="0" indent="0" algn="ctr" defTabSz="3291278" rtl="0" latinLnBrk="0">
        <a:lnSpc>
          <a:spcPct val="100000"/>
        </a:lnSpc>
        <a:spcBef>
          <a:spcPts val="0"/>
        </a:spcBef>
        <a:spcAft>
          <a:spcPts val="0"/>
        </a:spcAft>
        <a:buClrTx/>
        <a:buSzTx/>
        <a:buFontTx/>
        <a:buNone/>
        <a:tabLst/>
        <a:defRPr sz="6000" b="0" i="0" u="none" strike="noStrike" cap="none" spc="0" baseline="0">
          <a:solidFill>
            <a:srgbClr val="000000"/>
          </a:solidFill>
          <a:uFillTx/>
          <a:latin typeface="+mj-lt"/>
          <a:ea typeface="+mj-ea"/>
          <a:cs typeface="+mj-cs"/>
          <a:sym typeface="Calibri"/>
        </a:defRPr>
      </a:lvl8pPr>
      <a:lvl9pPr marL="0" marR="0" indent="0" algn="ctr" defTabSz="3291278" rtl="0" latinLnBrk="0">
        <a:lnSpc>
          <a:spcPct val="100000"/>
        </a:lnSpc>
        <a:spcBef>
          <a:spcPts val="0"/>
        </a:spcBef>
        <a:spcAft>
          <a:spcPts val="0"/>
        </a:spcAft>
        <a:buClrTx/>
        <a:buSzTx/>
        <a:buFontTx/>
        <a:buNone/>
        <a:tabLst/>
        <a:defRPr sz="6000" b="0" i="0" u="none" strike="noStrike" cap="none" spc="0" baseline="0">
          <a:solidFill>
            <a:srgbClr val="000000"/>
          </a:solidFill>
          <a:uFillTx/>
          <a:latin typeface="+mj-lt"/>
          <a:ea typeface="+mj-ea"/>
          <a:cs typeface="+mj-cs"/>
          <a:sym typeface="Calibri"/>
        </a:defRPr>
      </a:lvl9pPr>
    </p:titleStyle>
    <p:bodyStyle>
      <a:lvl1pPr marL="342842" marR="0" indent="-342842" algn="l" defTabSz="3291278" rtl="0" latinLnBrk="0">
        <a:lnSpc>
          <a:spcPct val="100000"/>
        </a:lnSpc>
        <a:spcBef>
          <a:spcPts val="600"/>
        </a:spcBef>
        <a:spcAft>
          <a:spcPts val="0"/>
        </a:spcAft>
        <a:buClrTx/>
        <a:buSzPct val="100000"/>
        <a:buFont typeface="Arial"/>
        <a:buChar char="•"/>
        <a:tabLst/>
        <a:defRPr sz="2700" b="0" i="0" u="none" strike="noStrike" cap="none" spc="0" baseline="0">
          <a:solidFill>
            <a:srgbClr val="000000"/>
          </a:solidFill>
          <a:uFillTx/>
          <a:latin typeface="+mj-lt"/>
          <a:ea typeface="+mj-ea"/>
          <a:cs typeface="+mj-cs"/>
          <a:sym typeface="Calibri"/>
        </a:defRPr>
      </a:lvl1pPr>
      <a:lvl2pPr marL="685683" marR="0" indent="-342842" algn="l" defTabSz="3291278" rtl="0" latinLnBrk="0">
        <a:lnSpc>
          <a:spcPct val="100000"/>
        </a:lnSpc>
        <a:spcBef>
          <a:spcPts val="600"/>
        </a:spcBef>
        <a:spcAft>
          <a:spcPts val="0"/>
        </a:spcAft>
        <a:buClrTx/>
        <a:buSzPct val="100000"/>
        <a:buFont typeface="Arial"/>
        <a:buChar char="–"/>
        <a:tabLst/>
        <a:defRPr sz="2700" b="0" i="0" u="none" strike="noStrike" cap="none" spc="0" baseline="0">
          <a:solidFill>
            <a:srgbClr val="000000"/>
          </a:solidFill>
          <a:uFillTx/>
          <a:latin typeface="+mj-lt"/>
          <a:ea typeface="+mj-ea"/>
          <a:cs typeface="+mj-cs"/>
          <a:sym typeface="Calibri"/>
        </a:defRPr>
      </a:lvl2pPr>
      <a:lvl3pPr marL="1028525" marR="0" indent="-342842" algn="l" defTabSz="3291278" rtl="0" latinLnBrk="0">
        <a:lnSpc>
          <a:spcPct val="100000"/>
        </a:lnSpc>
        <a:spcBef>
          <a:spcPts val="600"/>
        </a:spcBef>
        <a:spcAft>
          <a:spcPts val="0"/>
        </a:spcAft>
        <a:buClrTx/>
        <a:buSzPct val="100000"/>
        <a:buFont typeface="Arial"/>
        <a:buChar char="•"/>
        <a:tabLst/>
        <a:defRPr sz="2700" b="0" i="0" u="none" strike="noStrike" cap="none" spc="0" baseline="0">
          <a:solidFill>
            <a:srgbClr val="000000"/>
          </a:solidFill>
          <a:uFillTx/>
          <a:latin typeface="+mj-lt"/>
          <a:ea typeface="+mj-ea"/>
          <a:cs typeface="+mj-cs"/>
          <a:sym typeface="Calibri"/>
        </a:defRPr>
      </a:lvl3pPr>
      <a:lvl4pPr marL="1371366" marR="0" indent="-342840" algn="l" defTabSz="3291278" rtl="0" latinLnBrk="0">
        <a:lnSpc>
          <a:spcPct val="100000"/>
        </a:lnSpc>
        <a:spcBef>
          <a:spcPts val="600"/>
        </a:spcBef>
        <a:spcAft>
          <a:spcPts val="0"/>
        </a:spcAft>
        <a:buClrTx/>
        <a:buSzPct val="100000"/>
        <a:buFont typeface="Arial"/>
        <a:buChar char="–"/>
        <a:tabLst/>
        <a:defRPr sz="2700" b="0" i="0" u="none" strike="noStrike" cap="none" spc="0" baseline="0">
          <a:solidFill>
            <a:srgbClr val="000000"/>
          </a:solidFill>
          <a:uFillTx/>
          <a:latin typeface="+mj-lt"/>
          <a:ea typeface="+mj-ea"/>
          <a:cs typeface="+mj-cs"/>
          <a:sym typeface="Calibri"/>
        </a:defRPr>
      </a:lvl4pPr>
      <a:lvl5pPr marL="1714207" marR="0" indent="-342842" algn="l" defTabSz="3291278" rtl="0" latinLnBrk="0">
        <a:lnSpc>
          <a:spcPct val="100000"/>
        </a:lnSpc>
        <a:spcBef>
          <a:spcPts val="600"/>
        </a:spcBef>
        <a:spcAft>
          <a:spcPts val="0"/>
        </a:spcAft>
        <a:buClrTx/>
        <a:buSzPct val="100000"/>
        <a:buFont typeface="Arial"/>
        <a:buChar char="»"/>
        <a:tabLst/>
        <a:defRPr sz="2700" b="0" i="0" u="none" strike="noStrike" cap="none" spc="0" baseline="0">
          <a:solidFill>
            <a:srgbClr val="000000"/>
          </a:solidFill>
          <a:uFillTx/>
          <a:latin typeface="+mj-lt"/>
          <a:ea typeface="+mj-ea"/>
          <a:cs typeface="+mj-cs"/>
          <a:sym typeface="Calibri"/>
        </a:defRPr>
      </a:lvl5pPr>
      <a:lvl6pPr marL="8536754" marR="0" indent="-308557" algn="l" defTabSz="3291278" rtl="0" latinLnBrk="0">
        <a:lnSpc>
          <a:spcPct val="100000"/>
        </a:lnSpc>
        <a:spcBef>
          <a:spcPts val="600"/>
        </a:spcBef>
        <a:spcAft>
          <a:spcPts val="0"/>
        </a:spcAft>
        <a:buClrTx/>
        <a:buSzPct val="100000"/>
        <a:buFont typeface="Arial"/>
        <a:buChar char="•"/>
        <a:tabLst/>
        <a:defRPr sz="2700" b="0" i="0" u="none" strike="noStrike" cap="none" spc="0" baseline="0">
          <a:solidFill>
            <a:srgbClr val="000000"/>
          </a:solidFill>
          <a:uFillTx/>
          <a:latin typeface="+mj-lt"/>
          <a:ea typeface="+mj-ea"/>
          <a:cs typeface="+mj-cs"/>
          <a:sym typeface="Calibri"/>
        </a:defRPr>
      </a:lvl6pPr>
      <a:lvl7pPr marL="10182394" marR="0" indent="-308557" algn="l" defTabSz="3291278" rtl="0" latinLnBrk="0">
        <a:lnSpc>
          <a:spcPct val="100000"/>
        </a:lnSpc>
        <a:spcBef>
          <a:spcPts val="600"/>
        </a:spcBef>
        <a:spcAft>
          <a:spcPts val="0"/>
        </a:spcAft>
        <a:buClrTx/>
        <a:buSzPct val="100000"/>
        <a:buFont typeface="Arial"/>
        <a:buChar char="•"/>
        <a:tabLst/>
        <a:defRPr sz="2700" b="0" i="0" u="none" strike="noStrike" cap="none" spc="0" baseline="0">
          <a:solidFill>
            <a:srgbClr val="000000"/>
          </a:solidFill>
          <a:uFillTx/>
          <a:latin typeface="+mj-lt"/>
          <a:ea typeface="+mj-ea"/>
          <a:cs typeface="+mj-cs"/>
          <a:sym typeface="Calibri"/>
        </a:defRPr>
      </a:lvl7pPr>
      <a:lvl8pPr marL="11828033" marR="0" indent="-308557" algn="l" defTabSz="3291278" rtl="0" latinLnBrk="0">
        <a:lnSpc>
          <a:spcPct val="100000"/>
        </a:lnSpc>
        <a:spcBef>
          <a:spcPts val="600"/>
        </a:spcBef>
        <a:spcAft>
          <a:spcPts val="0"/>
        </a:spcAft>
        <a:buClrTx/>
        <a:buSzPct val="100000"/>
        <a:buFont typeface="Arial"/>
        <a:buChar char="•"/>
        <a:tabLst/>
        <a:defRPr sz="2700" b="0" i="0" u="none" strike="noStrike" cap="none" spc="0" baseline="0">
          <a:solidFill>
            <a:srgbClr val="000000"/>
          </a:solidFill>
          <a:uFillTx/>
          <a:latin typeface="+mj-lt"/>
          <a:ea typeface="+mj-ea"/>
          <a:cs typeface="+mj-cs"/>
          <a:sym typeface="Calibri"/>
        </a:defRPr>
      </a:lvl8pPr>
      <a:lvl9pPr marL="13473673" marR="0" indent="-308556" algn="l" defTabSz="3291278" rtl="0" latinLnBrk="0">
        <a:lnSpc>
          <a:spcPct val="100000"/>
        </a:lnSpc>
        <a:spcBef>
          <a:spcPts val="600"/>
        </a:spcBef>
        <a:spcAft>
          <a:spcPts val="0"/>
        </a:spcAft>
        <a:buClrTx/>
        <a:buSzPct val="100000"/>
        <a:buFont typeface="Arial"/>
        <a:buChar char="•"/>
        <a:tabLst/>
        <a:defRPr sz="2700" b="0" i="0" u="none" strike="noStrike" cap="none" spc="0" baseline="0">
          <a:solidFill>
            <a:srgbClr val="000000"/>
          </a:solidFill>
          <a:uFillTx/>
          <a:latin typeface="+mj-lt"/>
          <a:ea typeface="+mj-ea"/>
          <a:cs typeface="+mj-cs"/>
          <a:sym typeface="Calibri"/>
        </a:defRPr>
      </a:lvl9pPr>
    </p:bodyStyle>
    <p:otherStyle>
      <a:lvl1pPr marL="0" marR="0" indent="0" algn="r" defTabSz="3291278" rtl="0" latinLnBrk="0">
        <a:lnSpc>
          <a:spcPct val="100000"/>
        </a:lnSpc>
        <a:spcBef>
          <a:spcPts val="0"/>
        </a:spcBef>
        <a:spcAft>
          <a:spcPts val="0"/>
        </a:spcAft>
        <a:buClrTx/>
        <a:buSzTx/>
        <a:buFontTx/>
        <a:buNone/>
        <a:tabLst/>
        <a:defRPr sz="4400" b="0" i="0" u="none" strike="noStrike" cap="none" spc="0" baseline="0">
          <a:solidFill>
            <a:schemeClr val="tx1"/>
          </a:solidFill>
          <a:uFillTx/>
          <a:latin typeface="+mn-lt"/>
          <a:ea typeface="+mn-ea"/>
          <a:cs typeface="+mn-cs"/>
          <a:sym typeface="Calibri"/>
        </a:defRPr>
      </a:lvl1pPr>
      <a:lvl2pPr marL="0" marR="0" indent="0" algn="r" defTabSz="3291278" rtl="0" latinLnBrk="0">
        <a:lnSpc>
          <a:spcPct val="100000"/>
        </a:lnSpc>
        <a:spcBef>
          <a:spcPts val="0"/>
        </a:spcBef>
        <a:spcAft>
          <a:spcPts val="0"/>
        </a:spcAft>
        <a:buClrTx/>
        <a:buSzTx/>
        <a:buFontTx/>
        <a:buNone/>
        <a:tabLst/>
        <a:defRPr sz="4400" b="0" i="0" u="none" strike="noStrike" cap="none" spc="0" baseline="0">
          <a:solidFill>
            <a:schemeClr val="tx1"/>
          </a:solidFill>
          <a:uFillTx/>
          <a:latin typeface="+mn-lt"/>
          <a:ea typeface="+mn-ea"/>
          <a:cs typeface="+mn-cs"/>
          <a:sym typeface="Calibri"/>
        </a:defRPr>
      </a:lvl2pPr>
      <a:lvl3pPr marL="0" marR="0" indent="0" algn="r" defTabSz="3291278" rtl="0" latinLnBrk="0">
        <a:lnSpc>
          <a:spcPct val="100000"/>
        </a:lnSpc>
        <a:spcBef>
          <a:spcPts val="0"/>
        </a:spcBef>
        <a:spcAft>
          <a:spcPts val="0"/>
        </a:spcAft>
        <a:buClrTx/>
        <a:buSzTx/>
        <a:buFontTx/>
        <a:buNone/>
        <a:tabLst/>
        <a:defRPr sz="4400" b="0" i="0" u="none" strike="noStrike" cap="none" spc="0" baseline="0">
          <a:solidFill>
            <a:schemeClr val="tx1"/>
          </a:solidFill>
          <a:uFillTx/>
          <a:latin typeface="+mn-lt"/>
          <a:ea typeface="+mn-ea"/>
          <a:cs typeface="+mn-cs"/>
          <a:sym typeface="Calibri"/>
        </a:defRPr>
      </a:lvl3pPr>
      <a:lvl4pPr marL="0" marR="0" indent="0" algn="r" defTabSz="3291278" rtl="0" latinLnBrk="0">
        <a:lnSpc>
          <a:spcPct val="100000"/>
        </a:lnSpc>
        <a:spcBef>
          <a:spcPts val="0"/>
        </a:spcBef>
        <a:spcAft>
          <a:spcPts val="0"/>
        </a:spcAft>
        <a:buClrTx/>
        <a:buSzTx/>
        <a:buFontTx/>
        <a:buNone/>
        <a:tabLst/>
        <a:defRPr sz="4400" b="0" i="0" u="none" strike="noStrike" cap="none" spc="0" baseline="0">
          <a:solidFill>
            <a:schemeClr val="tx1"/>
          </a:solidFill>
          <a:uFillTx/>
          <a:latin typeface="+mn-lt"/>
          <a:ea typeface="+mn-ea"/>
          <a:cs typeface="+mn-cs"/>
          <a:sym typeface="Calibri"/>
        </a:defRPr>
      </a:lvl4pPr>
      <a:lvl5pPr marL="0" marR="0" indent="0" algn="r" defTabSz="3291278" rtl="0" latinLnBrk="0">
        <a:lnSpc>
          <a:spcPct val="100000"/>
        </a:lnSpc>
        <a:spcBef>
          <a:spcPts val="0"/>
        </a:spcBef>
        <a:spcAft>
          <a:spcPts val="0"/>
        </a:spcAft>
        <a:buClrTx/>
        <a:buSzTx/>
        <a:buFontTx/>
        <a:buNone/>
        <a:tabLst/>
        <a:defRPr sz="4400" b="0" i="0" u="none" strike="noStrike" cap="none" spc="0" baseline="0">
          <a:solidFill>
            <a:schemeClr val="tx1"/>
          </a:solidFill>
          <a:uFillTx/>
          <a:latin typeface="+mn-lt"/>
          <a:ea typeface="+mn-ea"/>
          <a:cs typeface="+mn-cs"/>
          <a:sym typeface="Calibri"/>
        </a:defRPr>
      </a:lvl5pPr>
      <a:lvl6pPr marL="0" marR="0" indent="0" algn="r" defTabSz="3291278" rtl="0" latinLnBrk="0">
        <a:lnSpc>
          <a:spcPct val="100000"/>
        </a:lnSpc>
        <a:spcBef>
          <a:spcPts val="0"/>
        </a:spcBef>
        <a:spcAft>
          <a:spcPts val="0"/>
        </a:spcAft>
        <a:buClrTx/>
        <a:buSzTx/>
        <a:buFontTx/>
        <a:buNone/>
        <a:tabLst/>
        <a:defRPr sz="4400" b="0" i="0" u="none" strike="noStrike" cap="none" spc="0" baseline="0">
          <a:solidFill>
            <a:schemeClr val="tx1"/>
          </a:solidFill>
          <a:uFillTx/>
          <a:latin typeface="+mn-lt"/>
          <a:ea typeface="+mn-ea"/>
          <a:cs typeface="+mn-cs"/>
          <a:sym typeface="Calibri"/>
        </a:defRPr>
      </a:lvl6pPr>
      <a:lvl7pPr marL="0" marR="0" indent="0" algn="r" defTabSz="3291278" rtl="0" latinLnBrk="0">
        <a:lnSpc>
          <a:spcPct val="100000"/>
        </a:lnSpc>
        <a:spcBef>
          <a:spcPts val="0"/>
        </a:spcBef>
        <a:spcAft>
          <a:spcPts val="0"/>
        </a:spcAft>
        <a:buClrTx/>
        <a:buSzTx/>
        <a:buFontTx/>
        <a:buNone/>
        <a:tabLst/>
        <a:defRPr sz="4400" b="0" i="0" u="none" strike="noStrike" cap="none" spc="0" baseline="0">
          <a:solidFill>
            <a:schemeClr val="tx1"/>
          </a:solidFill>
          <a:uFillTx/>
          <a:latin typeface="+mn-lt"/>
          <a:ea typeface="+mn-ea"/>
          <a:cs typeface="+mn-cs"/>
          <a:sym typeface="Calibri"/>
        </a:defRPr>
      </a:lvl7pPr>
      <a:lvl8pPr marL="0" marR="0" indent="0" algn="r" defTabSz="3291278" rtl="0" latinLnBrk="0">
        <a:lnSpc>
          <a:spcPct val="100000"/>
        </a:lnSpc>
        <a:spcBef>
          <a:spcPts val="0"/>
        </a:spcBef>
        <a:spcAft>
          <a:spcPts val="0"/>
        </a:spcAft>
        <a:buClrTx/>
        <a:buSzTx/>
        <a:buFontTx/>
        <a:buNone/>
        <a:tabLst/>
        <a:defRPr sz="4400" b="0" i="0" u="none" strike="noStrike" cap="none" spc="0" baseline="0">
          <a:solidFill>
            <a:schemeClr val="tx1"/>
          </a:solidFill>
          <a:uFillTx/>
          <a:latin typeface="+mn-lt"/>
          <a:ea typeface="+mn-ea"/>
          <a:cs typeface="+mn-cs"/>
          <a:sym typeface="Calibri"/>
        </a:defRPr>
      </a:lvl8pPr>
      <a:lvl9pPr marL="0" marR="0" indent="0" algn="r" defTabSz="3291278" rtl="0" latinLnBrk="0">
        <a:lnSpc>
          <a:spcPct val="100000"/>
        </a:lnSpc>
        <a:spcBef>
          <a:spcPts val="0"/>
        </a:spcBef>
        <a:spcAft>
          <a:spcPts val="0"/>
        </a:spcAft>
        <a:buClrTx/>
        <a:buSzTx/>
        <a:buFontTx/>
        <a:buNone/>
        <a:tabLst/>
        <a:defRPr sz="44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Box 122"/>
          <p:cNvSpPr txBox="1"/>
          <p:nvPr/>
        </p:nvSpPr>
        <p:spPr>
          <a:xfrm>
            <a:off x="5257800" y="859152"/>
            <a:ext cx="32918400" cy="1190065"/>
          </a:xfrm>
          <a:prstGeom prst="rect">
            <a:avLst/>
          </a:prstGeom>
          <a:ln w="12700">
            <a:miter lim="400000"/>
          </a:ln>
          <a:extLst>
            <a:ext uri="{C572A759-6A51-4108-AA02-DFA0A04FC94B}">
              <ma14:wrappingTextBoxFlag xmlns:ma14="http://schemas.microsoft.com/office/mac/drawingml/2011/main" val="1"/>
            </a:ext>
          </a:extLst>
        </p:spPr>
        <p:txBody>
          <a:bodyPr lIns="137137" tIns="137137" rIns="137137" bIns="137137" anchor="ctr">
            <a:spAutoFit/>
          </a:bodyPr>
          <a:lstStyle>
            <a:lvl1pPr algn="ctr" defTabSz="4389437">
              <a:defRPr sz="7200" b="1">
                <a:solidFill>
                  <a:srgbClr val="EBF1DE"/>
                </a:solidFill>
                <a:latin typeface="+mj-lt"/>
                <a:ea typeface="+mj-ea"/>
                <a:cs typeface="+mj-cs"/>
                <a:sym typeface="Calibri"/>
              </a:defRPr>
            </a:lvl1pPr>
          </a:lstStyle>
          <a:p>
            <a:r>
              <a:rPr dirty="0"/>
              <a:t>Secure Storage of Personally Identifiable Information in Quick Response Codes</a:t>
            </a:r>
          </a:p>
        </p:txBody>
      </p:sp>
      <p:sp>
        <p:nvSpPr>
          <p:cNvPr id="43" name="Text Box 123"/>
          <p:cNvSpPr txBox="1"/>
          <p:nvPr/>
        </p:nvSpPr>
        <p:spPr>
          <a:xfrm>
            <a:off x="5486400" y="2554170"/>
            <a:ext cx="32918400" cy="1406758"/>
          </a:xfrm>
          <a:prstGeom prst="rect">
            <a:avLst/>
          </a:prstGeom>
          <a:ln w="12700">
            <a:miter lim="400000"/>
          </a:ln>
          <a:extLst>
            <a:ext uri="{C572A759-6A51-4108-AA02-DFA0A04FC94B}">
              <ma14:wrappingTextBoxFlag xmlns:ma14="http://schemas.microsoft.com/office/mac/drawingml/2011/main" val="1"/>
            </a:ext>
          </a:extLst>
        </p:spPr>
        <p:txBody>
          <a:bodyPr lIns="137137" tIns="137137" rIns="137137" bIns="137137" anchor="ctr">
            <a:spAutoFit/>
          </a:bodyPr>
          <a:lstStyle/>
          <a:p>
            <a:pPr algn="ctr" defTabSz="4389437">
              <a:defRPr sz="4000">
                <a:solidFill>
                  <a:srgbClr val="EBF1DE"/>
                </a:solidFill>
                <a:latin typeface="+mj-lt"/>
                <a:ea typeface="+mj-ea"/>
                <a:cs typeface="+mj-cs"/>
                <a:sym typeface="Calibri"/>
              </a:defRPr>
            </a:pPr>
            <a:r>
              <a:t>Daniel Thipphavong; </a:t>
            </a:r>
            <a:endParaRPr baseline="30000"/>
          </a:p>
          <a:p>
            <a:pPr algn="ctr" defTabSz="4389437">
              <a:defRPr sz="4000">
                <a:solidFill>
                  <a:srgbClr val="EBF1DE"/>
                </a:solidFill>
                <a:latin typeface="+mj-lt"/>
                <a:ea typeface="+mj-ea"/>
                <a:cs typeface="+mj-cs"/>
                <a:sym typeface="Calibri"/>
              </a:defRPr>
            </a:pPr>
            <a:r>
              <a:t>University of Hawaii - West Oahu, Fall 2020</a:t>
            </a:r>
          </a:p>
        </p:txBody>
      </p:sp>
      <p:sp>
        <p:nvSpPr>
          <p:cNvPr id="44" name="TextBox 23"/>
          <p:cNvSpPr txBox="1"/>
          <p:nvPr/>
        </p:nvSpPr>
        <p:spPr>
          <a:xfrm>
            <a:off x="5029200" y="30022800"/>
            <a:ext cx="4109027" cy="1285484"/>
          </a:xfrm>
          <a:prstGeom prst="rect">
            <a:avLst/>
          </a:prstGeom>
          <a:solidFill>
            <a:srgbClr val="B9CDE5"/>
          </a:solidFill>
          <a:ln w="12700">
            <a:miter lim="400000"/>
          </a:ln>
          <a:extLst>
            <a:ext uri="{C572A759-6A51-4108-AA02-DFA0A04FC94B}">
              <ma14:wrappingTextBoxFlag xmlns:ma14="http://schemas.microsoft.com/office/mac/drawingml/2011/main" val="1"/>
            </a:ext>
          </a:extLst>
        </p:spPr>
        <p:txBody>
          <a:bodyPr wrap="none" lIns="34283" tIns="34283" rIns="34283" bIns="34283">
            <a:spAutoFit/>
          </a:bodyPr>
          <a:lstStyle/>
          <a:p>
            <a:pPr>
              <a:defRPr sz="2800">
                <a:latin typeface="+mj-lt"/>
                <a:ea typeface="+mj-ea"/>
                <a:cs typeface="+mj-cs"/>
                <a:sym typeface="Calibri"/>
              </a:defRPr>
            </a:pPr>
            <a:r>
              <a:t>Daniel Thipphavong</a:t>
            </a:r>
          </a:p>
          <a:p>
            <a:pPr>
              <a:defRPr sz="2800">
                <a:latin typeface="+mj-lt"/>
                <a:ea typeface="+mj-ea"/>
                <a:cs typeface="+mj-cs"/>
                <a:sym typeface="Calibri"/>
              </a:defRPr>
            </a:pPr>
            <a:r>
              <a:t>UHWO, APSC 486 I</a:t>
            </a:r>
          </a:p>
          <a:p>
            <a:pPr>
              <a:defRPr sz="2800">
                <a:latin typeface="+mj-lt"/>
                <a:ea typeface="+mj-ea"/>
                <a:cs typeface="+mj-cs"/>
                <a:sym typeface="Calibri"/>
              </a:defRPr>
            </a:pPr>
            <a:r>
              <a:t>Email: danielty@hawaii.edu</a:t>
            </a:r>
          </a:p>
        </p:txBody>
      </p:sp>
      <p:sp>
        <p:nvSpPr>
          <p:cNvPr id="45" name="TextBox 24"/>
          <p:cNvSpPr txBox="1"/>
          <p:nvPr/>
        </p:nvSpPr>
        <p:spPr>
          <a:xfrm>
            <a:off x="1741162" y="29146503"/>
            <a:ext cx="1863807" cy="631038"/>
          </a:xfrm>
          <a:prstGeom prst="rect">
            <a:avLst/>
          </a:prstGeom>
          <a:ln w="12700">
            <a:miter lim="400000"/>
          </a:ln>
          <a:extLst>
            <a:ext uri="{C572A759-6A51-4108-AA02-DFA0A04FC94B}">
              <ma14:wrappingTextBoxFlag xmlns:ma14="http://schemas.microsoft.com/office/mac/drawingml/2011/main" val="1"/>
            </a:ext>
          </a:extLst>
        </p:spPr>
        <p:txBody>
          <a:bodyPr wrap="none" lIns="34283" tIns="34283" rIns="34283" bIns="34283">
            <a:spAutoFit/>
          </a:bodyPr>
          <a:lstStyle>
            <a:lvl1pPr>
              <a:defRPr sz="4400" b="1">
                <a:latin typeface="+mj-lt"/>
                <a:ea typeface="+mj-ea"/>
                <a:cs typeface="+mj-cs"/>
                <a:sym typeface="Calibri"/>
              </a:defRPr>
            </a:lvl1pPr>
          </a:lstStyle>
          <a:p>
            <a:r>
              <a:t>Contact</a:t>
            </a:r>
          </a:p>
        </p:txBody>
      </p:sp>
      <p:sp>
        <p:nvSpPr>
          <p:cNvPr id="46" name="TextBox 25"/>
          <p:cNvSpPr txBox="1"/>
          <p:nvPr/>
        </p:nvSpPr>
        <p:spPr>
          <a:xfrm>
            <a:off x="21945600" y="30038039"/>
            <a:ext cx="19507200" cy="2383894"/>
          </a:xfrm>
          <a:prstGeom prst="rect">
            <a:avLst/>
          </a:prstGeom>
          <a:ln w="12700">
            <a:miter lim="400000"/>
          </a:ln>
          <a:extLst>
            <a:ext uri="{C572A759-6A51-4108-AA02-DFA0A04FC94B}">
              <ma14:wrappingTextBoxFlag xmlns:ma14="http://schemas.microsoft.com/office/mac/drawingml/2011/main" val="1"/>
            </a:ext>
          </a:extLst>
        </p:spPr>
        <p:txBody>
          <a:bodyPr lIns="68566" tIns="68566" rIns="68566" bIns="68566">
            <a:spAutoFit/>
          </a:bodyPr>
          <a:lstStyle/>
          <a:p>
            <a:pPr marL="342842" indent="-342842">
              <a:buSzPct val="100000"/>
              <a:buAutoNum type="arabicPeriod"/>
              <a:defRPr sz="1400">
                <a:latin typeface="+mj-lt"/>
                <a:ea typeface="+mj-ea"/>
                <a:cs typeface="+mj-cs"/>
                <a:sym typeface="Calibri"/>
              </a:defRPr>
            </a:pPr>
            <a:r>
              <a:t> </a:t>
            </a:r>
          </a:p>
          <a:p>
            <a:pPr marL="342842" indent="-342842">
              <a:buSzPct val="100000"/>
              <a:buAutoNum type="arabicPeriod"/>
              <a:defRPr sz="1400">
                <a:latin typeface="+mj-lt"/>
                <a:ea typeface="+mj-ea"/>
                <a:cs typeface="+mj-cs"/>
                <a:sym typeface="Calibri"/>
              </a:defRPr>
            </a:pPr>
            <a:r>
              <a:t> </a:t>
            </a:r>
          </a:p>
          <a:p>
            <a:pPr marL="342842" indent="-342842">
              <a:buSzPct val="100000"/>
              <a:buAutoNum type="arabicPeriod"/>
              <a:defRPr sz="1400">
                <a:latin typeface="+mj-lt"/>
                <a:ea typeface="+mj-ea"/>
                <a:cs typeface="+mj-cs"/>
                <a:sym typeface="Calibri"/>
              </a:defRPr>
            </a:pPr>
            <a:r>
              <a:t> </a:t>
            </a:r>
          </a:p>
          <a:p>
            <a:pPr marL="342842" indent="-342842">
              <a:buSzPct val="100000"/>
              <a:buAutoNum type="arabicPeriod"/>
              <a:defRPr sz="1400">
                <a:latin typeface="+mj-lt"/>
                <a:ea typeface="+mj-ea"/>
                <a:cs typeface="+mj-cs"/>
                <a:sym typeface="Calibri"/>
              </a:defRPr>
            </a:pPr>
            <a:r>
              <a:t> </a:t>
            </a:r>
          </a:p>
          <a:p>
            <a:pPr marL="342842" indent="-342842">
              <a:buSzPct val="100000"/>
              <a:buAutoNum type="arabicPeriod"/>
              <a:defRPr sz="1400">
                <a:latin typeface="+mj-lt"/>
                <a:ea typeface="+mj-ea"/>
                <a:cs typeface="+mj-cs"/>
                <a:sym typeface="Calibri"/>
              </a:defRPr>
            </a:pPr>
            <a:r>
              <a:t> </a:t>
            </a:r>
          </a:p>
          <a:p>
            <a:pPr marL="342842" indent="-342842">
              <a:buSzPct val="100000"/>
              <a:buAutoNum type="arabicPeriod"/>
              <a:defRPr sz="1400">
                <a:latin typeface="+mj-lt"/>
                <a:ea typeface="+mj-ea"/>
                <a:cs typeface="+mj-cs"/>
                <a:sym typeface="Calibri"/>
              </a:defRPr>
            </a:pPr>
            <a:r>
              <a:t> </a:t>
            </a:r>
          </a:p>
          <a:p>
            <a:pPr marL="342842" indent="-342842">
              <a:buSzPct val="100000"/>
              <a:buAutoNum type="arabicPeriod"/>
              <a:defRPr sz="1400">
                <a:latin typeface="+mj-lt"/>
                <a:ea typeface="+mj-ea"/>
                <a:cs typeface="+mj-cs"/>
                <a:sym typeface="Calibri"/>
              </a:defRPr>
            </a:pPr>
            <a:r>
              <a:t> </a:t>
            </a:r>
          </a:p>
          <a:p>
            <a:pPr marL="342842" indent="-342842">
              <a:buSzPct val="100000"/>
              <a:buAutoNum type="arabicPeriod"/>
              <a:defRPr sz="1400">
                <a:latin typeface="+mj-lt"/>
                <a:ea typeface="+mj-ea"/>
                <a:cs typeface="+mj-cs"/>
                <a:sym typeface="Calibri"/>
              </a:defRPr>
            </a:pPr>
            <a:r>
              <a:t> </a:t>
            </a:r>
          </a:p>
          <a:p>
            <a:pPr marL="342842" indent="-342842">
              <a:buSzPct val="100000"/>
              <a:buAutoNum type="arabicPeriod"/>
              <a:defRPr sz="1400">
                <a:latin typeface="+mj-lt"/>
                <a:ea typeface="+mj-ea"/>
                <a:cs typeface="+mj-cs"/>
                <a:sym typeface="Calibri"/>
              </a:defRPr>
            </a:pPr>
            <a:r>
              <a:t> </a:t>
            </a:r>
          </a:p>
          <a:p>
            <a:pPr marL="342842" indent="-342842">
              <a:buSzPct val="100000"/>
              <a:buAutoNum type="arabicPeriod"/>
              <a:defRPr sz="1400">
                <a:latin typeface="+mj-lt"/>
                <a:ea typeface="+mj-ea"/>
                <a:cs typeface="+mj-cs"/>
                <a:sym typeface="Calibri"/>
              </a:defRPr>
            </a:pPr>
            <a:r>
              <a:t>  </a:t>
            </a:r>
          </a:p>
        </p:txBody>
      </p:sp>
      <p:sp>
        <p:nvSpPr>
          <p:cNvPr id="47" name="TextBox 26"/>
          <p:cNvSpPr txBox="1"/>
          <p:nvPr/>
        </p:nvSpPr>
        <p:spPr>
          <a:xfrm>
            <a:off x="21979886" y="29146503"/>
            <a:ext cx="2624789" cy="631038"/>
          </a:xfrm>
          <a:prstGeom prst="rect">
            <a:avLst/>
          </a:prstGeom>
          <a:ln w="12700">
            <a:miter lim="400000"/>
          </a:ln>
          <a:extLst>
            <a:ext uri="{C572A759-6A51-4108-AA02-DFA0A04FC94B}">
              <ma14:wrappingTextBoxFlag xmlns:ma14="http://schemas.microsoft.com/office/mac/drawingml/2011/main" val="1"/>
            </a:ext>
          </a:extLst>
        </p:spPr>
        <p:txBody>
          <a:bodyPr wrap="none" lIns="34283" tIns="34283" rIns="34283" bIns="34283">
            <a:spAutoFit/>
          </a:bodyPr>
          <a:lstStyle>
            <a:lvl1pPr>
              <a:defRPr sz="4400" b="1">
                <a:latin typeface="+mj-lt"/>
                <a:ea typeface="+mj-ea"/>
                <a:cs typeface="+mj-cs"/>
                <a:sym typeface="Calibri"/>
              </a:defRPr>
            </a:lvl1pPr>
          </a:lstStyle>
          <a:p>
            <a:r>
              <a:t>References</a:t>
            </a:r>
          </a:p>
        </p:txBody>
      </p:sp>
      <p:sp>
        <p:nvSpPr>
          <p:cNvPr id="48" name="Text Box 189"/>
          <p:cNvSpPr txBox="1"/>
          <p:nvPr/>
        </p:nvSpPr>
        <p:spPr>
          <a:xfrm>
            <a:off x="1463038" y="5351779"/>
            <a:ext cx="13167364" cy="4654981"/>
          </a:xfrm>
          <a:prstGeom prst="rect">
            <a:avLst/>
          </a:prstGeom>
          <a:solidFill>
            <a:srgbClr val="FFFFFF"/>
          </a:solidFill>
          <a:ln w="12700">
            <a:solidFill>
              <a:srgbClr val="376092"/>
            </a:solidFill>
          </a:ln>
          <a:extLst>
            <a:ext uri="{C572A759-6A51-4108-AA02-DFA0A04FC94B}">
              <ma14:wrappingTextBoxFlag xmlns:ma14="http://schemas.microsoft.com/office/mac/drawingml/2011/main" val="1"/>
            </a:ext>
          </a:extLst>
        </p:spPr>
        <p:txBody>
          <a:bodyPr lIns="137137" tIns="137137" rIns="137137" bIns="137137">
            <a:spAutoFit/>
          </a:bodyPr>
          <a:lstStyle/>
          <a:p>
            <a:pPr>
              <a:defRPr sz="3200">
                <a:latin typeface="+mj-lt"/>
                <a:ea typeface="+mj-ea"/>
                <a:cs typeface="+mj-cs"/>
                <a:sym typeface="Calibri"/>
              </a:defRPr>
            </a:pPr>
            <a:r>
              <a:rPr dirty="0"/>
              <a:t>The COVID-19 pandemic has affected people all around the world. A system that enables routine, rapid, and secure storage and communication of a person’s health information would aid in the recovery of daily life, including in the State of Hawaii.</a:t>
            </a:r>
          </a:p>
          <a:p>
            <a:pPr>
              <a:defRPr sz="3200">
                <a:latin typeface="+mj-lt"/>
                <a:ea typeface="+mj-ea"/>
                <a:cs typeface="+mj-cs"/>
                <a:sym typeface="Calibri"/>
              </a:defRPr>
            </a:pPr>
            <a:endParaRPr dirty="0"/>
          </a:p>
          <a:p>
            <a:pPr>
              <a:defRPr sz="3200">
                <a:latin typeface="+mj-lt"/>
                <a:ea typeface="+mj-ea"/>
                <a:cs typeface="+mj-cs"/>
                <a:sym typeface="Calibri"/>
              </a:defRPr>
            </a:pPr>
            <a:r>
              <a:rPr dirty="0"/>
              <a:t>This research project investigates the feasibility of private-key encryption of this Personally Identifiable Information (PII) in a Quick Response (QR) code to provide insight into expanding the use of QR codes by the Safe Travels Hawaii web application.</a:t>
            </a:r>
          </a:p>
        </p:txBody>
      </p:sp>
      <p:grpSp>
        <p:nvGrpSpPr>
          <p:cNvPr id="51" name="Rectangle 31"/>
          <p:cNvGrpSpPr/>
          <p:nvPr/>
        </p:nvGrpSpPr>
        <p:grpSpPr>
          <a:xfrm>
            <a:off x="1463038" y="4665979"/>
            <a:ext cx="13167365" cy="685802"/>
            <a:chOff x="0" y="0"/>
            <a:chExt cx="13167363" cy="685801"/>
          </a:xfrm>
        </p:grpSpPr>
        <p:sp>
          <p:nvSpPr>
            <p:cNvPr id="49" name="Rectangle"/>
            <p:cNvSpPr/>
            <p:nvPr/>
          </p:nvSpPr>
          <p:spPr>
            <a:xfrm>
              <a:off x="-1" y="-1"/>
              <a:ext cx="13167365" cy="685803"/>
            </a:xfrm>
            <a:prstGeom prst="rect">
              <a:avLst/>
            </a:prstGeom>
            <a:solidFill>
              <a:srgbClr val="376092"/>
            </a:solidFill>
            <a:ln w="12700" cap="flat">
              <a:solidFill>
                <a:srgbClr val="3A5E8A"/>
              </a:solidFill>
              <a:prstDash val="solid"/>
              <a:round/>
            </a:ln>
            <a:effectLst/>
          </p:spPr>
          <p:txBody>
            <a:bodyPr wrap="square" lIns="45718" tIns="45718" rIns="45718" bIns="45718" numCol="1" anchor="ctr">
              <a:noAutofit/>
            </a:bodyPr>
            <a:lstStyle/>
            <a:p>
              <a:pPr algn="ctr">
                <a:defRPr>
                  <a:solidFill>
                    <a:srgbClr val="FFFFFF"/>
                  </a:solidFill>
                  <a:latin typeface="+mj-lt"/>
                  <a:ea typeface="+mj-ea"/>
                  <a:cs typeface="+mj-cs"/>
                  <a:sym typeface="Calibri"/>
                </a:defRPr>
              </a:pPr>
              <a:endParaRPr/>
            </a:p>
          </p:txBody>
        </p:sp>
        <p:sp>
          <p:nvSpPr>
            <p:cNvPr id="50" name="Abstract"/>
            <p:cNvSpPr txBox="1"/>
            <p:nvPr/>
          </p:nvSpPr>
          <p:spPr>
            <a:xfrm>
              <a:off x="40633" y="27380"/>
              <a:ext cx="13086097" cy="63103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4283" tIns="34283" rIns="34283" bIns="34283" numCol="1" anchor="ctr">
              <a:spAutoFit/>
            </a:bodyPr>
            <a:lstStyle>
              <a:lvl1pPr algn="ctr">
                <a:defRPr sz="4400" b="1">
                  <a:solidFill>
                    <a:srgbClr val="EBF1DE"/>
                  </a:solidFill>
                  <a:latin typeface="+mj-lt"/>
                  <a:ea typeface="+mj-ea"/>
                  <a:cs typeface="+mj-cs"/>
                  <a:sym typeface="Calibri"/>
                </a:defRPr>
              </a:lvl1pPr>
            </a:lstStyle>
            <a:p>
              <a:r>
                <a:t>Abstract</a:t>
              </a:r>
            </a:p>
          </p:txBody>
        </p:sp>
      </p:grpSp>
      <p:sp>
        <p:nvSpPr>
          <p:cNvPr id="52" name="Text Box 194"/>
          <p:cNvSpPr txBox="1"/>
          <p:nvPr/>
        </p:nvSpPr>
        <p:spPr>
          <a:xfrm>
            <a:off x="29065221" y="11552697"/>
            <a:ext cx="13167361" cy="8122081"/>
          </a:xfrm>
          <a:prstGeom prst="rect">
            <a:avLst/>
          </a:prstGeom>
          <a:solidFill>
            <a:srgbClr val="FFFFFF"/>
          </a:solidFill>
          <a:ln w="12700">
            <a:solidFill>
              <a:srgbClr val="376092"/>
            </a:solidFill>
          </a:ln>
          <a:extLst>
            <a:ext uri="{C572A759-6A51-4108-AA02-DFA0A04FC94B}">
              <ma14:wrappingTextBoxFlag xmlns:ma14="http://schemas.microsoft.com/office/mac/drawingml/2011/main" val="1"/>
            </a:ext>
          </a:extLst>
        </p:spPr>
        <p:txBody>
          <a:bodyPr lIns="137137" tIns="137137" rIns="137137" bIns="137137">
            <a:spAutoFit/>
          </a:bodyPr>
          <a:lstStyle/>
          <a:p>
            <a:pPr>
              <a:defRPr sz="3200">
                <a:latin typeface="+mj-lt"/>
                <a:ea typeface="+mj-ea"/>
                <a:cs typeface="+mj-cs"/>
                <a:sym typeface="Calibri"/>
              </a:defRPr>
            </a:pPr>
            <a:r>
              <a:t>The feasibility of securely storing PII in a QR code has been proven based on the analysis of the results. The following are the averaged results based on the data collected.</a:t>
            </a:r>
          </a:p>
          <a:p>
            <a:pPr>
              <a:defRPr sz="3200">
                <a:latin typeface="+mj-lt"/>
                <a:ea typeface="+mj-ea"/>
                <a:cs typeface="+mj-cs"/>
                <a:sym typeface="Calibri"/>
              </a:defRPr>
            </a:pPr>
            <a:endParaRPr/>
          </a:p>
          <a:p>
            <a:pPr>
              <a:defRPr sz="3200">
                <a:latin typeface="+mj-lt"/>
                <a:ea typeface="+mj-ea"/>
                <a:cs typeface="+mj-cs"/>
                <a:sym typeface="Calibri"/>
              </a:defRPr>
            </a:pPr>
            <a:endParaRPr/>
          </a:p>
          <a:p>
            <a:pPr>
              <a:defRPr sz="3200">
                <a:latin typeface="+mj-lt"/>
                <a:ea typeface="+mj-ea"/>
                <a:cs typeface="+mj-cs"/>
                <a:sym typeface="Calibri"/>
              </a:defRPr>
            </a:pPr>
            <a:endParaRPr/>
          </a:p>
          <a:p>
            <a:pPr>
              <a:defRPr sz="3200">
                <a:latin typeface="+mj-lt"/>
                <a:ea typeface="+mj-ea"/>
                <a:cs typeface="+mj-cs"/>
                <a:sym typeface="Calibri"/>
              </a:defRPr>
            </a:pPr>
            <a:endParaRPr/>
          </a:p>
          <a:p>
            <a:pPr>
              <a:defRPr sz="3200">
                <a:latin typeface="+mj-lt"/>
                <a:ea typeface="+mj-ea"/>
                <a:cs typeface="+mj-cs"/>
                <a:sym typeface="Calibri"/>
              </a:defRPr>
            </a:pPr>
            <a:endParaRPr/>
          </a:p>
          <a:p>
            <a:pPr>
              <a:defRPr sz="3200">
                <a:latin typeface="+mj-lt"/>
                <a:ea typeface="+mj-ea"/>
                <a:cs typeface="+mj-cs"/>
                <a:sym typeface="Calibri"/>
              </a:defRPr>
            </a:pPr>
            <a:endParaRPr/>
          </a:p>
          <a:p>
            <a:pPr>
              <a:defRPr sz="3200">
                <a:latin typeface="+mj-lt"/>
                <a:ea typeface="+mj-ea"/>
                <a:cs typeface="+mj-cs"/>
                <a:sym typeface="Calibri"/>
              </a:defRPr>
            </a:pPr>
            <a:endParaRPr/>
          </a:p>
          <a:p>
            <a:pPr>
              <a:defRPr sz="3200">
                <a:latin typeface="+mj-lt"/>
                <a:ea typeface="+mj-ea"/>
                <a:cs typeface="+mj-cs"/>
                <a:sym typeface="Calibri"/>
              </a:defRPr>
            </a:pPr>
            <a:r>
              <a:t>The significance of these results is that the traveler’s user experience would be maintained because the increased amount of time wouldn’t be noticed. The encryption process took less than three seconds to complete. And, although the size of the QR code doubled, those additional kilobytes also won’t be noticed by the traveler’s device. The decryption process took the same amount of time.</a:t>
            </a:r>
          </a:p>
        </p:txBody>
      </p:sp>
      <p:grpSp>
        <p:nvGrpSpPr>
          <p:cNvPr id="55" name="Rectangle 32"/>
          <p:cNvGrpSpPr/>
          <p:nvPr/>
        </p:nvGrpSpPr>
        <p:grpSpPr>
          <a:xfrm>
            <a:off x="1469388" y="10631489"/>
            <a:ext cx="13167365" cy="685802"/>
            <a:chOff x="0" y="0"/>
            <a:chExt cx="13167363" cy="685801"/>
          </a:xfrm>
        </p:grpSpPr>
        <p:sp>
          <p:nvSpPr>
            <p:cNvPr id="53" name="Rectangle"/>
            <p:cNvSpPr/>
            <p:nvPr/>
          </p:nvSpPr>
          <p:spPr>
            <a:xfrm>
              <a:off x="-1" y="-1"/>
              <a:ext cx="13167365" cy="685803"/>
            </a:xfrm>
            <a:prstGeom prst="rect">
              <a:avLst/>
            </a:prstGeom>
            <a:solidFill>
              <a:srgbClr val="376092"/>
            </a:solidFill>
            <a:ln w="12700" cap="flat">
              <a:solidFill>
                <a:srgbClr val="3A5E8A"/>
              </a:solidFill>
              <a:prstDash val="solid"/>
              <a:round/>
            </a:ln>
            <a:effectLst/>
          </p:spPr>
          <p:txBody>
            <a:bodyPr wrap="square" lIns="45718" tIns="45718" rIns="45718" bIns="45718" numCol="1" anchor="ctr">
              <a:noAutofit/>
            </a:bodyPr>
            <a:lstStyle/>
            <a:p>
              <a:pPr algn="ctr">
                <a:defRPr sz="4400" b="1">
                  <a:solidFill>
                    <a:srgbClr val="EBF1DE"/>
                  </a:solidFill>
                  <a:latin typeface="+mj-lt"/>
                  <a:ea typeface="+mj-ea"/>
                  <a:cs typeface="+mj-cs"/>
                  <a:sym typeface="Calibri"/>
                </a:defRPr>
              </a:pPr>
              <a:endParaRPr/>
            </a:p>
          </p:txBody>
        </p:sp>
        <p:sp>
          <p:nvSpPr>
            <p:cNvPr id="54" name="Introduction &amp; Research Question"/>
            <p:cNvSpPr txBox="1"/>
            <p:nvPr/>
          </p:nvSpPr>
          <p:spPr>
            <a:xfrm>
              <a:off x="40633" y="27380"/>
              <a:ext cx="13086097" cy="63103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4283" tIns="34283" rIns="34283" bIns="34283" numCol="1" anchor="ctr">
              <a:spAutoFit/>
            </a:bodyPr>
            <a:lstStyle>
              <a:lvl1pPr algn="ctr">
                <a:defRPr sz="4400" b="1">
                  <a:solidFill>
                    <a:srgbClr val="EBF1DE"/>
                  </a:solidFill>
                  <a:latin typeface="+mj-lt"/>
                  <a:ea typeface="+mj-ea"/>
                  <a:cs typeface="+mj-cs"/>
                  <a:sym typeface="Calibri"/>
                </a:defRPr>
              </a:lvl1pPr>
            </a:lstStyle>
            <a:p>
              <a:r>
                <a:t>Introduction &amp; Research Question </a:t>
              </a:r>
            </a:p>
          </p:txBody>
        </p:sp>
      </p:grpSp>
      <p:sp>
        <p:nvSpPr>
          <p:cNvPr id="56" name="Text Box 192"/>
          <p:cNvSpPr txBox="1"/>
          <p:nvPr/>
        </p:nvSpPr>
        <p:spPr>
          <a:xfrm>
            <a:off x="15133319" y="5426147"/>
            <a:ext cx="26961518" cy="4654981"/>
          </a:xfrm>
          <a:prstGeom prst="rect">
            <a:avLst/>
          </a:prstGeom>
          <a:solidFill>
            <a:srgbClr val="FFFFFF"/>
          </a:solidFill>
          <a:ln w="12700">
            <a:solidFill>
              <a:srgbClr val="376092"/>
            </a:solidFill>
          </a:ln>
          <a:extLst>
            <a:ext uri="{C572A759-6A51-4108-AA02-DFA0A04FC94B}">
              <ma14:wrappingTextBoxFlag xmlns:ma14="http://schemas.microsoft.com/office/mac/drawingml/2011/main" val="1"/>
            </a:ext>
          </a:extLst>
        </p:spPr>
        <p:txBody>
          <a:bodyPr lIns="137137" tIns="137137" rIns="137137" bIns="137137">
            <a:spAutoFit/>
          </a:bodyPr>
          <a:lstStyle/>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200" b="1">
                <a:latin typeface="+mj-lt"/>
                <a:ea typeface="+mj-ea"/>
                <a:cs typeface="+mj-cs"/>
                <a:sym typeface="Calibri"/>
              </a:defRPr>
            </a:pPr>
            <a:r>
              <a:t>Research Design</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200">
                <a:latin typeface="+mj-lt"/>
                <a:ea typeface="+mj-ea"/>
                <a:cs typeface="+mj-cs"/>
                <a:sym typeface="Calibri"/>
              </a:defRPr>
            </a:pPr>
            <a:r>
              <a:t>A program was written with Python 3 to simulate the process of encrypting a traveler’s PII before encoding it into a QR code. As well as decrypting it afterwards. Plain QR codes without the encryption step were made for comparison purposes. Data was collected as the program ran and made each QR code, with and without encryption. A hundred iterations was done to produce an average for comparison of the following metrics.</a:t>
            </a: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200">
                <a:latin typeface="+mj-lt"/>
                <a:ea typeface="+mj-ea"/>
                <a:cs typeface="+mj-cs"/>
                <a:sym typeface="Calibri"/>
              </a:defRPr>
            </a:pPr>
            <a:endParaRPr/>
          </a:p>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200" b="1">
                <a:latin typeface="+mj-lt"/>
                <a:ea typeface="+mj-ea"/>
                <a:cs typeface="+mj-cs"/>
                <a:sym typeface="Calibri"/>
              </a:defRPr>
            </a:pPr>
            <a:r>
              <a:t>Metrics</a:t>
            </a:r>
          </a:p>
          <a:p>
            <a:pPr marL="427789" indent="-427789" defTabSz="12700">
              <a:buSzPct val="100000"/>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200">
                <a:latin typeface="+mj-lt"/>
                <a:ea typeface="+mj-ea"/>
                <a:cs typeface="+mj-cs"/>
                <a:sym typeface="Calibri"/>
              </a:defRPr>
            </a:pPr>
            <a:r>
              <a:t>The time it takes to generate the QR code in seconds (sec)</a:t>
            </a:r>
          </a:p>
          <a:p>
            <a:pPr marL="427789" indent="-427789" defTabSz="12700">
              <a:buSzPct val="100000"/>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200">
                <a:latin typeface="+mj-lt"/>
                <a:ea typeface="+mj-ea"/>
                <a:cs typeface="+mj-cs"/>
                <a:sym typeface="Calibri"/>
              </a:defRPr>
            </a:pPr>
            <a:r>
              <a:t>The resulting size of the QR code in kilobytes (kb)</a:t>
            </a:r>
          </a:p>
          <a:p>
            <a:pPr marL="427789" indent="-427789" defTabSz="12700">
              <a:buSzPct val="100000"/>
              <a:buAutoNum type="arabicPeriod"/>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200">
                <a:latin typeface="+mj-lt"/>
                <a:ea typeface="+mj-ea"/>
                <a:cs typeface="+mj-cs"/>
                <a:sym typeface="Calibri"/>
              </a:defRPr>
            </a:pPr>
            <a:r>
              <a:t>The time it takes to decrypt the QR code post-scan in seconds (sec)</a:t>
            </a:r>
          </a:p>
        </p:txBody>
      </p:sp>
      <p:grpSp>
        <p:nvGrpSpPr>
          <p:cNvPr id="59" name="Rectangle 33"/>
          <p:cNvGrpSpPr/>
          <p:nvPr/>
        </p:nvGrpSpPr>
        <p:grpSpPr>
          <a:xfrm>
            <a:off x="22030397" y="4665979"/>
            <a:ext cx="13167364" cy="685802"/>
            <a:chOff x="0" y="0"/>
            <a:chExt cx="13167363" cy="685801"/>
          </a:xfrm>
        </p:grpSpPr>
        <p:sp>
          <p:nvSpPr>
            <p:cNvPr id="57" name="Rectangle"/>
            <p:cNvSpPr/>
            <p:nvPr/>
          </p:nvSpPr>
          <p:spPr>
            <a:xfrm>
              <a:off x="0" y="-1"/>
              <a:ext cx="13167365" cy="685803"/>
            </a:xfrm>
            <a:prstGeom prst="rect">
              <a:avLst/>
            </a:prstGeom>
            <a:solidFill>
              <a:srgbClr val="376092"/>
            </a:solidFill>
            <a:ln w="12700" cap="flat">
              <a:solidFill>
                <a:srgbClr val="3A5E8A"/>
              </a:solidFill>
              <a:prstDash val="solid"/>
              <a:round/>
            </a:ln>
            <a:effectLst/>
          </p:spPr>
          <p:txBody>
            <a:bodyPr wrap="square" lIns="45718" tIns="45718" rIns="45718" bIns="45718" numCol="1" anchor="ctr">
              <a:noAutofit/>
            </a:bodyPr>
            <a:lstStyle/>
            <a:p>
              <a:pPr algn="ctr">
                <a:defRPr sz="4400" b="1">
                  <a:solidFill>
                    <a:srgbClr val="EBF1DE"/>
                  </a:solidFill>
                  <a:latin typeface="+mj-lt"/>
                  <a:ea typeface="+mj-ea"/>
                  <a:cs typeface="+mj-cs"/>
                  <a:sym typeface="Calibri"/>
                </a:defRPr>
              </a:pPr>
              <a:endParaRPr/>
            </a:p>
          </p:txBody>
        </p:sp>
        <p:sp>
          <p:nvSpPr>
            <p:cNvPr id="58" name="Research Design &amp; Data Collection"/>
            <p:cNvSpPr txBox="1"/>
            <p:nvPr/>
          </p:nvSpPr>
          <p:spPr>
            <a:xfrm>
              <a:off x="40634" y="27380"/>
              <a:ext cx="13086097" cy="63103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4283" tIns="34283" rIns="34283" bIns="34283" numCol="1" anchor="ctr">
              <a:spAutoFit/>
            </a:bodyPr>
            <a:lstStyle>
              <a:lvl1pPr algn="ctr">
                <a:defRPr sz="4400" b="1">
                  <a:solidFill>
                    <a:srgbClr val="EBF1DE"/>
                  </a:solidFill>
                  <a:latin typeface="+mj-lt"/>
                  <a:ea typeface="+mj-ea"/>
                  <a:cs typeface="+mj-cs"/>
                  <a:sym typeface="Calibri"/>
                </a:defRPr>
              </a:lvl1pPr>
            </a:lstStyle>
            <a:p>
              <a:r>
                <a:t>Research Design &amp; Data Collection </a:t>
              </a:r>
            </a:p>
          </p:txBody>
        </p:sp>
      </p:grpSp>
      <p:sp>
        <p:nvSpPr>
          <p:cNvPr id="60" name="Text Box 191"/>
          <p:cNvSpPr txBox="1"/>
          <p:nvPr/>
        </p:nvSpPr>
        <p:spPr>
          <a:xfrm>
            <a:off x="29071568" y="20783225"/>
            <a:ext cx="13167361" cy="4159682"/>
          </a:xfrm>
          <a:prstGeom prst="rect">
            <a:avLst/>
          </a:prstGeom>
          <a:solidFill>
            <a:srgbClr val="FFFFFF"/>
          </a:solidFill>
          <a:ln w="12700">
            <a:solidFill>
              <a:srgbClr val="376092"/>
            </a:solidFill>
          </a:ln>
          <a:extLst>
            <a:ext uri="{C572A759-6A51-4108-AA02-DFA0A04FC94B}">
              <ma14:wrappingTextBoxFlag xmlns:ma14="http://schemas.microsoft.com/office/mac/drawingml/2011/main" val="1"/>
            </a:ext>
          </a:extLst>
        </p:spPr>
        <p:txBody>
          <a:bodyPr lIns="137137" tIns="137137" rIns="137137" bIns="137137">
            <a:spAutoFit/>
          </a:bodyPr>
          <a:lstStyle/>
          <a:p>
            <a:pPr>
              <a:defRPr sz="3200">
                <a:latin typeface="+mj-lt"/>
                <a:ea typeface="+mj-ea"/>
                <a:cs typeface="+mj-cs"/>
                <a:sym typeface="Calibri"/>
              </a:defRPr>
            </a:pPr>
            <a:r>
              <a:t>The feasibility of securely storing PII in a QR code has been proven based on the results meeting the metrics. This insight can be used to expand the use of the QR code produced by the Safe Travels Hawaii program for travelers.</a:t>
            </a:r>
          </a:p>
          <a:p>
            <a:pPr>
              <a:defRPr sz="3200">
                <a:latin typeface="+mj-lt"/>
                <a:ea typeface="+mj-ea"/>
                <a:cs typeface="+mj-cs"/>
                <a:sym typeface="Calibri"/>
              </a:defRPr>
            </a:pPr>
            <a:endParaRPr/>
          </a:p>
          <a:p>
            <a:pPr>
              <a:defRPr sz="3200">
                <a:latin typeface="+mj-lt"/>
                <a:ea typeface="+mj-ea"/>
                <a:cs typeface="+mj-cs"/>
                <a:sym typeface="Calibri"/>
              </a:defRPr>
            </a:pPr>
            <a:r>
              <a:t>For example, it could be used as a tool to aid contact tracers in their investigations by creating a timeline of placed visited by travelers with each scan of their QR code. It would become another layer of defense  by the State of Hawaii for minimizing the spread of the virus by travelers.</a:t>
            </a:r>
          </a:p>
        </p:txBody>
      </p:sp>
      <p:grpSp>
        <p:nvGrpSpPr>
          <p:cNvPr id="63" name="Rectangle 34"/>
          <p:cNvGrpSpPr/>
          <p:nvPr/>
        </p:nvGrpSpPr>
        <p:grpSpPr>
          <a:xfrm>
            <a:off x="29071568" y="20097425"/>
            <a:ext cx="13167364" cy="685802"/>
            <a:chOff x="0" y="0"/>
            <a:chExt cx="13167363" cy="685801"/>
          </a:xfrm>
        </p:grpSpPr>
        <p:sp>
          <p:nvSpPr>
            <p:cNvPr id="61" name="Rectangle"/>
            <p:cNvSpPr/>
            <p:nvPr/>
          </p:nvSpPr>
          <p:spPr>
            <a:xfrm>
              <a:off x="-1" y="-1"/>
              <a:ext cx="13167365" cy="685803"/>
            </a:xfrm>
            <a:prstGeom prst="rect">
              <a:avLst/>
            </a:prstGeom>
            <a:solidFill>
              <a:srgbClr val="376092"/>
            </a:solidFill>
            <a:ln w="12700" cap="flat">
              <a:solidFill>
                <a:srgbClr val="3A5E8A"/>
              </a:solidFill>
              <a:prstDash val="solid"/>
              <a:round/>
            </a:ln>
            <a:effectLst/>
          </p:spPr>
          <p:txBody>
            <a:bodyPr wrap="square" lIns="45718" tIns="45718" rIns="45718" bIns="45718" numCol="1" anchor="ctr">
              <a:noAutofit/>
            </a:bodyPr>
            <a:lstStyle/>
            <a:p>
              <a:pPr algn="ctr">
                <a:defRPr>
                  <a:solidFill>
                    <a:srgbClr val="FFFFFF"/>
                  </a:solidFill>
                  <a:latin typeface="+mj-lt"/>
                  <a:ea typeface="+mj-ea"/>
                  <a:cs typeface="+mj-cs"/>
                  <a:sym typeface="Calibri"/>
                </a:defRPr>
              </a:pPr>
              <a:endParaRPr/>
            </a:p>
          </p:txBody>
        </p:sp>
        <p:sp>
          <p:nvSpPr>
            <p:cNvPr id="62" name="Discussion"/>
            <p:cNvSpPr txBox="1"/>
            <p:nvPr/>
          </p:nvSpPr>
          <p:spPr>
            <a:xfrm>
              <a:off x="40633" y="27380"/>
              <a:ext cx="13086097" cy="63103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4283" tIns="34283" rIns="34283" bIns="34283" numCol="1" anchor="ctr">
              <a:spAutoFit/>
            </a:bodyPr>
            <a:lstStyle>
              <a:lvl1pPr algn="ctr">
                <a:defRPr sz="4400" b="1">
                  <a:solidFill>
                    <a:srgbClr val="EBF1DE"/>
                  </a:solidFill>
                  <a:latin typeface="+mj-lt"/>
                  <a:ea typeface="+mj-ea"/>
                  <a:cs typeface="+mj-cs"/>
                  <a:sym typeface="Calibri"/>
                </a:defRPr>
              </a:lvl1pPr>
            </a:lstStyle>
            <a:p>
              <a:r>
                <a:t>Discussion</a:t>
              </a:r>
            </a:p>
          </p:txBody>
        </p:sp>
      </p:grpSp>
      <p:sp>
        <p:nvSpPr>
          <p:cNvPr id="64" name="Text Box 193"/>
          <p:cNvSpPr txBox="1"/>
          <p:nvPr/>
        </p:nvSpPr>
        <p:spPr>
          <a:xfrm>
            <a:off x="29065221" y="26209249"/>
            <a:ext cx="13167361" cy="1683182"/>
          </a:xfrm>
          <a:prstGeom prst="rect">
            <a:avLst/>
          </a:prstGeom>
          <a:solidFill>
            <a:srgbClr val="FFFFFF"/>
          </a:solidFill>
          <a:ln w="12700">
            <a:solidFill>
              <a:srgbClr val="376092"/>
            </a:solidFill>
          </a:ln>
          <a:extLst>
            <a:ext uri="{C572A759-6A51-4108-AA02-DFA0A04FC94B}">
              <ma14:wrappingTextBoxFlag xmlns:ma14="http://schemas.microsoft.com/office/mac/drawingml/2011/main" val="1"/>
            </a:ext>
          </a:extLst>
        </p:spPr>
        <p:txBody>
          <a:bodyPr lIns="137137" tIns="137137" rIns="137137" bIns="137137">
            <a:spAutoFit/>
          </a:bodyPr>
          <a:lstStyle>
            <a:lvl1pPr>
              <a:defRPr sz="3200">
                <a:latin typeface="+mj-lt"/>
                <a:ea typeface="+mj-ea"/>
                <a:cs typeface="+mj-cs"/>
                <a:sym typeface="Calibri"/>
              </a:defRPr>
            </a:lvl1pPr>
          </a:lstStyle>
          <a:p>
            <a:r>
              <a:t>Based on the results of the three metrics, I conclude that it is feasible to incorporate encryption into the QR code generation process to expand its usage for secure storage of personally identifiable information.</a:t>
            </a:r>
          </a:p>
        </p:txBody>
      </p:sp>
      <p:grpSp>
        <p:nvGrpSpPr>
          <p:cNvPr id="67" name="Rectangle 35"/>
          <p:cNvGrpSpPr/>
          <p:nvPr/>
        </p:nvGrpSpPr>
        <p:grpSpPr>
          <a:xfrm>
            <a:off x="29065221" y="25498048"/>
            <a:ext cx="13167364" cy="685802"/>
            <a:chOff x="0" y="0"/>
            <a:chExt cx="13167363" cy="685801"/>
          </a:xfrm>
        </p:grpSpPr>
        <p:sp>
          <p:nvSpPr>
            <p:cNvPr id="65" name="Rectangle"/>
            <p:cNvSpPr/>
            <p:nvPr/>
          </p:nvSpPr>
          <p:spPr>
            <a:xfrm>
              <a:off x="-1" y="-1"/>
              <a:ext cx="13167365" cy="685803"/>
            </a:xfrm>
            <a:prstGeom prst="rect">
              <a:avLst/>
            </a:prstGeom>
            <a:solidFill>
              <a:srgbClr val="376092"/>
            </a:solidFill>
            <a:ln w="12700" cap="flat">
              <a:solidFill>
                <a:srgbClr val="3A5E8A"/>
              </a:solidFill>
              <a:prstDash val="solid"/>
              <a:round/>
            </a:ln>
            <a:effectLst/>
          </p:spPr>
          <p:txBody>
            <a:bodyPr wrap="square" lIns="45718" tIns="45718" rIns="45718" bIns="45718" numCol="1" anchor="ctr">
              <a:noAutofit/>
            </a:bodyPr>
            <a:lstStyle/>
            <a:p>
              <a:pPr algn="ctr">
                <a:defRPr>
                  <a:solidFill>
                    <a:srgbClr val="FFFFFF"/>
                  </a:solidFill>
                  <a:latin typeface="+mj-lt"/>
                  <a:ea typeface="+mj-ea"/>
                  <a:cs typeface="+mj-cs"/>
                  <a:sym typeface="Calibri"/>
                </a:defRPr>
              </a:pPr>
              <a:endParaRPr/>
            </a:p>
          </p:txBody>
        </p:sp>
        <p:sp>
          <p:nvSpPr>
            <p:cNvPr id="66" name="Conclusions"/>
            <p:cNvSpPr txBox="1"/>
            <p:nvPr/>
          </p:nvSpPr>
          <p:spPr>
            <a:xfrm>
              <a:off x="40633" y="27380"/>
              <a:ext cx="13086097" cy="63103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4283" tIns="34283" rIns="34283" bIns="34283" numCol="1" anchor="ctr">
              <a:spAutoFit/>
            </a:bodyPr>
            <a:lstStyle>
              <a:lvl1pPr algn="ctr">
                <a:defRPr sz="4400" b="1">
                  <a:solidFill>
                    <a:srgbClr val="EBF1DE"/>
                  </a:solidFill>
                  <a:latin typeface="+mj-lt"/>
                  <a:ea typeface="+mj-ea"/>
                  <a:cs typeface="+mj-cs"/>
                  <a:sym typeface="Calibri"/>
                </a:defRPr>
              </a:lvl1pPr>
            </a:lstStyle>
            <a:p>
              <a:r>
                <a:t>Conclusions</a:t>
              </a:r>
            </a:p>
          </p:txBody>
        </p:sp>
      </p:grpSp>
      <p:sp>
        <p:nvSpPr>
          <p:cNvPr id="68" name="Text Box 190"/>
          <p:cNvSpPr txBox="1"/>
          <p:nvPr/>
        </p:nvSpPr>
        <p:spPr>
          <a:xfrm>
            <a:off x="1469388" y="11369989"/>
            <a:ext cx="13167364" cy="14065681"/>
          </a:xfrm>
          <a:prstGeom prst="rect">
            <a:avLst/>
          </a:prstGeom>
          <a:solidFill>
            <a:srgbClr val="FFFFFF"/>
          </a:solidFill>
          <a:ln w="12700">
            <a:solidFill>
              <a:srgbClr val="376092"/>
            </a:solidFill>
          </a:ln>
          <a:extLst>
            <a:ext uri="{C572A759-6A51-4108-AA02-DFA0A04FC94B}">
              <ma14:wrappingTextBoxFlag xmlns:ma14="http://schemas.microsoft.com/office/mac/drawingml/2011/main" val="1"/>
            </a:ext>
          </a:extLst>
        </p:spPr>
        <p:txBody>
          <a:bodyPr lIns="137137" tIns="137137" rIns="137137" bIns="137137">
            <a:spAutoFit/>
          </a:bodyPr>
          <a:lstStyle/>
          <a:p>
            <a:pPr>
              <a:defRPr sz="3200" b="1">
                <a:latin typeface="+mj-lt"/>
                <a:ea typeface="+mj-ea"/>
                <a:cs typeface="+mj-cs"/>
                <a:sym typeface="Calibri"/>
              </a:defRPr>
            </a:pPr>
            <a:r>
              <a:t>Introduction</a:t>
            </a:r>
          </a:p>
          <a:p>
            <a:pPr marL="320841" indent="-320841">
              <a:buSzPct val="100000"/>
              <a:buChar char="•"/>
              <a:defRPr sz="3200">
                <a:latin typeface="+mj-lt"/>
                <a:ea typeface="+mj-ea"/>
                <a:cs typeface="+mj-cs"/>
                <a:sym typeface="Calibri"/>
              </a:defRPr>
            </a:pPr>
            <a:r>
              <a:t>September 1, 2020, the State of Hawaii implemented its Safe Travels program to meet the challenge of re-opening the islands to trans-pacific and inter-island travelers while minimizing the risk of COVID-19 spreading to the local population from travelers.</a:t>
            </a:r>
          </a:p>
          <a:p>
            <a:pPr>
              <a:defRPr sz="3200">
                <a:latin typeface="+mj-lt"/>
                <a:ea typeface="+mj-ea"/>
                <a:cs typeface="+mj-cs"/>
                <a:sym typeface="Calibri"/>
              </a:defRPr>
            </a:pPr>
            <a:endParaRPr/>
          </a:p>
          <a:p>
            <a:pPr marL="320841" indent="-320841">
              <a:buSzPct val="100000"/>
              <a:buChar char="•"/>
              <a:defRPr sz="3200">
                <a:latin typeface="+mj-lt"/>
                <a:ea typeface="+mj-ea"/>
                <a:cs typeface="+mj-cs"/>
                <a:sym typeface="Calibri"/>
              </a:defRPr>
            </a:pPr>
            <a:r>
              <a:t>On October 15, 2020, with the successful implementation of the Safe Travels program, the State of Hawaii proceeded to the next phase of re-opening the islands with its Pre-travel Testing program. Participating travelers may receive an exemption from their quarantine obligations if they provide proof of a negative COVID-19 test result that meets the State’s requirements upon arrival into the state.</a:t>
            </a:r>
          </a:p>
          <a:p>
            <a:pPr>
              <a:defRPr sz="3200">
                <a:latin typeface="+mj-lt"/>
                <a:ea typeface="+mj-ea"/>
                <a:cs typeface="+mj-cs"/>
                <a:sym typeface="Calibri"/>
              </a:defRPr>
            </a:pPr>
            <a:endParaRPr/>
          </a:p>
          <a:p>
            <a:pPr marL="320841" indent="-320841">
              <a:buSzPct val="100000"/>
              <a:buChar char="•"/>
              <a:defRPr sz="3200">
                <a:latin typeface="+mj-lt"/>
                <a:ea typeface="+mj-ea"/>
                <a:cs typeface="+mj-cs"/>
                <a:sym typeface="Calibri"/>
              </a:defRPr>
            </a:pPr>
            <a:r>
              <a:t>The issue with this is that even the most accurate tests available are not 100 percent accurate in detecting the virus.</a:t>
            </a:r>
          </a:p>
          <a:p>
            <a:pPr>
              <a:defRPr sz="3200">
                <a:latin typeface="+mj-lt"/>
                <a:ea typeface="+mj-ea"/>
                <a:cs typeface="+mj-cs"/>
                <a:sym typeface="Calibri"/>
              </a:defRPr>
            </a:pPr>
            <a:endParaRPr/>
          </a:p>
          <a:p>
            <a:pPr marL="320841" indent="-320841">
              <a:buSzPct val="100000"/>
              <a:buChar char="•"/>
              <a:defRPr sz="3200">
                <a:latin typeface="+mj-lt"/>
                <a:ea typeface="+mj-ea"/>
                <a:cs typeface="+mj-cs"/>
                <a:sym typeface="Calibri"/>
              </a:defRPr>
            </a:pPr>
            <a:r>
              <a:t>The research objective is to provide travelers with a secure, contactless mode of self-identification to prove their quarantine status when visiting a place of business.</a:t>
            </a:r>
          </a:p>
          <a:p>
            <a:pPr>
              <a:defRPr sz="3200">
                <a:latin typeface="+mj-lt"/>
                <a:ea typeface="+mj-ea"/>
                <a:cs typeface="+mj-cs"/>
                <a:sym typeface="Calibri"/>
              </a:defRPr>
            </a:pPr>
            <a:endParaRPr/>
          </a:p>
          <a:p>
            <a:pPr>
              <a:defRPr sz="3200" b="1">
                <a:latin typeface="+mj-lt"/>
                <a:ea typeface="+mj-ea"/>
                <a:cs typeface="+mj-cs"/>
                <a:sym typeface="Calibri"/>
              </a:defRPr>
            </a:pPr>
            <a:r>
              <a:t>Research Question</a:t>
            </a:r>
          </a:p>
          <a:p>
            <a:pPr>
              <a:defRPr sz="3200">
                <a:latin typeface="+mj-lt"/>
                <a:ea typeface="+mj-ea"/>
                <a:cs typeface="+mj-cs"/>
                <a:sym typeface="Calibri"/>
              </a:defRPr>
            </a:pPr>
            <a:r>
              <a:t>How has the usage of QR codes been affected by incorporating private-key encryption into its generation process?</a:t>
            </a:r>
          </a:p>
          <a:p>
            <a:pPr>
              <a:defRPr sz="3200">
                <a:latin typeface="+mj-lt"/>
                <a:ea typeface="+mj-ea"/>
                <a:cs typeface="+mj-cs"/>
                <a:sym typeface="Calibri"/>
              </a:defRPr>
            </a:pPr>
            <a:endParaRPr/>
          </a:p>
          <a:p>
            <a:pPr>
              <a:defRPr sz="3200" b="1">
                <a:latin typeface="+mj-lt"/>
                <a:ea typeface="+mj-ea"/>
                <a:cs typeface="+mj-cs"/>
                <a:sym typeface="Calibri"/>
              </a:defRPr>
            </a:pPr>
            <a:r>
              <a:t>Hypothesis</a:t>
            </a:r>
          </a:p>
          <a:p>
            <a:pPr marL="320841" indent="-320841">
              <a:buSzPct val="100000"/>
              <a:buChar char="•"/>
              <a:defRPr sz="3200">
                <a:latin typeface="+mj-lt"/>
                <a:ea typeface="+mj-ea"/>
                <a:cs typeface="+mj-cs"/>
                <a:sym typeface="Calibri"/>
              </a:defRPr>
            </a:pPr>
            <a:r>
              <a:t>The encryption process would take </a:t>
            </a:r>
            <a:r>
              <a:rPr>
                <a:uFill>
                  <a:solidFill>
                    <a:srgbClr val="000000"/>
                  </a:solidFill>
                </a:uFill>
              </a:rPr>
              <a:t>less than three seconds to complete.</a:t>
            </a:r>
          </a:p>
          <a:p>
            <a:pPr marL="320841" indent="-320841">
              <a:buSzPct val="100000"/>
              <a:buChar char="•"/>
              <a:defRPr sz="3200">
                <a:latin typeface="+mj-lt"/>
                <a:ea typeface="+mj-ea"/>
                <a:cs typeface="+mj-cs"/>
                <a:sym typeface="Calibri"/>
              </a:defRPr>
            </a:pPr>
            <a:r>
              <a:t>The size of the QR code would be the same, with or without, encryption.</a:t>
            </a:r>
          </a:p>
          <a:p>
            <a:pPr marL="320841" indent="-320841">
              <a:buSzPct val="100000"/>
              <a:buChar char="•"/>
              <a:defRPr sz="3200">
                <a:latin typeface="+mj-lt"/>
                <a:ea typeface="+mj-ea"/>
                <a:cs typeface="+mj-cs"/>
                <a:sym typeface="Calibri"/>
              </a:defRPr>
            </a:pPr>
            <a:r>
              <a:t>The decryption process would be the same, with or without, encryption.</a:t>
            </a:r>
          </a:p>
        </p:txBody>
      </p:sp>
      <p:grpSp>
        <p:nvGrpSpPr>
          <p:cNvPr id="71" name="Rectangle 44"/>
          <p:cNvGrpSpPr/>
          <p:nvPr/>
        </p:nvGrpSpPr>
        <p:grpSpPr>
          <a:xfrm>
            <a:off x="29065221" y="10730420"/>
            <a:ext cx="13167364" cy="685803"/>
            <a:chOff x="0" y="0"/>
            <a:chExt cx="13167363" cy="685801"/>
          </a:xfrm>
        </p:grpSpPr>
        <p:sp>
          <p:nvSpPr>
            <p:cNvPr id="69" name="Rectangle"/>
            <p:cNvSpPr/>
            <p:nvPr/>
          </p:nvSpPr>
          <p:spPr>
            <a:xfrm>
              <a:off x="-1" y="-1"/>
              <a:ext cx="13167365" cy="685803"/>
            </a:xfrm>
            <a:prstGeom prst="rect">
              <a:avLst/>
            </a:prstGeom>
            <a:solidFill>
              <a:srgbClr val="376092"/>
            </a:solidFill>
            <a:ln w="12700" cap="flat">
              <a:solidFill>
                <a:srgbClr val="3A5E8A"/>
              </a:solidFill>
              <a:prstDash val="solid"/>
              <a:round/>
            </a:ln>
            <a:effectLst/>
          </p:spPr>
          <p:txBody>
            <a:bodyPr wrap="square" lIns="45718" tIns="45718" rIns="45718" bIns="45718" numCol="1" anchor="ctr">
              <a:noAutofit/>
            </a:bodyPr>
            <a:lstStyle/>
            <a:p>
              <a:pPr algn="ctr">
                <a:defRPr>
                  <a:solidFill>
                    <a:srgbClr val="FFFFFF"/>
                  </a:solidFill>
                  <a:latin typeface="+mj-lt"/>
                  <a:ea typeface="+mj-ea"/>
                  <a:cs typeface="+mj-cs"/>
                  <a:sym typeface="Calibri"/>
                </a:defRPr>
              </a:pPr>
              <a:endParaRPr/>
            </a:p>
          </p:txBody>
        </p:sp>
        <p:sp>
          <p:nvSpPr>
            <p:cNvPr id="70" name="Results"/>
            <p:cNvSpPr txBox="1"/>
            <p:nvPr/>
          </p:nvSpPr>
          <p:spPr>
            <a:xfrm>
              <a:off x="40633" y="27380"/>
              <a:ext cx="13086097" cy="63103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4283" tIns="34283" rIns="34283" bIns="34283" numCol="1" anchor="ctr">
              <a:spAutoFit/>
            </a:bodyPr>
            <a:lstStyle>
              <a:lvl1pPr algn="ctr">
                <a:defRPr sz="4400" b="1">
                  <a:solidFill>
                    <a:srgbClr val="EBF1DE"/>
                  </a:solidFill>
                  <a:latin typeface="+mj-lt"/>
                  <a:ea typeface="+mj-ea"/>
                  <a:cs typeface="+mj-cs"/>
                  <a:sym typeface="Calibri"/>
                </a:defRPr>
              </a:lvl1pPr>
            </a:lstStyle>
            <a:p>
              <a:r>
                <a:t>Results</a:t>
              </a:r>
            </a:p>
          </p:txBody>
        </p:sp>
      </p:grpSp>
      <p:pic>
        <p:nvPicPr>
          <p:cNvPr id="72" name="uhwo_logo.png" descr="uhwo_logo.png"/>
          <p:cNvPicPr>
            <a:picLocks noChangeAspect="1"/>
          </p:cNvPicPr>
          <p:nvPr/>
        </p:nvPicPr>
        <p:blipFill>
          <a:blip r:embed="rId2">
            <a:extLst/>
          </a:blip>
          <a:stretch>
            <a:fillRect/>
          </a:stretch>
        </p:blipFill>
        <p:spPr>
          <a:xfrm>
            <a:off x="960119" y="1066799"/>
            <a:ext cx="3550795" cy="1775399"/>
          </a:xfrm>
          <a:prstGeom prst="rect">
            <a:avLst/>
          </a:prstGeom>
          <a:ln w="12700">
            <a:miter lim="400000"/>
          </a:ln>
        </p:spPr>
      </p:pic>
      <p:pic>
        <p:nvPicPr>
          <p:cNvPr id="73" name="uhwo_logo.png" descr="uhwo_logo.png"/>
          <p:cNvPicPr>
            <a:picLocks noChangeAspect="1"/>
          </p:cNvPicPr>
          <p:nvPr/>
        </p:nvPicPr>
        <p:blipFill>
          <a:blip r:embed="rId2">
            <a:extLst/>
          </a:blip>
          <a:stretch>
            <a:fillRect/>
          </a:stretch>
        </p:blipFill>
        <p:spPr>
          <a:xfrm>
            <a:off x="37612321" y="1066799"/>
            <a:ext cx="3550795" cy="1775399"/>
          </a:xfrm>
          <a:prstGeom prst="rect">
            <a:avLst/>
          </a:prstGeom>
          <a:ln w="12700">
            <a:miter lim="400000"/>
          </a:ln>
        </p:spPr>
      </p:pic>
      <p:graphicFrame>
        <p:nvGraphicFramePr>
          <p:cNvPr id="74" name="Table"/>
          <p:cNvGraphicFramePr/>
          <p:nvPr/>
        </p:nvGraphicFramePr>
        <p:xfrm>
          <a:off x="30654990" y="13495822"/>
          <a:ext cx="10786650" cy="2535862"/>
        </p:xfrm>
        <a:graphic>
          <a:graphicData uri="http://schemas.openxmlformats.org/drawingml/2006/table">
            <a:tbl>
              <a:tblPr firstRow="1" firstCol="1" bandRow="1">
                <a:tableStyleId>{4C3C2611-4C71-4FC5-86AE-919BDF0F9419}</a:tableStyleId>
              </a:tblPr>
              <a:tblGrid>
                <a:gridCol w="3595550"/>
                <a:gridCol w="3595550"/>
                <a:gridCol w="3595550"/>
              </a:tblGrid>
              <a:tr h="642740">
                <a:tc>
                  <a:txBody>
                    <a:bodyPr/>
                    <a:lstStyle/>
                    <a:p>
                      <a:pPr algn="ctr">
                        <a:defRPr sz="3200" b="0"/>
                      </a:pPr>
                      <a:endParaRPr/>
                    </a:p>
                  </a:txBody>
                  <a:tcPr marL="0" marR="0" marT="0" marB="0" horzOverflow="overflow"/>
                </a:tc>
                <a:tc>
                  <a:txBody>
                    <a:bodyPr/>
                    <a:lstStyle/>
                    <a:p>
                      <a:pPr algn="ctr">
                        <a:defRPr sz="1800" b="0">
                          <a:solidFill>
                            <a:srgbClr val="000000"/>
                          </a:solidFill>
                        </a:defRPr>
                      </a:pPr>
                      <a:r>
                        <a:rPr sz="3200">
                          <a:solidFill>
                            <a:srgbClr val="FFFFFF"/>
                          </a:solidFill>
                        </a:rPr>
                        <a:t>Without Encryption</a:t>
                      </a:r>
                    </a:p>
                  </a:txBody>
                  <a:tcPr marL="0" marR="0" marT="0" marB="0" horzOverflow="overflow"/>
                </a:tc>
                <a:tc>
                  <a:txBody>
                    <a:bodyPr/>
                    <a:lstStyle/>
                    <a:p>
                      <a:pPr algn="ctr">
                        <a:defRPr sz="1800" b="0">
                          <a:solidFill>
                            <a:srgbClr val="000000"/>
                          </a:solidFill>
                        </a:defRPr>
                      </a:pPr>
                      <a:r>
                        <a:rPr sz="3200">
                          <a:solidFill>
                            <a:srgbClr val="FFFFFF"/>
                          </a:solidFill>
                        </a:rPr>
                        <a:t>With Encryption</a:t>
                      </a:r>
                    </a:p>
                  </a:txBody>
                  <a:tcPr marL="0" marR="0" marT="0" marB="0" horzOverflow="overflow"/>
                </a:tc>
              </a:tr>
              <a:tr h="633978">
                <a:tc>
                  <a:txBody>
                    <a:bodyPr/>
                    <a:lstStyle/>
                    <a:p>
                      <a:pPr algn="ctr">
                        <a:defRPr sz="1800" b="0">
                          <a:solidFill>
                            <a:srgbClr val="000000"/>
                          </a:solidFill>
                        </a:defRPr>
                      </a:pPr>
                      <a:r>
                        <a:rPr sz="3200">
                          <a:solidFill>
                            <a:srgbClr val="FFFFFF"/>
                          </a:solidFill>
                        </a:rPr>
                        <a:t>Time (sec)</a:t>
                      </a:r>
                    </a:p>
                  </a:txBody>
                  <a:tcPr marL="0" marR="0" marT="0" marB="0" horzOverflow="overflow"/>
                </a:tc>
                <a:tc>
                  <a:txBody>
                    <a:bodyPr/>
                    <a:lstStyle/>
                    <a:p>
                      <a:pPr algn="ctr">
                        <a:defRPr sz="1800"/>
                      </a:pPr>
                      <a:r>
                        <a:rPr sz="3200"/>
                        <a:t>0.14</a:t>
                      </a:r>
                    </a:p>
                  </a:txBody>
                  <a:tcPr marL="0" marR="0" marT="0" marB="0" horzOverflow="overflow"/>
                </a:tc>
                <a:tc>
                  <a:txBody>
                    <a:bodyPr/>
                    <a:lstStyle/>
                    <a:p>
                      <a:pPr algn="ctr">
                        <a:defRPr sz="1800"/>
                      </a:pPr>
                      <a:r>
                        <a:rPr sz="3200"/>
                        <a:t>0.29</a:t>
                      </a:r>
                    </a:p>
                  </a:txBody>
                  <a:tcPr marL="0" marR="0" marT="0" marB="0" horzOverflow="overflow"/>
                </a:tc>
              </a:tr>
              <a:tr h="629572">
                <a:tc>
                  <a:txBody>
                    <a:bodyPr/>
                    <a:lstStyle/>
                    <a:p>
                      <a:pPr algn="ctr">
                        <a:defRPr sz="1800" b="0">
                          <a:solidFill>
                            <a:srgbClr val="000000"/>
                          </a:solidFill>
                        </a:defRPr>
                      </a:pPr>
                      <a:r>
                        <a:rPr sz="3200">
                          <a:solidFill>
                            <a:srgbClr val="FFFFFF"/>
                          </a:solidFill>
                        </a:rPr>
                        <a:t>Size (kb)</a:t>
                      </a:r>
                    </a:p>
                  </a:txBody>
                  <a:tcPr marL="0" marR="0" marT="0" marB="0" horzOverflow="overflow"/>
                </a:tc>
                <a:tc>
                  <a:txBody>
                    <a:bodyPr/>
                    <a:lstStyle/>
                    <a:p>
                      <a:pPr algn="ctr">
                        <a:defRPr sz="1800"/>
                      </a:pPr>
                      <a:r>
                        <a:rPr sz="3200"/>
                        <a:t>0.96</a:t>
                      </a:r>
                    </a:p>
                  </a:txBody>
                  <a:tcPr marL="0" marR="0" marT="0" marB="0" horzOverflow="overflow"/>
                </a:tc>
                <a:tc>
                  <a:txBody>
                    <a:bodyPr/>
                    <a:lstStyle/>
                    <a:p>
                      <a:pPr algn="ctr">
                        <a:defRPr sz="1800"/>
                      </a:pPr>
                      <a:r>
                        <a:rPr sz="3200"/>
                        <a:t>1.88</a:t>
                      </a:r>
                    </a:p>
                  </a:txBody>
                  <a:tcPr marL="0" marR="0" marT="0" marB="0" horzOverflow="overflow"/>
                </a:tc>
              </a:tr>
              <a:tr h="629572">
                <a:tc>
                  <a:txBody>
                    <a:bodyPr/>
                    <a:lstStyle/>
                    <a:p>
                      <a:pPr algn="ctr">
                        <a:defRPr sz="1800" b="0">
                          <a:solidFill>
                            <a:srgbClr val="000000"/>
                          </a:solidFill>
                        </a:defRPr>
                      </a:pPr>
                      <a:r>
                        <a:rPr sz="3200">
                          <a:solidFill>
                            <a:srgbClr val="FFFFFF"/>
                          </a:solidFill>
                        </a:rPr>
                        <a:t>Decrypt Time (sec)</a:t>
                      </a:r>
                    </a:p>
                  </a:txBody>
                  <a:tcPr marL="0" marR="0" marT="0" marB="0" horzOverflow="overflow"/>
                </a:tc>
                <a:tc>
                  <a:txBody>
                    <a:bodyPr/>
                    <a:lstStyle/>
                    <a:p>
                      <a:pPr algn="ctr">
                        <a:defRPr sz="1800"/>
                      </a:pPr>
                      <a:r>
                        <a:rPr sz="3200"/>
                        <a:t>0.00</a:t>
                      </a:r>
                    </a:p>
                  </a:txBody>
                  <a:tcPr marL="0" marR="0" marT="0" marB="0" horzOverflow="overflow"/>
                </a:tc>
                <a:tc>
                  <a:txBody>
                    <a:bodyPr/>
                    <a:lstStyle/>
                    <a:p>
                      <a:pPr algn="ctr">
                        <a:defRPr sz="1800"/>
                      </a:pPr>
                      <a:r>
                        <a:rPr sz="3200"/>
                        <a:t>0.00</a:t>
                      </a:r>
                    </a:p>
                  </a:txBody>
                  <a:tcPr marL="0" marR="0" marT="0" marB="0" horzOverflow="overflow"/>
                </a:tc>
              </a:tr>
            </a:tbl>
          </a:graphicData>
        </a:graphic>
      </p:graphicFrame>
      <p:sp>
        <p:nvSpPr>
          <p:cNvPr id="75" name="Rectangle"/>
          <p:cNvSpPr/>
          <p:nvPr/>
        </p:nvSpPr>
        <p:spPr>
          <a:xfrm>
            <a:off x="15038137" y="10743120"/>
            <a:ext cx="13648740" cy="17154899"/>
          </a:xfrm>
          <a:prstGeom prst="rect">
            <a:avLst/>
          </a:prstGeom>
          <a:solidFill>
            <a:schemeClr val="accent1">
              <a:satOff val="-4409"/>
              <a:lumOff val="-10509"/>
            </a:schemeClr>
          </a:solidFill>
          <a:ln w="63500">
            <a:solidFill>
              <a:schemeClr val="accent1">
                <a:lumOff val="11862"/>
              </a:schemeClr>
            </a:solidFill>
            <a:miter lim="400000"/>
          </a:ln>
          <a:effectLst>
            <a:outerShdw blurRad="38100" dist="23000" dir="5400000" rotWithShape="0">
              <a:srgbClr val="000000">
                <a:alpha val="35000"/>
              </a:srgbClr>
            </a:outerShdw>
          </a:effectLst>
        </p:spPr>
        <p:txBody>
          <a:bodyPr lIns="45718" tIns="45718" rIns="45718" bIns="45718" anchor="ctr"/>
          <a:lstStyle/>
          <a:p>
            <a:pPr>
              <a:defRPr>
                <a:solidFill>
                  <a:srgbClr val="FFFFFF"/>
                </a:solidFill>
              </a:defRPr>
            </a:pPr>
            <a:endParaRPr/>
          </a:p>
        </p:txBody>
      </p:sp>
      <p:pic>
        <p:nvPicPr>
          <p:cNvPr id="76" name="Screen Shot 2020-11-16 at 6.03.45 PM.png" descr="Screen Shot 2020-11-16 at 6.03.45 PM.png"/>
          <p:cNvPicPr>
            <a:picLocks noChangeAspect="1"/>
          </p:cNvPicPr>
          <p:nvPr/>
        </p:nvPicPr>
        <p:blipFill>
          <a:blip r:embed="rId3">
            <a:extLst/>
          </a:blip>
          <a:stretch>
            <a:fillRect/>
          </a:stretch>
        </p:blipFill>
        <p:spPr>
          <a:xfrm>
            <a:off x="15278825" y="13449058"/>
            <a:ext cx="13167365" cy="13332215"/>
          </a:xfrm>
          <a:prstGeom prst="rect">
            <a:avLst/>
          </a:prstGeom>
          <a:ln w="12700">
            <a:miter lim="400000"/>
          </a:ln>
        </p:spPr>
      </p:pic>
      <p:sp>
        <p:nvSpPr>
          <p:cNvPr id="77" name="Flowchart of the Program"/>
          <p:cNvSpPr txBox="1"/>
          <p:nvPr/>
        </p:nvSpPr>
        <p:spPr>
          <a:xfrm>
            <a:off x="15769463" y="11559047"/>
            <a:ext cx="12186089" cy="1094739"/>
          </a:xfrm>
          <a:prstGeom prst="rect">
            <a:avLst/>
          </a:prstGeom>
          <a:solidFill>
            <a:srgbClr val="FFFFFF"/>
          </a:solidFill>
          <a:ln w="25400">
            <a:solidFill>
              <a:schemeClr val="accent1"/>
            </a:solidFill>
          </a:ln>
          <a:extLst>
            <a:ext uri="{C572A759-6A51-4108-AA02-DFA0A04FC94B}">
              <ma14:wrappingTextBoxFlag xmlns:ma14="http://schemas.microsoft.com/office/mac/drawingml/2011/main" val="1"/>
            </a:ext>
          </a:extLst>
        </p:spPr>
        <p:txBody>
          <a:bodyPr lIns="45718" tIns="45718" rIns="45718" bIns="45718">
            <a:spAutoFit/>
          </a:bodyPr>
          <a:lstStyle>
            <a:lvl1pPr algn="ctr"/>
          </a:lstStyle>
          <a:p>
            <a:r>
              <a:t>Flowchart of the Program</a:t>
            </a:r>
          </a:p>
        </p:txBody>
      </p:sp>
    </p:spTree>
  </p:cSld>
  <p:clrMapOvr>
    <a:masterClrMapping/>
  </p:clrMapOvr>
  <p:transition xmlns:p14="http://schemas.microsoft.com/office/powerpoint/2010/mai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3291278" rtl="0" fontAlgn="auto" latinLnBrk="0" hangingPunct="0">
          <a:lnSpc>
            <a:spcPct val="100000"/>
          </a:lnSpc>
          <a:spcBef>
            <a:spcPts val="0"/>
          </a:spcBef>
          <a:spcAft>
            <a:spcPts val="0"/>
          </a:spcAft>
          <a:buClrTx/>
          <a:buSzTx/>
          <a:buFontTx/>
          <a:buNone/>
          <a:tabLst/>
          <a:defRPr kumimoji="0" sz="64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3291278" rtl="0" fontAlgn="auto" latinLnBrk="0" hangingPunct="0">
          <a:lnSpc>
            <a:spcPct val="100000"/>
          </a:lnSpc>
          <a:spcBef>
            <a:spcPts val="0"/>
          </a:spcBef>
          <a:spcAft>
            <a:spcPts val="0"/>
          </a:spcAft>
          <a:buClrTx/>
          <a:buSzTx/>
          <a:buFontTx/>
          <a:buNone/>
          <a:tabLst/>
          <a:defRPr kumimoji="0" sz="64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3291278" rtl="0" fontAlgn="auto" latinLnBrk="0" hangingPunct="0">
          <a:lnSpc>
            <a:spcPct val="100000"/>
          </a:lnSpc>
          <a:spcBef>
            <a:spcPts val="0"/>
          </a:spcBef>
          <a:spcAft>
            <a:spcPts val="0"/>
          </a:spcAft>
          <a:buClrTx/>
          <a:buSzTx/>
          <a:buFontTx/>
          <a:buNone/>
          <a:tabLst/>
          <a:defRPr kumimoji="0" sz="64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3291278" rtl="0" fontAlgn="auto" latinLnBrk="0" hangingPunct="0">
          <a:lnSpc>
            <a:spcPct val="100000"/>
          </a:lnSpc>
          <a:spcBef>
            <a:spcPts val="0"/>
          </a:spcBef>
          <a:spcAft>
            <a:spcPts val="0"/>
          </a:spcAft>
          <a:buClrTx/>
          <a:buSzTx/>
          <a:buFontTx/>
          <a:buNone/>
          <a:tabLst/>
          <a:defRPr kumimoji="0" sz="64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778</Words>
  <Application>Microsoft Macintosh PowerPoint</Application>
  <PresentationFormat>Custom</PresentationFormat>
  <Paragraphs>75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cp:lastModifiedBy>
  <cp:revision>1</cp:revision>
  <dcterms:modified xsi:type="dcterms:W3CDTF">2020-11-17T17:34:35Z</dcterms:modified>
</cp:coreProperties>
</file>